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9.xml" ContentType="application/vnd.openxmlformats-officedocument.presentationml.notesSlide+xml"/>
  <Override PartName="/ppt/charts/chart10.xml" ContentType="application/vnd.openxmlformats-officedocument.drawingml.chart+xml"/>
  <Override PartName="/ppt/charts/chart11.xml" ContentType="application/vnd.openxmlformats-officedocument.drawingml.chart+xml"/>
  <Override PartName="/ppt/drawings/drawing1.xml" ContentType="application/vnd.openxmlformats-officedocument.drawingml.chartshapes+xml"/>
  <Override PartName="/ppt/notesSlides/notesSlide10.xml" ContentType="application/vnd.openxmlformats-officedocument.presentationml.notesSlide+xml"/>
  <Override PartName="/ppt/charts/chart12.xml" ContentType="application/vnd.openxmlformats-officedocument.drawingml.chart+xml"/>
  <Override PartName="/ppt/charts/chart13.xml" ContentType="application/vnd.openxmlformats-officedocument.drawingml.chart+xml"/>
  <Override PartName="/ppt/drawings/drawing2.xml" ContentType="application/vnd.openxmlformats-officedocument.drawingml.chartshapes+xml"/>
  <Override PartName="/ppt/notesSlides/notesSlide11.xml" ContentType="application/vnd.openxmlformats-officedocument.presentationml.notesSlide+xml"/>
  <Override PartName="/ppt/charts/chart14.xml" ContentType="application/vnd.openxmlformats-officedocument.drawingml.chart+xml"/>
  <Override PartName="/ppt/charts/chart15.xml" ContentType="application/vnd.openxmlformats-officedocument.drawingml.chart+xml"/>
  <Override PartName="/ppt/notesSlides/notesSlide12.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notesSlides/notesSlide13.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14.xml" ContentType="application/vnd.openxmlformats-officedocument.presentationml.notesSlide+xml"/>
  <Override PartName="/ppt/charts/chart20.xml" ContentType="application/vnd.openxmlformats-officedocument.drawingml.chart+xml"/>
  <Override PartName="/ppt/charts/chart21.xml" ContentType="application/vnd.openxmlformats-officedocument.drawingml.chart+xml"/>
  <Override PartName="/ppt/notesSlides/notesSlide15.xml" ContentType="application/vnd.openxmlformats-officedocument.presentationml.notesSlide+xml"/>
  <Override PartName="/ppt/charts/chart22.xml" ContentType="application/vnd.openxmlformats-officedocument.drawingml.chart+xml"/>
  <Override PartName="/ppt/charts/chart23.xml" ContentType="application/vnd.openxmlformats-officedocument.drawingml.chart+xml"/>
  <Override PartName="/ppt/notesSlides/notesSlide16.xml" ContentType="application/vnd.openxmlformats-officedocument.presentationml.notesSlide+xml"/>
  <Override PartName="/ppt/charts/chart24.xml" ContentType="application/vnd.openxmlformats-officedocument.drawingml.chart+xml"/>
  <Override PartName="/ppt/charts/chart25.xml" ContentType="application/vnd.openxmlformats-officedocument.drawingml.chart+xml"/>
  <Override PartName="/ppt/notesSlides/notesSlide17.xml" ContentType="application/vnd.openxmlformats-officedocument.presentationml.notesSlide+xml"/>
  <Override PartName="/ppt/charts/chart26.xml" ContentType="application/vnd.openxmlformats-officedocument.drawingml.chart+xml"/>
  <Override PartName="/ppt/charts/chart27.xml" ContentType="application/vnd.openxmlformats-officedocument.drawingml.chart+xml"/>
  <Override PartName="/ppt/notesSlides/notesSlide18.xml" ContentType="application/vnd.openxmlformats-officedocument.presentationml.notesSlide+xml"/>
  <Override PartName="/ppt/charts/chart28.xml" ContentType="application/vnd.openxmlformats-officedocument.drawingml.chart+xml"/>
  <Override PartName="/ppt/charts/chart29.xml" ContentType="application/vnd.openxmlformats-officedocument.drawingml.chart+xml"/>
  <Override PartName="/ppt/notesSlides/notesSlide19.xml" ContentType="application/vnd.openxmlformats-officedocument.presentationml.notesSlide+xml"/>
  <Override PartName="/ppt/charts/chart30.xml" ContentType="application/vnd.openxmlformats-officedocument.drawingml.chart+xml"/>
  <Override PartName="/ppt/charts/chart31.xml" ContentType="application/vnd.openxmlformats-officedocument.drawingml.chart+xml"/>
  <Override PartName="/ppt/notesSlides/notesSlide20.xml" ContentType="application/vnd.openxmlformats-officedocument.presentationml.notesSlide+xml"/>
  <Override PartName="/ppt/charts/chart32.xml" ContentType="application/vnd.openxmlformats-officedocument.drawingml.chart+xml"/>
  <Override PartName="/ppt/charts/chart33.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4.xml" ContentType="application/vnd.openxmlformats-officedocument.drawingml.chart+xml"/>
  <Override PartName="/ppt/charts/chart35.xml" ContentType="application/vnd.openxmlformats-officedocument.drawingml.chart+xml"/>
  <Override PartName="/ppt/notesSlides/notesSlide23.xml" ContentType="application/vnd.openxmlformats-officedocument.presentationml.notesSlide+xml"/>
  <Override PartName="/ppt/charts/chart36.xml" ContentType="application/vnd.openxmlformats-officedocument.drawingml.chart+xml"/>
  <Override PartName="/ppt/charts/chart37.xml" ContentType="application/vnd.openxmlformats-officedocument.drawingml.chart+xml"/>
  <Override PartName="/ppt/notesSlides/notesSlide24.xml" ContentType="application/vnd.openxmlformats-officedocument.presentationml.notesSlide+xml"/>
  <Override PartName="/ppt/charts/chart38.xml" ContentType="application/vnd.openxmlformats-officedocument.drawingml.chart+xml"/>
  <Override PartName="/ppt/notesSlides/notesSlide25.xml" ContentType="application/vnd.openxmlformats-officedocument.presentationml.notesSlide+xml"/>
  <Override PartName="/ppt/charts/chart39.xml" ContentType="application/vnd.openxmlformats-officedocument.drawingml.chart+xml"/>
  <Override PartName="/ppt/notesSlides/notesSlide26.xml" ContentType="application/vnd.openxmlformats-officedocument.presentationml.notesSlide+xml"/>
  <Override PartName="/ppt/charts/chart40.xml" ContentType="application/vnd.openxmlformats-officedocument.drawingml.chart+xml"/>
  <Override PartName="/ppt/charts/chart41.xml" ContentType="application/vnd.openxmlformats-officedocument.drawingml.chart+xml"/>
  <Override PartName="/ppt/notesSlides/notesSlide27.xml" ContentType="application/vnd.openxmlformats-officedocument.presentationml.notesSlide+xml"/>
  <Override PartName="/ppt/charts/chart42.xml" ContentType="application/vnd.openxmlformats-officedocument.drawingml.chart+xml"/>
  <Override PartName="/ppt/charts/chart43.xml" ContentType="application/vnd.openxmlformats-officedocument.drawingml.chart+xml"/>
  <Override PartName="/ppt/charts/chart44.xml" ContentType="application/vnd.openxmlformats-officedocument.drawingml.chart+xml"/>
  <Override PartName="/ppt/notesSlides/notesSlide28.xml" ContentType="application/vnd.openxmlformats-officedocument.presentationml.notesSlide+xml"/>
  <Override PartName="/ppt/charts/chart45.xml" ContentType="application/vnd.openxmlformats-officedocument.drawingml.chart+xml"/>
  <Override PartName="/ppt/charts/chart46.xml" ContentType="application/vnd.openxmlformats-officedocument.drawingml.chart+xml"/>
  <Override PartName="/ppt/charts/chart47.xml" ContentType="application/vnd.openxmlformats-officedocument.drawingml.chart+xml"/>
  <Override PartName="/ppt/notesSlides/notesSlide29.xml" ContentType="application/vnd.openxmlformats-officedocument.presentationml.notesSlide+xml"/>
  <Override PartName="/ppt/charts/chart48.xml" ContentType="application/vnd.openxmlformats-officedocument.drawingml.chart+xml"/>
  <Override PartName="/ppt/charts/chart49.xml" ContentType="application/vnd.openxmlformats-officedocument.drawingml.chart+xml"/>
  <Override PartName="/ppt/notesSlides/notesSlide30.xml" ContentType="application/vnd.openxmlformats-officedocument.presentationml.notesSlide+xml"/>
  <Override PartName="/ppt/charts/chart50.xml" ContentType="application/vnd.openxmlformats-officedocument.drawingml.chart+xml"/>
  <Override PartName="/ppt/charts/chart51.xml" ContentType="application/vnd.openxmlformats-officedocument.drawingml.chart+xml"/>
  <Override PartName="/ppt/notesSlides/notesSlide31.xml" ContentType="application/vnd.openxmlformats-officedocument.presentationml.notesSlide+xml"/>
  <Override PartName="/ppt/charts/chart52.xml" ContentType="application/vnd.openxmlformats-officedocument.drawingml.chart+xml"/>
  <Override PartName="/ppt/notesSlides/notesSlide32.xml" ContentType="application/vnd.openxmlformats-officedocument.presentationml.notesSlide+xml"/>
  <Override PartName="/ppt/charts/chart53.xml" ContentType="application/vnd.openxmlformats-officedocument.drawingml.chart+xml"/>
  <Override PartName="/ppt/charts/chart54.xml" ContentType="application/vnd.openxmlformats-officedocument.drawingml.chart+xml"/>
  <Override PartName="/ppt/notesSlides/notesSlide33.xml" ContentType="application/vnd.openxmlformats-officedocument.presentationml.notesSlide+xml"/>
  <Override PartName="/ppt/charts/chart55.xml" ContentType="application/vnd.openxmlformats-officedocument.drawingml.chart+xml"/>
  <Override PartName="/ppt/charts/chart56.xml" ContentType="application/vnd.openxmlformats-officedocument.drawingml.chart+xml"/>
  <Override PartName="/ppt/notesSlides/notesSlide34.xml" ContentType="application/vnd.openxmlformats-officedocument.presentationml.notesSlide+xml"/>
  <Override PartName="/ppt/charts/chart57.xml" ContentType="application/vnd.openxmlformats-officedocument.drawingml.chart+xml"/>
  <Override PartName="/ppt/charts/chart58.xml" ContentType="application/vnd.openxmlformats-officedocument.drawingml.chart+xml"/>
  <Override PartName="/ppt/notesSlides/notesSlide35.xml" ContentType="application/vnd.openxmlformats-officedocument.presentationml.notesSlide+xml"/>
  <Override PartName="/ppt/charts/chart59.xml" ContentType="application/vnd.openxmlformats-officedocument.drawingml.chart+xml"/>
  <Override PartName="/ppt/charts/chart60.xml" ContentType="application/vnd.openxmlformats-officedocument.drawingml.chart+xml"/>
  <Override PartName="/ppt/notesSlides/notesSlide36.xml" ContentType="application/vnd.openxmlformats-officedocument.presentationml.notesSlide+xml"/>
  <Override PartName="/ppt/charts/chart61.xml" ContentType="application/vnd.openxmlformats-officedocument.drawingml.chart+xml"/>
  <Override PartName="/ppt/charts/chart62.xml" ContentType="application/vnd.openxmlformats-officedocument.drawingml.chart+xml"/>
  <Override PartName="/ppt/notesSlides/notesSlide37.xml" ContentType="application/vnd.openxmlformats-officedocument.presentationml.notesSlide+xml"/>
  <Override PartName="/ppt/charts/chart63.xml" ContentType="application/vnd.openxmlformats-officedocument.drawingml.chart+xml"/>
  <Override PartName="/ppt/charts/chart64.xml" ContentType="application/vnd.openxmlformats-officedocument.drawingml.chart+xml"/>
  <Override PartName="/ppt/notesSlides/notesSlide38.xml" ContentType="application/vnd.openxmlformats-officedocument.presentationml.notesSlide+xml"/>
  <Override PartName="/ppt/charts/chart65.xml" ContentType="application/vnd.openxmlformats-officedocument.drawingml.chart+xml"/>
  <Override PartName="/ppt/charts/chart66.xml" ContentType="application/vnd.openxmlformats-officedocument.drawingml.chart+xml"/>
  <Override PartName="/ppt/notesSlides/notesSlide39.xml" ContentType="application/vnd.openxmlformats-officedocument.presentationml.notesSlide+xml"/>
  <Override PartName="/ppt/charts/chart67.xml" ContentType="application/vnd.openxmlformats-officedocument.drawingml.chart+xml"/>
  <Override PartName="/ppt/charts/chart68.xml" ContentType="application/vnd.openxmlformats-officedocument.drawingml.chart+xml"/>
  <Override PartName="/ppt/notesSlides/notesSlide40.xml" ContentType="application/vnd.openxmlformats-officedocument.presentationml.notesSlide+xml"/>
  <Override PartName="/ppt/charts/chart69.xml" ContentType="application/vnd.openxmlformats-officedocument.drawingml.chart+xml"/>
  <Override PartName="/ppt/notesSlides/notesSlide41.xml" ContentType="application/vnd.openxmlformats-officedocument.presentationml.notesSlide+xml"/>
  <Override PartName="/ppt/charts/chart70.xml" ContentType="application/vnd.openxmlformats-officedocument.drawingml.chart+xml"/>
  <Override PartName="/ppt/notesSlides/notesSlide42.xml" ContentType="application/vnd.openxmlformats-officedocument.presentationml.notesSlide+xml"/>
  <Override PartName="/ppt/charts/chart71.xml" ContentType="application/vnd.openxmlformats-officedocument.drawingml.chart+xml"/>
  <Override PartName="/ppt/charts/chart72.xml" ContentType="application/vnd.openxmlformats-officedocument.drawingml.chart+xml"/>
  <Override PartName="/ppt/notesSlides/notesSlide43.xml" ContentType="application/vnd.openxmlformats-officedocument.presentationml.notesSlide+xml"/>
  <Override PartName="/ppt/charts/chart73.xml" ContentType="application/vnd.openxmlformats-officedocument.drawingml.chart+xml"/>
  <Override PartName="/ppt/notesSlides/notesSlide44.xml" ContentType="application/vnd.openxmlformats-officedocument.presentationml.notesSlide+xml"/>
  <Override PartName="/ppt/charts/chart74.xml" ContentType="application/vnd.openxmlformats-officedocument.drawingml.chart+xml"/>
  <Override PartName="/ppt/charts/chart75.xml" ContentType="application/vnd.openxmlformats-officedocument.drawingml.chart+xml"/>
  <Override PartName="/ppt/notesSlides/notesSlide45.xml" ContentType="application/vnd.openxmlformats-officedocument.presentationml.notesSlide+xml"/>
  <Override PartName="/ppt/charts/chart76.xml" ContentType="application/vnd.openxmlformats-officedocument.drawingml.chart+xml"/>
  <Override PartName="/ppt/notesSlides/notesSlide46.xml" ContentType="application/vnd.openxmlformats-officedocument.presentationml.notesSlide+xml"/>
  <Override PartName="/ppt/charts/chart77.xml" ContentType="application/vnd.openxmlformats-officedocument.drawingml.chart+xml"/>
  <Override PartName="/ppt/notesSlides/notesSlide47.xml" ContentType="application/vnd.openxmlformats-officedocument.presentationml.notesSlide+xml"/>
  <Override PartName="/ppt/charts/chart78.xml" ContentType="application/vnd.openxmlformats-officedocument.drawingml.chart+xml"/>
  <Override PartName="/ppt/charts/chart79.xml" ContentType="application/vnd.openxmlformats-officedocument.drawingml.chart+xml"/>
  <Override PartName="/ppt/notesSlides/notesSlide48.xml" ContentType="application/vnd.openxmlformats-officedocument.presentationml.notesSlide+xml"/>
  <Override PartName="/ppt/charts/chart80.xml" ContentType="application/vnd.openxmlformats-officedocument.drawingml.chart+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1"/>
  </p:notesMasterIdLst>
  <p:sldIdLst>
    <p:sldId id="256" r:id="rId2"/>
    <p:sldId id="257" r:id="rId3"/>
    <p:sldId id="258" r:id="rId4"/>
    <p:sldId id="259" r:id="rId5"/>
    <p:sldId id="286" r:id="rId6"/>
    <p:sldId id="269" r:id="rId7"/>
    <p:sldId id="261" r:id="rId8"/>
    <p:sldId id="262" r:id="rId9"/>
    <p:sldId id="263" r:id="rId10"/>
    <p:sldId id="271" r:id="rId11"/>
    <p:sldId id="264" r:id="rId12"/>
    <p:sldId id="272" r:id="rId13"/>
    <p:sldId id="265" r:id="rId14"/>
    <p:sldId id="266" r:id="rId15"/>
    <p:sldId id="267" r:id="rId16"/>
    <p:sldId id="268" r:id="rId17"/>
    <p:sldId id="302" r:id="rId18"/>
    <p:sldId id="270" r:id="rId19"/>
    <p:sldId id="303" r:id="rId20"/>
    <p:sldId id="273" r:id="rId21"/>
    <p:sldId id="306" r:id="rId22"/>
    <p:sldId id="285" r:id="rId23"/>
    <p:sldId id="274" r:id="rId24"/>
    <p:sldId id="313" r:id="rId25"/>
    <p:sldId id="275" r:id="rId26"/>
    <p:sldId id="276" r:id="rId27"/>
    <p:sldId id="288" r:id="rId28"/>
    <p:sldId id="309" r:id="rId29"/>
    <p:sldId id="277" r:id="rId30"/>
    <p:sldId id="278" r:id="rId31"/>
    <p:sldId id="280" r:id="rId32"/>
    <p:sldId id="281" r:id="rId33"/>
    <p:sldId id="304" r:id="rId34"/>
    <p:sldId id="305" r:id="rId35"/>
    <p:sldId id="282" r:id="rId36"/>
    <p:sldId id="283" r:id="rId37"/>
    <p:sldId id="289" r:id="rId38"/>
    <p:sldId id="290" r:id="rId39"/>
    <p:sldId id="291" r:id="rId40"/>
    <p:sldId id="307" r:id="rId41"/>
    <p:sldId id="308" r:id="rId42"/>
    <p:sldId id="292" r:id="rId43"/>
    <p:sldId id="293" r:id="rId44"/>
    <p:sldId id="294" r:id="rId45"/>
    <p:sldId id="297" r:id="rId46"/>
    <p:sldId id="298" r:id="rId47"/>
    <p:sldId id="299" r:id="rId48"/>
    <p:sldId id="311" r:id="rId49"/>
    <p:sldId id="310" r:id="rId50"/>
  </p:sldIdLst>
  <p:sldSz cx="12192000" cy="6858000"/>
  <p:notesSz cx="9940925" cy="68087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3E4C"/>
    <a:srgbClr val="084D85"/>
    <a:srgbClr val="EB058C"/>
    <a:srgbClr val="E6E7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88257" autoAdjust="0"/>
  </p:normalViewPr>
  <p:slideViewPr>
    <p:cSldViewPr snapToGrid="0" showGuides="1">
      <p:cViewPr varScale="1">
        <p:scale>
          <a:sx n="97" d="100"/>
          <a:sy n="97" d="100"/>
        </p:scale>
        <p:origin x="1056" y="96"/>
      </p:cViewPr>
      <p:guideLst>
        <p:guide orient="horz" pos="2160"/>
        <p:guide pos="3840"/>
      </p:guideLst>
    </p:cSldViewPr>
  </p:slideViewPr>
  <p:outlineViewPr>
    <p:cViewPr>
      <p:scale>
        <a:sx n="33" d="100"/>
        <a:sy n="33" d="100"/>
      </p:scale>
      <p:origin x="0" y="-1758"/>
    </p:cViewPr>
  </p:outlineViewPr>
  <p:notesTextViewPr>
    <p:cViewPr>
      <p:scale>
        <a:sx n="1" d="1"/>
        <a:sy n="1" d="1"/>
      </p:scale>
      <p:origin x="0" y="0"/>
    </p:cViewPr>
  </p:notesTextViewPr>
  <p:notesViewPr>
    <p:cSldViewPr snapToGrid="0">
      <p:cViewPr varScale="1">
        <p:scale>
          <a:sx n="112" d="100"/>
          <a:sy n="112" d="100"/>
        </p:scale>
        <p:origin x="222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5.xml.rels><?xml version="1.0" encoding="UTF-8" standalone="yes"?>
<Relationships xmlns="http://schemas.openxmlformats.org/package/2006/relationships"><Relationship Id="rId3"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 Id="rId2" Type="http://schemas.microsoft.com/office/2011/relationships/chartColorStyle" Target="colors2.xml"/><Relationship Id="rId1" Type="http://schemas.microsoft.com/office/2011/relationships/chartStyle" Target="style2.xml"/></Relationships>
</file>

<file path=ppt/charts/_rels/chart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 Id="rId2" Type="http://schemas.microsoft.com/office/2011/relationships/chartColorStyle" Target="colors3.xml"/><Relationship Id="rId1" Type="http://schemas.microsoft.com/office/2011/relationships/chartStyle" Target="style3.xml"/></Relationships>
</file>

<file path=ppt/charts/_rels/chart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3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3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4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4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4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4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4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4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4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4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4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4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5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5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5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5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5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5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5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5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5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5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6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6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6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6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6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6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6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6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6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6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2.xlsx" TargetMode="External"/></Relationships>
</file>

<file path=ppt/charts/_rels/chart7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71.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72.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73.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74.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75.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76.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77.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507%20July%202026\202607_graphs%20for%20report_202526_V1.xlsx" TargetMode="External"/></Relationships>
</file>

<file path=ppt/charts/_rels/chart78.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79.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_rels/chart80.xml.rels><?xml version="1.0" encoding="UTF-8" standalone="yes"?>
<Relationships xmlns="http://schemas.openxmlformats.org/package/2006/relationships"><Relationship Id="rId1" Type="http://schemas.openxmlformats.org/officeDocument/2006/relationships/oleObject" Target="file:///\\northerntrust.hscni.net\SharedFolders\A-Shares\Information\A_Performance%20Dept\A_Performance%20Report\A_Performance%20Report%202627\01%20Performance%20Report\202608%20August%202026\202608_graphs%20for%20report_202627_V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 RF breast seen within 14 days</a:t>
            </a:r>
            <a:endParaRPr lang="en-GB" sz="1100">
              <a:effectLst/>
            </a:endParaRPr>
          </a:p>
        </c:rich>
      </c:tx>
      <c:layout>
        <c:manualLayout>
          <c:xMode val="edge"/>
          <c:yMode val="edge"/>
          <c:x val="0.32093550398430015"/>
          <c:y val="3.2863849765258218E-2"/>
        </c:manualLayout>
      </c:layout>
      <c:overlay val="0"/>
      <c:spPr>
        <a:noFill/>
        <a:ln>
          <a:noFill/>
        </a:ln>
        <a:effectLst/>
      </c:spPr>
    </c:title>
    <c:autoTitleDeleted val="0"/>
    <c:plotArea>
      <c:layout>
        <c:manualLayout>
          <c:layoutTarget val="inner"/>
          <c:xMode val="edge"/>
          <c:yMode val="edge"/>
          <c:x val="0.11666740496436945"/>
          <c:y val="0.15118886668827586"/>
          <c:w val="0.79465266297016335"/>
          <c:h val="0.49520198785015063"/>
        </c:manualLayout>
      </c:layout>
      <c:lineChart>
        <c:grouping val="standard"/>
        <c:varyColors val="0"/>
        <c:ser>
          <c:idx val="1"/>
          <c:order val="0"/>
          <c:tx>
            <c:strRef>
              <c:f>'Cancer 14 Day Breast'!$E$6</c:f>
              <c:strCache>
                <c:ptCount val="1"/>
                <c:pt idx="0">
                  <c:v>&lt; 14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Breast'!$E$79:$E$102</c:f>
              <c:numCache>
                <c:formatCode>0.00%</c:formatCode>
                <c:ptCount val="24"/>
                <c:pt idx="0">
                  <c:v>0.31019999999999998</c:v>
                </c:pt>
                <c:pt idx="1">
                  <c:v>0.13</c:v>
                </c:pt>
                <c:pt idx="2">
                  <c:v>9.8400000000000001E-2</c:v>
                </c:pt>
                <c:pt idx="3">
                  <c:v>9.2700000000000005E-2</c:v>
                </c:pt>
                <c:pt idx="4">
                  <c:v>5.8900000000000001E-2</c:v>
                </c:pt>
                <c:pt idx="5">
                  <c:v>6.9400000000000003E-2</c:v>
                </c:pt>
                <c:pt idx="6">
                  <c:v>6.4299999999999996E-2</c:v>
                </c:pt>
                <c:pt idx="7">
                  <c:v>4.2200000000000001E-2</c:v>
                </c:pt>
                <c:pt idx="8">
                  <c:v>7.0999999999999994E-2</c:v>
                </c:pt>
                <c:pt idx="9">
                  <c:v>6.9800000000000001E-2</c:v>
                </c:pt>
                <c:pt idx="10">
                  <c:v>9.06E-2</c:v>
                </c:pt>
                <c:pt idx="11">
                  <c:v>9.1300000000000006E-2</c:v>
                </c:pt>
                <c:pt idx="12">
                  <c:v>6.4299999999999996E-2</c:v>
                </c:pt>
                <c:pt idx="13">
                  <c:v>6.8500000000000005E-2</c:v>
                </c:pt>
                <c:pt idx="14">
                  <c:v>5.2200000000000003E-2</c:v>
                </c:pt>
                <c:pt idx="15">
                  <c:v>6.0999999999999999E-2</c:v>
                </c:pt>
                <c:pt idx="16">
                  <c:v>4.4400000000000002E-2</c:v>
                </c:pt>
              </c:numCache>
            </c:numRef>
          </c:val>
          <c:smooth val="0"/>
          <c:extLst>
            <c:ext xmlns:c16="http://schemas.microsoft.com/office/drawing/2014/chart" uri="{C3380CC4-5D6E-409C-BE32-E72D297353CC}">
              <c16:uniqueId val="{00000000-809D-42AF-9A6E-42B37A8AF564}"/>
            </c:ext>
          </c:extLst>
        </c:ser>
        <c:ser>
          <c:idx val="3"/>
          <c:order val="1"/>
          <c:tx>
            <c:strRef>
              <c:f>'Cancer 14 Day Breast'!$G$6</c:f>
              <c:strCache>
                <c:ptCount val="1"/>
                <c:pt idx="0">
                  <c:v>Target</c:v>
                </c:pt>
              </c:strCache>
            </c:strRef>
          </c:tx>
          <c:spPr>
            <a:ln w="19050" cap="rnd">
              <a:solidFill>
                <a:srgbClr val="FF0000"/>
              </a:solidFill>
              <a:prstDash val="dash"/>
              <a:round/>
            </a:ln>
            <a:effectLst/>
          </c:spPr>
          <c:marker>
            <c:symbol val="none"/>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Breast'!$G$79:$G$102</c:f>
              <c:numCache>
                <c:formatCode>0%</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1-809D-42AF-9A6E-42B37A8AF564}"/>
            </c:ext>
          </c:extLst>
        </c:ser>
        <c:ser>
          <c:idx val="0"/>
          <c:order val="2"/>
          <c:tx>
            <c:strRef>
              <c:f>'Cancer 14 Day Breast'!$D$6</c:f>
              <c:strCache>
                <c:ptCount val="1"/>
                <c:pt idx="0">
                  <c:v>Mean</c:v>
                </c:pt>
              </c:strCache>
            </c:strRef>
          </c:tx>
          <c:spPr>
            <a:ln w="15875">
              <a:solidFill>
                <a:schemeClr val="tx1"/>
              </a:solidFill>
            </a:ln>
          </c:spPr>
          <c:marker>
            <c:symbol val="none"/>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Breast'!$D$79:$D$102</c:f>
              <c:numCache>
                <c:formatCode>0%</c:formatCode>
                <c:ptCount val="24"/>
                <c:pt idx="0">
                  <c:v>8.7011764705882344E-2</c:v>
                </c:pt>
                <c:pt idx="1">
                  <c:v>8.7011764705882344E-2</c:v>
                </c:pt>
                <c:pt idx="2">
                  <c:v>8.7011764705882344E-2</c:v>
                </c:pt>
                <c:pt idx="3">
                  <c:v>8.7011764705882344E-2</c:v>
                </c:pt>
                <c:pt idx="4">
                  <c:v>8.7011764705882344E-2</c:v>
                </c:pt>
                <c:pt idx="5">
                  <c:v>8.7011764705882344E-2</c:v>
                </c:pt>
                <c:pt idx="6">
                  <c:v>8.7011764705882344E-2</c:v>
                </c:pt>
                <c:pt idx="7">
                  <c:v>8.7011764705882344E-2</c:v>
                </c:pt>
                <c:pt idx="8">
                  <c:v>8.7011764705882344E-2</c:v>
                </c:pt>
                <c:pt idx="9">
                  <c:v>8.7011764705882344E-2</c:v>
                </c:pt>
                <c:pt idx="10">
                  <c:v>8.7011764705882344E-2</c:v>
                </c:pt>
                <c:pt idx="11">
                  <c:v>8.7011764705882344E-2</c:v>
                </c:pt>
                <c:pt idx="12">
                  <c:v>8.7011764705882344E-2</c:v>
                </c:pt>
                <c:pt idx="13">
                  <c:v>8.7011764705882344E-2</c:v>
                </c:pt>
                <c:pt idx="14">
                  <c:v>8.7011764705882344E-2</c:v>
                </c:pt>
                <c:pt idx="15">
                  <c:v>8.7011764705882344E-2</c:v>
                </c:pt>
                <c:pt idx="16">
                  <c:v>8.7011764705882344E-2</c:v>
                </c:pt>
                <c:pt idx="17">
                  <c:v>8.7011764705882344E-2</c:v>
                </c:pt>
                <c:pt idx="18">
                  <c:v>8.7011764705882344E-2</c:v>
                </c:pt>
                <c:pt idx="19">
                  <c:v>8.7011764705882344E-2</c:v>
                </c:pt>
                <c:pt idx="20">
                  <c:v>8.7011764705882344E-2</c:v>
                </c:pt>
                <c:pt idx="21">
                  <c:v>8.7011764705882344E-2</c:v>
                </c:pt>
                <c:pt idx="22">
                  <c:v>8.7011764705882344E-2</c:v>
                </c:pt>
                <c:pt idx="23">
                  <c:v>8.7011764705882344E-2</c:v>
                </c:pt>
              </c:numCache>
            </c:numRef>
          </c:val>
          <c:smooth val="0"/>
          <c:extLst>
            <c:ext xmlns:c16="http://schemas.microsoft.com/office/drawing/2014/chart" uri="{C3380CC4-5D6E-409C-BE32-E72D297353CC}">
              <c16:uniqueId val="{00000002-809D-42AF-9A6E-42B37A8AF564}"/>
            </c:ext>
          </c:extLst>
        </c:ser>
        <c:ser>
          <c:idx val="2"/>
          <c:order val="3"/>
          <c:tx>
            <c:strRef>
              <c:f>'Cancer 14 Day Breast'!$F$6</c:f>
              <c:strCache>
                <c:ptCount val="1"/>
                <c:pt idx="0">
                  <c:v>LPL</c:v>
                </c:pt>
              </c:strCache>
            </c:strRef>
          </c:tx>
          <c:spPr>
            <a:ln w="15875">
              <a:solidFill>
                <a:schemeClr val="tx1"/>
              </a:solidFill>
              <a:prstDash val="lgDash"/>
            </a:ln>
          </c:spPr>
          <c:marker>
            <c:symbol val="none"/>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Breast'!$F$79:$F$102</c:f>
              <c:numCache>
                <c:formatCode>0%</c:formatCode>
                <c:ptCount val="24"/>
                <c:pt idx="0">
                  <c:v>1.8284014705882354E-2</c:v>
                </c:pt>
                <c:pt idx="1">
                  <c:v>1.8284014705882354E-2</c:v>
                </c:pt>
                <c:pt idx="2">
                  <c:v>1.8284014705882354E-2</c:v>
                </c:pt>
                <c:pt idx="3">
                  <c:v>1.8284014705882354E-2</c:v>
                </c:pt>
                <c:pt idx="4">
                  <c:v>1.8284014705882354E-2</c:v>
                </c:pt>
                <c:pt idx="5">
                  <c:v>1.8284014705882354E-2</c:v>
                </c:pt>
                <c:pt idx="6">
                  <c:v>1.8284014705882354E-2</c:v>
                </c:pt>
                <c:pt idx="7">
                  <c:v>1.8284014705882354E-2</c:v>
                </c:pt>
                <c:pt idx="8">
                  <c:v>1.8284014705882354E-2</c:v>
                </c:pt>
                <c:pt idx="9">
                  <c:v>1.8284014705882354E-2</c:v>
                </c:pt>
                <c:pt idx="10">
                  <c:v>1.8284014705882354E-2</c:v>
                </c:pt>
                <c:pt idx="11">
                  <c:v>1.8284014705882354E-2</c:v>
                </c:pt>
                <c:pt idx="12">
                  <c:v>1.8284014705882354E-2</c:v>
                </c:pt>
                <c:pt idx="13">
                  <c:v>1.8284014705882354E-2</c:v>
                </c:pt>
                <c:pt idx="14">
                  <c:v>1.8284014705882354E-2</c:v>
                </c:pt>
                <c:pt idx="15">
                  <c:v>1.8284014705882354E-2</c:v>
                </c:pt>
                <c:pt idx="16">
                  <c:v>1.8284014705882354E-2</c:v>
                </c:pt>
                <c:pt idx="17">
                  <c:v>1.8284014705882354E-2</c:v>
                </c:pt>
                <c:pt idx="18">
                  <c:v>1.8284014705882354E-2</c:v>
                </c:pt>
                <c:pt idx="19">
                  <c:v>1.8284014705882354E-2</c:v>
                </c:pt>
                <c:pt idx="20">
                  <c:v>1.8284014705882354E-2</c:v>
                </c:pt>
                <c:pt idx="21">
                  <c:v>1.8284014705882354E-2</c:v>
                </c:pt>
                <c:pt idx="22">
                  <c:v>1.8284014705882354E-2</c:v>
                </c:pt>
                <c:pt idx="23">
                  <c:v>1.8284014705882354E-2</c:v>
                </c:pt>
              </c:numCache>
            </c:numRef>
          </c:val>
          <c:smooth val="0"/>
          <c:extLst>
            <c:ext xmlns:c16="http://schemas.microsoft.com/office/drawing/2014/chart" uri="{C3380CC4-5D6E-409C-BE32-E72D297353CC}">
              <c16:uniqueId val="{00000003-809D-42AF-9A6E-42B37A8AF564}"/>
            </c:ext>
          </c:extLst>
        </c:ser>
        <c:ser>
          <c:idx val="4"/>
          <c:order val="4"/>
          <c:tx>
            <c:strRef>
              <c:f>'Cancer 14 Day Breast'!$C$6</c:f>
              <c:strCache>
                <c:ptCount val="1"/>
                <c:pt idx="0">
                  <c:v>UPL</c:v>
                </c:pt>
              </c:strCache>
            </c:strRef>
          </c:tx>
          <c:spPr>
            <a:ln w="15875">
              <a:solidFill>
                <a:schemeClr val="tx1"/>
              </a:solidFill>
              <a:prstDash val="lgDash"/>
            </a:ln>
          </c:spPr>
          <c:marker>
            <c:symbol val="none"/>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Breast'!$C$79:$C$102</c:f>
              <c:numCache>
                <c:formatCode>0%</c:formatCode>
                <c:ptCount val="24"/>
                <c:pt idx="0">
                  <c:v>0.15573951470588232</c:v>
                </c:pt>
                <c:pt idx="1">
                  <c:v>0.15573951470588232</c:v>
                </c:pt>
                <c:pt idx="2">
                  <c:v>0.15573951470588232</c:v>
                </c:pt>
                <c:pt idx="3">
                  <c:v>0.15573951470588232</c:v>
                </c:pt>
                <c:pt idx="4">
                  <c:v>0.15573951470588232</c:v>
                </c:pt>
                <c:pt idx="5">
                  <c:v>0.15573951470588232</c:v>
                </c:pt>
                <c:pt idx="6">
                  <c:v>0.15573951470588232</c:v>
                </c:pt>
                <c:pt idx="7">
                  <c:v>0.15573951470588232</c:v>
                </c:pt>
                <c:pt idx="8">
                  <c:v>0.15573951470588232</c:v>
                </c:pt>
                <c:pt idx="9">
                  <c:v>0.15573951470588232</c:v>
                </c:pt>
                <c:pt idx="10">
                  <c:v>0.15573951470588232</c:v>
                </c:pt>
                <c:pt idx="11">
                  <c:v>0.15573951470588232</c:v>
                </c:pt>
                <c:pt idx="12">
                  <c:v>0.15573951470588232</c:v>
                </c:pt>
                <c:pt idx="13">
                  <c:v>0.15573951470588232</c:v>
                </c:pt>
                <c:pt idx="14">
                  <c:v>0.15573951470588232</c:v>
                </c:pt>
                <c:pt idx="15">
                  <c:v>0.15573951470588232</c:v>
                </c:pt>
                <c:pt idx="16">
                  <c:v>0.15573951470588232</c:v>
                </c:pt>
                <c:pt idx="17">
                  <c:v>0.15573951470588232</c:v>
                </c:pt>
                <c:pt idx="18">
                  <c:v>0.15573951470588232</c:v>
                </c:pt>
                <c:pt idx="19">
                  <c:v>0.15573951470588232</c:v>
                </c:pt>
                <c:pt idx="20">
                  <c:v>0.15573951470588232</c:v>
                </c:pt>
                <c:pt idx="21">
                  <c:v>0.15573951470588232</c:v>
                </c:pt>
                <c:pt idx="22">
                  <c:v>0.15573951470588232</c:v>
                </c:pt>
                <c:pt idx="23">
                  <c:v>0.15573951470588232</c:v>
                </c:pt>
              </c:numCache>
            </c:numRef>
          </c:val>
          <c:smooth val="0"/>
          <c:extLst>
            <c:ext xmlns:c16="http://schemas.microsoft.com/office/drawing/2014/chart" uri="{C3380CC4-5D6E-409C-BE32-E72D297353CC}">
              <c16:uniqueId val="{00000004-809D-42AF-9A6E-42B37A8AF564}"/>
            </c:ext>
          </c:extLst>
        </c:ser>
        <c:ser>
          <c:idx val="5"/>
          <c:order val="5"/>
          <c:tx>
            <c:strRef>
              <c:f>'Cancer 14 Day Breast'!$I$6</c:f>
              <c:strCache>
                <c:ptCount val="1"/>
                <c:pt idx="0">
                  <c:v>SCL</c:v>
                </c:pt>
              </c:strCache>
            </c:strRef>
          </c:tx>
          <c:spPr>
            <a:ln>
              <a:noFill/>
            </a:ln>
          </c:spPr>
          <c:marker>
            <c:symbol val="circle"/>
            <c:size val="6"/>
            <c:spPr>
              <a:solidFill>
                <a:srgbClr val="FF6600"/>
              </a:solidFill>
              <a:ln>
                <a:noFill/>
              </a:ln>
            </c:spPr>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809D-42AF-9A6E-42B37A8AF564}"/>
            </c:ext>
          </c:extLst>
        </c:ser>
        <c:ser>
          <c:idx val="6"/>
          <c:order val="6"/>
          <c:tx>
            <c:strRef>
              <c:f>'Cancer 14 Day Breast'!$J$6</c:f>
              <c:strCache>
                <c:ptCount val="1"/>
                <c:pt idx="0">
                  <c:v>SCH</c:v>
                </c:pt>
              </c:strCache>
            </c:strRef>
          </c:tx>
          <c:spPr>
            <a:ln>
              <a:noFill/>
            </a:ln>
          </c:spPr>
          <c:marker>
            <c:symbol val="circle"/>
            <c:size val="6"/>
            <c:spPr>
              <a:solidFill>
                <a:srgbClr val="5B9BD5"/>
              </a:solidFill>
              <a:ln>
                <a:noFill/>
              </a:ln>
            </c:spPr>
          </c:marker>
          <c:cat>
            <c:numRef>
              <c:f>'Cancer 14 Day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Breast'!$J$79:$J$102</c:f>
              <c:numCache>
                <c:formatCode>0%</c:formatCode>
                <c:ptCount val="24"/>
                <c:pt idx="0">
                  <c:v>0.31019999999999998</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809D-42AF-9A6E-42B37A8AF564}"/>
            </c:ext>
          </c:extLst>
        </c:ser>
        <c:dLbls>
          <c:showLegendKey val="0"/>
          <c:showVal val="0"/>
          <c:showCatName val="0"/>
          <c:showSerName val="0"/>
          <c:showPercent val="0"/>
          <c:showBubbleSize val="0"/>
        </c:dLbls>
        <c:marker val="1"/>
        <c:smooth val="0"/>
        <c:axId val="176795648"/>
        <c:axId val="176797568"/>
        <c:extLst/>
      </c:lineChart>
      <c:dateAx>
        <c:axId val="17679564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97568"/>
        <c:crosses val="autoZero"/>
        <c:auto val="1"/>
        <c:lblOffset val="100"/>
        <c:baseTimeUnit val="months"/>
        <c:majorUnit val="1"/>
        <c:majorTimeUnit val="months"/>
      </c:dateAx>
      <c:valAx>
        <c:axId val="17679756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95648"/>
        <c:crosses val="autoZero"/>
        <c:crossBetween val="midCat"/>
        <c:majorUnit val="0.2"/>
      </c:valAx>
      <c:spPr>
        <a:noFill/>
        <a:ln>
          <a:noFill/>
        </a:ln>
        <a:effectLst/>
      </c:spPr>
    </c:plotArea>
    <c:legend>
      <c:legendPos val="b"/>
      <c:layout>
        <c:manualLayout>
          <c:xMode val="edge"/>
          <c:yMode val="edge"/>
          <c:x val="0.13065036735136334"/>
          <c:y val="0.81724254489217818"/>
          <c:w val="0.73445352707771727"/>
          <c:h val="0.16461811361617226"/>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 RF Non-breast seen within 14 days</a:t>
            </a:r>
            <a:endParaRPr lang="en-GB" sz="1100">
              <a:effectLst/>
            </a:endParaRPr>
          </a:p>
        </c:rich>
      </c:tx>
      <c:layout>
        <c:manualLayout>
          <c:xMode val="edge"/>
          <c:yMode val="edge"/>
          <c:x val="0.29439857711923478"/>
          <c:y val="3.2863841148189764E-2"/>
        </c:manualLayout>
      </c:layout>
      <c:overlay val="0"/>
      <c:spPr>
        <a:noFill/>
        <a:ln>
          <a:noFill/>
        </a:ln>
        <a:effectLst/>
      </c:spPr>
    </c:title>
    <c:autoTitleDeleted val="0"/>
    <c:plotArea>
      <c:layout>
        <c:manualLayout>
          <c:layoutTarget val="inner"/>
          <c:xMode val="edge"/>
          <c:yMode val="edge"/>
          <c:x val="0.11666740496436945"/>
          <c:y val="0.15118886668827586"/>
          <c:w val="0.79465266297016335"/>
          <c:h val="0.54648405795718213"/>
        </c:manualLayout>
      </c:layout>
      <c:lineChart>
        <c:grouping val="standard"/>
        <c:varyColors val="0"/>
        <c:ser>
          <c:idx val="1"/>
          <c:order val="0"/>
          <c:tx>
            <c:strRef>
              <c:f>'Cancer 14 Day Non Breast'!$E$6</c:f>
              <c:strCache>
                <c:ptCount val="1"/>
                <c:pt idx="0">
                  <c:v>&lt; 14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'Cancer 14 Day Non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Non Breast'!$E$79:$E$102</c:f>
              <c:numCache>
                <c:formatCode>0.00%</c:formatCode>
                <c:ptCount val="24"/>
                <c:pt idx="0">
                  <c:v>0.21479999999999999</c:v>
                </c:pt>
                <c:pt idx="1">
                  <c:v>0.1883</c:v>
                </c:pt>
                <c:pt idx="2">
                  <c:v>0.22520000000000001</c:v>
                </c:pt>
                <c:pt idx="3">
                  <c:v>0.20930000000000001</c:v>
                </c:pt>
                <c:pt idx="4">
                  <c:v>0.2203</c:v>
                </c:pt>
                <c:pt idx="5">
                  <c:v>0.19819999999999999</c:v>
                </c:pt>
                <c:pt idx="6">
                  <c:v>0.24060000000000001</c:v>
                </c:pt>
                <c:pt idx="7">
                  <c:v>0.2233</c:v>
                </c:pt>
                <c:pt idx="8">
                  <c:v>0.24890000000000001</c:v>
                </c:pt>
                <c:pt idx="9">
                  <c:v>0.2389</c:v>
                </c:pt>
                <c:pt idx="10">
                  <c:v>0.32</c:v>
                </c:pt>
                <c:pt idx="11">
                  <c:v>0.2555</c:v>
                </c:pt>
                <c:pt idx="12">
                  <c:v>0.13139999999999999</c:v>
                </c:pt>
                <c:pt idx="13">
                  <c:v>0.13550000000000001</c:v>
                </c:pt>
                <c:pt idx="14">
                  <c:v>0.17949999999999999</c:v>
                </c:pt>
                <c:pt idx="15">
                  <c:v>0.154</c:v>
                </c:pt>
                <c:pt idx="16">
                  <c:v>0.22259999999999999</c:v>
                </c:pt>
              </c:numCache>
            </c:numRef>
          </c:val>
          <c:smooth val="0"/>
          <c:extLst>
            <c:ext xmlns:c16="http://schemas.microsoft.com/office/drawing/2014/chart" uri="{C3380CC4-5D6E-409C-BE32-E72D297353CC}">
              <c16:uniqueId val="{00000000-5D6A-4E53-BFD2-FB2D25E3AA10}"/>
            </c:ext>
          </c:extLst>
        </c:ser>
        <c:ser>
          <c:idx val="0"/>
          <c:order val="1"/>
          <c:tx>
            <c:strRef>
              <c:f>'Cancer 14 Day Non Breast'!$D$6</c:f>
              <c:strCache>
                <c:ptCount val="1"/>
                <c:pt idx="0">
                  <c:v>Mean</c:v>
                </c:pt>
              </c:strCache>
            </c:strRef>
          </c:tx>
          <c:spPr>
            <a:ln w="15875">
              <a:solidFill>
                <a:schemeClr val="tx1"/>
              </a:solidFill>
            </a:ln>
          </c:spPr>
          <c:marker>
            <c:symbol val="none"/>
          </c:marker>
          <c:cat>
            <c:numRef>
              <c:f>'Cancer 14 Day Non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Non Breast'!$D$79:$D$102</c:f>
              <c:numCache>
                <c:formatCode>0%</c:formatCode>
                <c:ptCount val="24"/>
                <c:pt idx="0">
                  <c:v>0.21213529411764706</c:v>
                </c:pt>
                <c:pt idx="1">
                  <c:v>0.21213529411764706</c:v>
                </c:pt>
                <c:pt idx="2">
                  <c:v>0.21213529411764706</c:v>
                </c:pt>
                <c:pt idx="3">
                  <c:v>0.21213529411764706</c:v>
                </c:pt>
                <c:pt idx="4">
                  <c:v>0.21213529411764706</c:v>
                </c:pt>
                <c:pt idx="5">
                  <c:v>0.21213529411764706</c:v>
                </c:pt>
                <c:pt idx="6">
                  <c:v>0.21213529411764706</c:v>
                </c:pt>
                <c:pt idx="7">
                  <c:v>0.21213529411764706</c:v>
                </c:pt>
                <c:pt idx="8">
                  <c:v>0.21213529411764706</c:v>
                </c:pt>
                <c:pt idx="9">
                  <c:v>0.21213529411764706</c:v>
                </c:pt>
                <c:pt idx="10">
                  <c:v>0.21213529411764706</c:v>
                </c:pt>
                <c:pt idx="11">
                  <c:v>0.21213529411764706</c:v>
                </c:pt>
                <c:pt idx="12">
                  <c:v>0.21213529411764706</c:v>
                </c:pt>
                <c:pt idx="13">
                  <c:v>0.21213529411764706</c:v>
                </c:pt>
                <c:pt idx="14">
                  <c:v>0.21213529411764706</c:v>
                </c:pt>
                <c:pt idx="15">
                  <c:v>0.21213529411764706</c:v>
                </c:pt>
                <c:pt idx="16">
                  <c:v>0.21213529411764706</c:v>
                </c:pt>
                <c:pt idx="17">
                  <c:v>0.21213529411764706</c:v>
                </c:pt>
                <c:pt idx="18">
                  <c:v>0.21213529411764706</c:v>
                </c:pt>
                <c:pt idx="19">
                  <c:v>0.21213529411764706</c:v>
                </c:pt>
                <c:pt idx="20">
                  <c:v>0.21213529411764706</c:v>
                </c:pt>
                <c:pt idx="21">
                  <c:v>0.21213529411764706</c:v>
                </c:pt>
                <c:pt idx="22">
                  <c:v>0.21213529411764706</c:v>
                </c:pt>
                <c:pt idx="23">
                  <c:v>0.21213529411764706</c:v>
                </c:pt>
              </c:numCache>
            </c:numRef>
          </c:val>
          <c:smooth val="0"/>
          <c:extLst>
            <c:ext xmlns:c16="http://schemas.microsoft.com/office/drawing/2014/chart" uri="{C3380CC4-5D6E-409C-BE32-E72D297353CC}">
              <c16:uniqueId val="{00000001-5D6A-4E53-BFD2-FB2D25E3AA10}"/>
            </c:ext>
          </c:extLst>
        </c:ser>
        <c:ser>
          <c:idx val="2"/>
          <c:order val="2"/>
          <c:tx>
            <c:strRef>
              <c:f>'Cancer 14 Day Non Breast'!$G$6</c:f>
              <c:strCache>
                <c:ptCount val="1"/>
                <c:pt idx="0">
                  <c:v>Target</c:v>
                </c:pt>
              </c:strCache>
            </c:strRef>
          </c:tx>
          <c:spPr>
            <a:ln w="19050">
              <a:solidFill>
                <a:srgbClr val="FF0000"/>
              </a:solidFill>
              <a:prstDash val="dash"/>
            </a:ln>
          </c:spPr>
          <c:marker>
            <c:symbol val="none"/>
          </c:marker>
          <c:cat>
            <c:numRef>
              <c:f>'Cancer 14 Day Non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Non Breast'!$G$79:$G$102</c:f>
              <c:numCache>
                <c:formatCode>0%</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2-5D6A-4E53-BFD2-FB2D25E3AA10}"/>
            </c:ext>
          </c:extLst>
        </c:ser>
        <c:ser>
          <c:idx val="3"/>
          <c:order val="3"/>
          <c:tx>
            <c:strRef>
              <c:f>'Cancer 14 Day Non Breast'!$F$6</c:f>
              <c:strCache>
                <c:ptCount val="1"/>
                <c:pt idx="0">
                  <c:v>LPL</c:v>
                </c:pt>
              </c:strCache>
            </c:strRef>
          </c:tx>
          <c:spPr>
            <a:ln w="15875">
              <a:solidFill>
                <a:schemeClr val="tx1"/>
              </a:solidFill>
              <a:prstDash val="lgDash"/>
            </a:ln>
          </c:spPr>
          <c:marker>
            <c:symbol val="none"/>
          </c:marker>
          <c:cat>
            <c:numRef>
              <c:f>'Cancer 14 Day Non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Non Breast'!$F$79:$F$102</c:f>
              <c:numCache>
                <c:formatCode>0%</c:formatCode>
                <c:ptCount val="24"/>
                <c:pt idx="0">
                  <c:v>0.10912679411764704</c:v>
                </c:pt>
                <c:pt idx="1">
                  <c:v>0.10912679411764704</c:v>
                </c:pt>
                <c:pt idx="2">
                  <c:v>0.10912679411764704</c:v>
                </c:pt>
                <c:pt idx="3">
                  <c:v>0.10912679411764704</c:v>
                </c:pt>
                <c:pt idx="4">
                  <c:v>0.10912679411764704</c:v>
                </c:pt>
                <c:pt idx="5">
                  <c:v>0.10912679411764704</c:v>
                </c:pt>
                <c:pt idx="6">
                  <c:v>0.10912679411764704</c:v>
                </c:pt>
                <c:pt idx="7">
                  <c:v>0.10912679411764704</c:v>
                </c:pt>
                <c:pt idx="8">
                  <c:v>0.10912679411764704</c:v>
                </c:pt>
                <c:pt idx="9">
                  <c:v>0.10912679411764704</c:v>
                </c:pt>
                <c:pt idx="10">
                  <c:v>0.10912679411764704</c:v>
                </c:pt>
                <c:pt idx="11">
                  <c:v>0.10912679411764704</c:v>
                </c:pt>
                <c:pt idx="12">
                  <c:v>0.10912679411764704</c:v>
                </c:pt>
                <c:pt idx="13">
                  <c:v>0.10912679411764704</c:v>
                </c:pt>
                <c:pt idx="14">
                  <c:v>0.10912679411764704</c:v>
                </c:pt>
                <c:pt idx="15">
                  <c:v>0.10912679411764704</c:v>
                </c:pt>
                <c:pt idx="16">
                  <c:v>0.10912679411764704</c:v>
                </c:pt>
                <c:pt idx="17">
                  <c:v>0.10912679411764704</c:v>
                </c:pt>
                <c:pt idx="18">
                  <c:v>0.10912679411764704</c:v>
                </c:pt>
                <c:pt idx="19">
                  <c:v>0.10912679411764704</c:v>
                </c:pt>
                <c:pt idx="20">
                  <c:v>0.10912679411764704</c:v>
                </c:pt>
                <c:pt idx="21">
                  <c:v>0.10912679411764704</c:v>
                </c:pt>
                <c:pt idx="22">
                  <c:v>0.10912679411764704</c:v>
                </c:pt>
                <c:pt idx="23">
                  <c:v>0.10912679411764704</c:v>
                </c:pt>
              </c:numCache>
            </c:numRef>
          </c:val>
          <c:smooth val="0"/>
          <c:extLst>
            <c:ext xmlns:c16="http://schemas.microsoft.com/office/drawing/2014/chart" uri="{C3380CC4-5D6E-409C-BE32-E72D297353CC}">
              <c16:uniqueId val="{00000003-5D6A-4E53-BFD2-FB2D25E3AA10}"/>
            </c:ext>
          </c:extLst>
        </c:ser>
        <c:ser>
          <c:idx val="4"/>
          <c:order val="4"/>
          <c:tx>
            <c:strRef>
              <c:f>'Cancer 14 Day Non Breast'!$C$6</c:f>
              <c:strCache>
                <c:ptCount val="1"/>
                <c:pt idx="0">
                  <c:v>UPL</c:v>
                </c:pt>
              </c:strCache>
            </c:strRef>
          </c:tx>
          <c:spPr>
            <a:ln w="15875">
              <a:solidFill>
                <a:schemeClr val="tx1"/>
              </a:solidFill>
              <a:prstDash val="lgDash"/>
            </a:ln>
          </c:spPr>
          <c:marker>
            <c:symbol val="none"/>
          </c:marker>
          <c:cat>
            <c:numRef>
              <c:f>'Cancer 14 Day Non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Non Breast'!$C$79:$C$102</c:f>
              <c:numCache>
                <c:formatCode>0%</c:formatCode>
                <c:ptCount val="24"/>
                <c:pt idx="0">
                  <c:v>0.31514379411764709</c:v>
                </c:pt>
                <c:pt idx="1">
                  <c:v>0.31514379411764709</c:v>
                </c:pt>
                <c:pt idx="2">
                  <c:v>0.31514379411764709</c:v>
                </c:pt>
                <c:pt idx="3">
                  <c:v>0.31514379411764709</c:v>
                </c:pt>
                <c:pt idx="4">
                  <c:v>0.31514379411764709</c:v>
                </c:pt>
                <c:pt idx="5">
                  <c:v>0.31514379411764709</c:v>
                </c:pt>
                <c:pt idx="6">
                  <c:v>0.31514379411764709</c:v>
                </c:pt>
                <c:pt idx="7">
                  <c:v>0.31514379411764709</c:v>
                </c:pt>
                <c:pt idx="8">
                  <c:v>0.31514379411764709</c:v>
                </c:pt>
                <c:pt idx="9">
                  <c:v>0.31514379411764709</c:v>
                </c:pt>
                <c:pt idx="10">
                  <c:v>0.31514379411764709</c:v>
                </c:pt>
                <c:pt idx="11">
                  <c:v>0.31514379411764709</c:v>
                </c:pt>
                <c:pt idx="12">
                  <c:v>0.31514379411764709</c:v>
                </c:pt>
                <c:pt idx="13">
                  <c:v>0.31514379411764709</c:v>
                </c:pt>
                <c:pt idx="14">
                  <c:v>0.31514379411764709</c:v>
                </c:pt>
                <c:pt idx="15">
                  <c:v>0.31514379411764709</c:v>
                </c:pt>
                <c:pt idx="16">
                  <c:v>0.31514379411764709</c:v>
                </c:pt>
                <c:pt idx="17">
                  <c:v>0.31514379411764709</c:v>
                </c:pt>
                <c:pt idx="18">
                  <c:v>0.31514379411764709</c:v>
                </c:pt>
                <c:pt idx="19">
                  <c:v>0.31514379411764709</c:v>
                </c:pt>
                <c:pt idx="20">
                  <c:v>0.31514379411764709</c:v>
                </c:pt>
                <c:pt idx="21">
                  <c:v>0.31514379411764709</c:v>
                </c:pt>
                <c:pt idx="22">
                  <c:v>0.31514379411764709</c:v>
                </c:pt>
                <c:pt idx="23">
                  <c:v>0.31514379411764709</c:v>
                </c:pt>
              </c:numCache>
            </c:numRef>
          </c:val>
          <c:smooth val="0"/>
          <c:extLst>
            <c:ext xmlns:c16="http://schemas.microsoft.com/office/drawing/2014/chart" uri="{C3380CC4-5D6E-409C-BE32-E72D297353CC}">
              <c16:uniqueId val="{00000004-5D6A-4E53-BFD2-FB2D25E3AA10}"/>
            </c:ext>
          </c:extLst>
        </c:ser>
        <c:ser>
          <c:idx val="5"/>
          <c:order val="5"/>
          <c:tx>
            <c:strRef>
              <c:f>'Cancer 14 Day Non Breast'!$I$6</c:f>
              <c:strCache>
                <c:ptCount val="1"/>
                <c:pt idx="0">
                  <c:v>SCL</c:v>
                </c:pt>
              </c:strCache>
            </c:strRef>
          </c:tx>
          <c:spPr>
            <a:ln>
              <a:noFill/>
            </a:ln>
          </c:spPr>
          <c:marker>
            <c:symbol val="circle"/>
            <c:size val="7"/>
            <c:spPr>
              <a:solidFill>
                <a:srgbClr val="FF6600"/>
              </a:solidFill>
              <a:ln>
                <a:noFill/>
              </a:ln>
            </c:spPr>
          </c:marker>
          <c:cat>
            <c:numRef>
              <c:f>'Cancer 14 Day Non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Non Breast'!$I$79:$I$102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5D6A-4E53-BFD2-FB2D25E3AA10}"/>
            </c:ext>
          </c:extLst>
        </c:ser>
        <c:ser>
          <c:idx val="6"/>
          <c:order val="6"/>
          <c:tx>
            <c:strRef>
              <c:f>'Cancer 14 Day Non Breast'!$J$6</c:f>
              <c:strCache>
                <c:ptCount val="1"/>
                <c:pt idx="0">
                  <c:v>SCH</c:v>
                </c:pt>
              </c:strCache>
            </c:strRef>
          </c:tx>
          <c:spPr>
            <a:ln>
              <a:noFill/>
            </a:ln>
          </c:spPr>
          <c:marker>
            <c:symbol val="circle"/>
            <c:size val="7"/>
            <c:spPr>
              <a:solidFill>
                <a:srgbClr val="0099CC"/>
              </a:solidFill>
              <a:ln>
                <a:noFill/>
              </a:ln>
            </c:spPr>
          </c:marker>
          <c:cat>
            <c:numRef>
              <c:f>'Cancer 14 Day Non Breast'!$B$79:$B$95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'Cancer 14 Day Non Breast'!$J$79:$J$102</c:f>
              <c:numCache>
                <c:formatCode>0%</c:formatCode>
                <c:ptCount val="24"/>
                <c:pt idx="0">
                  <c:v>#N/A</c:v>
                </c:pt>
                <c:pt idx="1">
                  <c:v>#N/A</c:v>
                </c:pt>
                <c:pt idx="2">
                  <c:v>#N/A</c:v>
                </c:pt>
                <c:pt idx="3">
                  <c:v>#N/A</c:v>
                </c:pt>
                <c:pt idx="4">
                  <c:v>#N/A</c:v>
                </c:pt>
                <c:pt idx="5">
                  <c:v>#N/A</c:v>
                </c:pt>
                <c:pt idx="6">
                  <c:v>#N/A</c:v>
                </c:pt>
                <c:pt idx="7">
                  <c:v>#N/A</c:v>
                </c:pt>
                <c:pt idx="8">
                  <c:v>#N/A</c:v>
                </c:pt>
                <c:pt idx="9">
                  <c:v>#N/A</c:v>
                </c:pt>
                <c:pt idx="10">
                  <c:v>0.32</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5D6A-4E53-BFD2-FB2D25E3AA10}"/>
            </c:ext>
          </c:extLst>
        </c:ser>
        <c:dLbls>
          <c:showLegendKey val="0"/>
          <c:showVal val="0"/>
          <c:showCatName val="0"/>
          <c:showSerName val="0"/>
          <c:showPercent val="0"/>
          <c:showBubbleSize val="0"/>
        </c:dLbls>
        <c:marker val="1"/>
        <c:smooth val="0"/>
        <c:axId val="176795648"/>
        <c:axId val="176797568"/>
        <c:extLst/>
      </c:lineChart>
      <c:dateAx>
        <c:axId val="17679564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97568"/>
        <c:crosses val="autoZero"/>
        <c:auto val="1"/>
        <c:lblOffset val="100"/>
        <c:baseTimeUnit val="months"/>
        <c:majorUnit val="1"/>
        <c:majorTimeUnit val="months"/>
      </c:dateAx>
      <c:valAx>
        <c:axId val="176797568"/>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795648"/>
        <c:crosses val="autoZero"/>
        <c:crossBetween val="midCat"/>
        <c:majorUnit val="0.2"/>
      </c:valAx>
      <c:spPr>
        <a:solidFill>
          <a:schemeClr val="bg1"/>
        </a:solidFill>
        <a:ln>
          <a:noFill/>
        </a:ln>
        <a:effectLst/>
      </c:spPr>
    </c:plotArea>
    <c:legend>
      <c:legendPos val="b"/>
      <c:layout>
        <c:manualLayout>
          <c:xMode val="edge"/>
          <c:yMode val="edge"/>
          <c:x val="9.0949914821407574E-2"/>
          <c:y val="0.8730998194298476"/>
          <c:w val="0.8484195100745141"/>
          <c:h val="0.1269003020787404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100">
                <a:latin typeface="Arial" panose="020B0604020202020204" pitchFamily="34" charset="0"/>
                <a:cs typeface="Arial" panose="020B0604020202020204" pitchFamily="34" charset="0"/>
              </a:rPr>
              <a:t>14-day</a:t>
            </a:r>
            <a:r>
              <a:rPr lang="en-US" sz="1100" baseline="0">
                <a:latin typeface="Arial" panose="020B0604020202020204" pitchFamily="34" charset="0"/>
                <a:cs typeface="Arial" panose="020B0604020202020204" pitchFamily="34" charset="0"/>
              </a:rPr>
              <a:t> Non Breast</a:t>
            </a:r>
            <a:r>
              <a:rPr lang="en-US" sz="1100">
                <a:latin typeface="Arial" panose="020B0604020202020204" pitchFamily="34" charset="0"/>
                <a:cs typeface="Arial" panose="020B0604020202020204" pitchFamily="34" charset="0"/>
              </a:rPr>
              <a:t> tumour site</a:t>
            </a:r>
            <a:r>
              <a:rPr lang="en-US" sz="1100" baseline="0">
                <a:latin typeface="Arial" panose="020B0604020202020204" pitchFamily="34" charset="0"/>
                <a:cs typeface="Arial" panose="020B0604020202020204" pitchFamily="34" charset="0"/>
              </a:rPr>
              <a:t> (Apr 26-Aug 26)</a:t>
            </a:r>
            <a:endParaRPr lang="en-US" sz="1100">
              <a:latin typeface="Arial" panose="020B0604020202020204" pitchFamily="34" charset="0"/>
              <a:cs typeface="Arial" panose="020B0604020202020204" pitchFamily="34" charset="0"/>
            </a:endParaRPr>
          </a:p>
        </c:rich>
      </c:tx>
      <c:layout>
        <c:manualLayout>
          <c:xMode val="edge"/>
          <c:yMode val="edge"/>
          <c:x val="0.26674789687220496"/>
          <c:y val="2.6817975643362687E-2"/>
        </c:manualLayout>
      </c:layout>
      <c:overlay val="0"/>
      <c:spPr>
        <a:noFill/>
        <a:ln>
          <a:noFill/>
        </a:ln>
        <a:effectLst/>
      </c:spPr>
      <c:txPr>
        <a:bodyPr rot="0" spcFirstLastPara="1" vertOverflow="ellipsis" vert="horz" wrap="square" anchor="ctr" anchorCtr="1"/>
        <a:lstStyle/>
        <a:p>
          <a:pPr>
            <a:defRPr sz="1100" b="0" i="0" u="none" strike="noStrike" kern="1200" spc="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36538412804500231"/>
          <c:y val="0.1820822748513983"/>
          <c:w val="0.60589346756058671"/>
          <c:h val="0.71011016419061057"/>
        </c:manualLayout>
      </c:layout>
      <c:barChart>
        <c:barDir val="bar"/>
        <c:grouping val="stacked"/>
        <c:varyColors val="0"/>
        <c:ser>
          <c:idx val="0"/>
          <c:order val="0"/>
          <c:tx>
            <c:strRef>
              <c:f>'14 Day Non Breast Tumour Site'!$BD$4</c:f>
              <c:strCache>
                <c:ptCount val="1"/>
                <c:pt idx="0">
                  <c:v>&lt;=14 days</c:v>
                </c:pt>
              </c:strCache>
            </c:strRef>
          </c:tx>
          <c:spPr>
            <a:solidFill>
              <a:srgbClr val="5B9BD5"/>
            </a:solidFill>
            <a:ln>
              <a:noFill/>
            </a:ln>
            <a:effectLst/>
          </c:spPr>
          <c:invertIfNegative val="0"/>
          <c:cat>
            <c:strRef>
              <c:f>'14 Day Non Breast Tumour Site'!$B$5:$B$23</c:f>
              <c:strCache>
                <c:ptCount val="13"/>
                <c:pt idx="0">
                  <c:v>02 Suspected children's cancer</c:v>
                </c:pt>
                <c:pt idx="1">
                  <c:v>03 Suspected lung cancer</c:v>
                </c:pt>
                <c:pt idx="2">
                  <c:v>04 Suspected haematological malignancies excluding acute leukaemia</c:v>
                </c:pt>
                <c:pt idx="3">
                  <c:v>06 Suspected upper gastrointestinal cancers</c:v>
                </c:pt>
                <c:pt idx="4">
                  <c:v>07 Suspected lower gastrointestinal cancers</c:v>
                </c:pt>
                <c:pt idx="5">
                  <c:v>08 Suspected skin cancers</c:v>
                </c:pt>
                <c:pt idx="6">
                  <c:v>09 Suspected gynaecological cancers</c:v>
                </c:pt>
                <c:pt idx="7">
                  <c:v>10 Suspected brain or central nervous system tumours</c:v>
                </c:pt>
                <c:pt idx="8">
                  <c:v>13 Suspected head and neck cancers</c:v>
                </c:pt>
                <c:pt idx="9">
                  <c:v>14 Suspected sarcomas</c:v>
                </c:pt>
                <c:pt idx="10">
                  <c:v>18 Other suspected cancer (not listed)</c:v>
                </c:pt>
                <c:pt idx="11">
                  <c:v>19 Suspected Dental Cancers</c:v>
                </c:pt>
                <c:pt idx="12">
                  <c:v>20 Suspected Hepatobiliary and Pancreatic cancers</c:v>
                </c:pt>
              </c:strCache>
            </c:strRef>
          </c:cat>
          <c:val>
            <c:numRef>
              <c:f>'14 Day Non Breast Tumour Site'!$BD$5:$BD$23</c:f>
              <c:numCache>
                <c:formatCode>0.0;\(0.0\)</c:formatCode>
                <c:ptCount val="13"/>
                <c:pt idx="0">
                  <c:v>1</c:v>
                </c:pt>
                <c:pt idx="1">
                  <c:v>82</c:v>
                </c:pt>
                <c:pt idx="2">
                  <c:v>109</c:v>
                </c:pt>
                <c:pt idx="3">
                  <c:v>307</c:v>
                </c:pt>
                <c:pt idx="4">
                  <c:v>153</c:v>
                </c:pt>
                <c:pt idx="5">
                  <c:v>77</c:v>
                </c:pt>
                <c:pt idx="6">
                  <c:v>39</c:v>
                </c:pt>
                <c:pt idx="7">
                  <c:v>6</c:v>
                </c:pt>
                <c:pt idx="8">
                  <c:v>232</c:v>
                </c:pt>
                <c:pt idx="9">
                  <c:v>0</c:v>
                </c:pt>
                <c:pt idx="10">
                  <c:v>36</c:v>
                </c:pt>
                <c:pt idx="11">
                  <c:v>14</c:v>
                </c:pt>
                <c:pt idx="12">
                  <c:v>3</c:v>
                </c:pt>
              </c:numCache>
            </c:numRef>
          </c:val>
          <c:extLst>
            <c:ext xmlns:c16="http://schemas.microsoft.com/office/drawing/2014/chart" uri="{C3380CC4-5D6E-409C-BE32-E72D297353CC}">
              <c16:uniqueId val="{00000000-AC75-433A-8826-7DF9C4129CF3}"/>
            </c:ext>
          </c:extLst>
        </c:ser>
        <c:ser>
          <c:idx val="1"/>
          <c:order val="1"/>
          <c:tx>
            <c:strRef>
              <c:f>'14 Day Non Breast Tumour Site'!$BE$4</c:f>
              <c:strCache>
                <c:ptCount val="1"/>
                <c:pt idx="0">
                  <c:v>&gt;14</c:v>
                </c:pt>
              </c:strCache>
            </c:strRef>
          </c:tx>
          <c:spPr>
            <a:solidFill>
              <a:srgbClr val="ED7D31"/>
            </a:solidFill>
            <a:ln>
              <a:noFill/>
            </a:ln>
            <a:effectLst/>
          </c:spPr>
          <c:invertIfNegative val="0"/>
          <c:cat>
            <c:strRef>
              <c:f>'14 Day Non Breast Tumour Site'!$B$5:$B$23</c:f>
              <c:strCache>
                <c:ptCount val="13"/>
                <c:pt idx="0">
                  <c:v>02 Suspected children's cancer</c:v>
                </c:pt>
                <c:pt idx="1">
                  <c:v>03 Suspected lung cancer</c:v>
                </c:pt>
                <c:pt idx="2">
                  <c:v>04 Suspected haematological malignancies excluding acute leukaemia</c:v>
                </c:pt>
                <c:pt idx="3">
                  <c:v>06 Suspected upper gastrointestinal cancers</c:v>
                </c:pt>
                <c:pt idx="4">
                  <c:v>07 Suspected lower gastrointestinal cancers</c:v>
                </c:pt>
                <c:pt idx="5">
                  <c:v>08 Suspected skin cancers</c:v>
                </c:pt>
                <c:pt idx="6">
                  <c:v>09 Suspected gynaecological cancers</c:v>
                </c:pt>
                <c:pt idx="7">
                  <c:v>10 Suspected brain or central nervous system tumours</c:v>
                </c:pt>
                <c:pt idx="8">
                  <c:v>13 Suspected head and neck cancers</c:v>
                </c:pt>
                <c:pt idx="9">
                  <c:v>14 Suspected sarcomas</c:v>
                </c:pt>
                <c:pt idx="10">
                  <c:v>18 Other suspected cancer (not listed)</c:v>
                </c:pt>
                <c:pt idx="11">
                  <c:v>19 Suspected Dental Cancers</c:v>
                </c:pt>
                <c:pt idx="12">
                  <c:v>20 Suspected Hepatobiliary and Pancreatic cancers</c:v>
                </c:pt>
              </c:strCache>
            </c:strRef>
          </c:cat>
          <c:val>
            <c:numRef>
              <c:f>'14 Day Non Breast Tumour Site'!$BE$5:$BE$23</c:f>
              <c:numCache>
                <c:formatCode>General</c:formatCode>
                <c:ptCount val="13"/>
                <c:pt idx="0" formatCode="0.0">
                  <c:v>6</c:v>
                </c:pt>
                <c:pt idx="1">
                  <c:v>131</c:v>
                </c:pt>
                <c:pt idx="2">
                  <c:v>55</c:v>
                </c:pt>
                <c:pt idx="3">
                  <c:v>844</c:v>
                </c:pt>
                <c:pt idx="4">
                  <c:v>1609</c:v>
                </c:pt>
                <c:pt idx="5">
                  <c:v>991</c:v>
                </c:pt>
                <c:pt idx="6">
                  <c:v>788</c:v>
                </c:pt>
                <c:pt idx="7">
                  <c:v>11</c:v>
                </c:pt>
                <c:pt idx="8">
                  <c:v>742</c:v>
                </c:pt>
                <c:pt idx="9">
                  <c:v>6</c:v>
                </c:pt>
                <c:pt idx="10">
                  <c:v>174</c:v>
                </c:pt>
                <c:pt idx="11">
                  <c:v>1</c:v>
                </c:pt>
                <c:pt idx="12">
                  <c:v>3</c:v>
                </c:pt>
              </c:numCache>
            </c:numRef>
          </c:val>
          <c:extLst>
            <c:ext xmlns:c16="http://schemas.microsoft.com/office/drawing/2014/chart" uri="{C3380CC4-5D6E-409C-BE32-E72D297353CC}">
              <c16:uniqueId val="{00000001-AC75-433A-8826-7DF9C4129CF3}"/>
            </c:ext>
          </c:extLst>
        </c:ser>
        <c:dLbls>
          <c:showLegendKey val="0"/>
          <c:showVal val="0"/>
          <c:showCatName val="0"/>
          <c:showSerName val="0"/>
          <c:showPercent val="0"/>
          <c:showBubbleSize val="0"/>
        </c:dLbls>
        <c:gapWidth val="150"/>
        <c:overlap val="100"/>
        <c:axId val="782761904"/>
        <c:axId val="782722664"/>
      </c:barChart>
      <c:catAx>
        <c:axId val="7827619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22664"/>
        <c:crosses val="autoZero"/>
        <c:auto val="1"/>
        <c:lblAlgn val="ctr"/>
        <c:lblOffset val="100"/>
        <c:noMultiLvlLbl val="0"/>
      </c:catAx>
      <c:valAx>
        <c:axId val="782722664"/>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61904"/>
        <c:crosses val="autoZero"/>
        <c:crossBetween val="between"/>
        <c:majorUnit val="400"/>
      </c:valAx>
      <c:spPr>
        <a:noFill/>
        <a:ln>
          <a:noFill/>
        </a:ln>
        <a:effectLst/>
      </c:spPr>
    </c:plotArea>
    <c:legend>
      <c:legendPos val="b"/>
      <c:layout>
        <c:manualLayout>
          <c:xMode val="edge"/>
          <c:yMode val="edge"/>
          <c:x val="0.42669479312433428"/>
          <c:y val="0.92254896928228725"/>
          <c:w val="0.18683917728074095"/>
          <c:h val="4.756904329876313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 Cancer 31 Day Target</a:t>
            </a:r>
            <a:endParaRPr lang="en-GB" sz="1100">
              <a:effectLst/>
            </a:endParaRPr>
          </a:p>
        </c:rich>
      </c:tx>
      <c:layout>
        <c:manualLayout>
          <c:xMode val="edge"/>
          <c:yMode val="edge"/>
          <c:x val="0.36943653107763741"/>
          <c:y val="5.4298642533936653E-2"/>
        </c:manualLayout>
      </c:layout>
      <c:overlay val="0"/>
      <c:spPr>
        <a:noFill/>
        <a:ln>
          <a:noFill/>
        </a:ln>
        <a:effectLst/>
      </c:spPr>
    </c:title>
    <c:autoTitleDeleted val="0"/>
    <c:plotArea>
      <c:layout>
        <c:manualLayout>
          <c:layoutTarget val="inner"/>
          <c:xMode val="edge"/>
          <c:yMode val="edge"/>
          <c:x val="0.10842151390386674"/>
          <c:y val="0.15126696832579187"/>
          <c:w val="0.83471145190004203"/>
          <c:h val="0.51004916806213707"/>
        </c:manualLayout>
      </c:layout>
      <c:lineChart>
        <c:grouping val="standard"/>
        <c:varyColors val="0"/>
        <c:ser>
          <c:idx val="0"/>
          <c:order val="0"/>
          <c:tx>
            <c:strRef>
              <c:f>'Cancer 31 Day'!$F$6</c:f>
              <c:strCache>
                <c:ptCount val="1"/>
                <c:pt idx="0">
                  <c:v>LPL</c:v>
                </c:pt>
              </c:strCache>
              <c:extLst xmlns:c15="http://schemas.microsoft.com/office/drawing/2012/chart"/>
            </c:strRef>
          </c:tx>
          <c:spPr>
            <a:ln w="15875" cap="rnd">
              <a:solidFill>
                <a:schemeClr val="tx1"/>
              </a:solidFill>
              <a:prstDash val="lgDash"/>
              <a:round/>
            </a:ln>
            <a:effectLst/>
          </c:spPr>
          <c:marker>
            <c:symbol val="none"/>
          </c:marker>
          <c:cat>
            <c:numRef>
              <c:f>'Cancer 31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31 Day'!$F$79:$F$102</c:f>
              <c:numCache>
                <c:formatCode>0%</c:formatCode>
                <c:ptCount val="24"/>
                <c:pt idx="0">
                  <c:v>0.81683562499999995</c:v>
                </c:pt>
                <c:pt idx="1">
                  <c:v>0.81683562499999995</c:v>
                </c:pt>
                <c:pt idx="2">
                  <c:v>0.81683562499999995</c:v>
                </c:pt>
                <c:pt idx="3">
                  <c:v>0.81683562499999995</c:v>
                </c:pt>
                <c:pt idx="4">
                  <c:v>0.81683562499999995</c:v>
                </c:pt>
                <c:pt idx="5">
                  <c:v>0.81683562499999995</c:v>
                </c:pt>
                <c:pt idx="6">
                  <c:v>0.81683562499999995</c:v>
                </c:pt>
                <c:pt idx="7">
                  <c:v>0.81683562499999995</c:v>
                </c:pt>
                <c:pt idx="8">
                  <c:v>0.81683562499999995</c:v>
                </c:pt>
                <c:pt idx="9">
                  <c:v>0.81683562499999995</c:v>
                </c:pt>
                <c:pt idx="10">
                  <c:v>0.81683562499999995</c:v>
                </c:pt>
                <c:pt idx="11">
                  <c:v>0.81683562499999995</c:v>
                </c:pt>
                <c:pt idx="12">
                  <c:v>0.81683562499999995</c:v>
                </c:pt>
                <c:pt idx="13">
                  <c:v>0.81683562499999995</c:v>
                </c:pt>
                <c:pt idx="14">
                  <c:v>0.81683562499999995</c:v>
                </c:pt>
                <c:pt idx="15">
                  <c:v>0.81683562499999995</c:v>
                </c:pt>
                <c:pt idx="16">
                  <c:v>0.81683562499999995</c:v>
                </c:pt>
                <c:pt idx="17">
                  <c:v>0.81683562499999995</c:v>
                </c:pt>
                <c:pt idx="18">
                  <c:v>0.81683562499999995</c:v>
                </c:pt>
                <c:pt idx="19">
                  <c:v>0.81683562499999995</c:v>
                </c:pt>
                <c:pt idx="20">
                  <c:v>0.81683562499999995</c:v>
                </c:pt>
                <c:pt idx="21">
                  <c:v>0.81683562499999995</c:v>
                </c:pt>
                <c:pt idx="22">
                  <c:v>0.81683562499999995</c:v>
                </c:pt>
                <c:pt idx="23">
                  <c:v>0.81683562499999995</c:v>
                </c:pt>
              </c:numCache>
            </c:numRef>
          </c:val>
          <c:smooth val="0"/>
          <c:extLst xmlns:c15="http://schemas.microsoft.com/office/drawing/2012/chart">
            <c:ext xmlns:c16="http://schemas.microsoft.com/office/drawing/2014/chart" uri="{C3380CC4-5D6E-409C-BE32-E72D297353CC}">
              <c16:uniqueId val="{00000000-BDC6-4240-B05D-C5FE94157C6F}"/>
            </c:ext>
          </c:extLst>
        </c:ser>
        <c:ser>
          <c:idx val="1"/>
          <c:order val="1"/>
          <c:tx>
            <c:strRef>
              <c:f>'Cancer 31 Day'!$E$6</c:f>
              <c:strCache>
                <c:ptCount val="1"/>
                <c:pt idx="0">
                  <c:v>&lt; 31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'Cancer 31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31 Day'!$E$79:$E$94</c:f>
              <c:numCache>
                <c:formatCode>0.00%</c:formatCode>
                <c:ptCount val="16"/>
                <c:pt idx="0">
                  <c:v>0.92230000000000001</c:v>
                </c:pt>
                <c:pt idx="1">
                  <c:v>0.96689999999999998</c:v>
                </c:pt>
                <c:pt idx="2">
                  <c:v>0.94389999999999996</c:v>
                </c:pt>
                <c:pt idx="3">
                  <c:v>0.93330000000000002</c:v>
                </c:pt>
                <c:pt idx="4">
                  <c:v>0.95879999999999999</c:v>
                </c:pt>
                <c:pt idx="5">
                  <c:v>0.95799999999999996</c:v>
                </c:pt>
                <c:pt idx="6">
                  <c:v>0.95830000000000004</c:v>
                </c:pt>
                <c:pt idx="7">
                  <c:v>0.93459999999999999</c:v>
                </c:pt>
                <c:pt idx="8">
                  <c:v>0.95920000000000005</c:v>
                </c:pt>
                <c:pt idx="9">
                  <c:v>0.77</c:v>
                </c:pt>
                <c:pt idx="10">
                  <c:v>0.87160000000000004</c:v>
                </c:pt>
                <c:pt idx="11">
                  <c:v>0.94440000000000002</c:v>
                </c:pt>
                <c:pt idx="12">
                  <c:v>0.93330000000000002</c:v>
                </c:pt>
                <c:pt idx="13">
                  <c:v>0.93330000000000002</c:v>
                </c:pt>
                <c:pt idx="14">
                  <c:v>0.86599999999999999</c:v>
                </c:pt>
                <c:pt idx="15">
                  <c:v>0.86599999999999999</c:v>
                </c:pt>
              </c:numCache>
            </c:numRef>
          </c:val>
          <c:smooth val="0"/>
          <c:extLst>
            <c:ext xmlns:c16="http://schemas.microsoft.com/office/drawing/2014/chart" uri="{C3380CC4-5D6E-409C-BE32-E72D297353CC}">
              <c16:uniqueId val="{00000001-BDC6-4240-B05D-C5FE94157C6F}"/>
            </c:ext>
          </c:extLst>
        </c:ser>
        <c:ser>
          <c:idx val="3"/>
          <c:order val="2"/>
          <c:tx>
            <c:strRef>
              <c:f>'Cancer 31 Day'!$G$6</c:f>
              <c:strCache>
                <c:ptCount val="1"/>
                <c:pt idx="0">
                  <c:v>Target</c:v>
                </c:pt>
              </c:strCache>
            </c:strRef>
          </c:tx>
          <c:spPr>
            <a:ln w="19050" cap="rnd">
              <a:solidFill>
                <a:srgbClr val="FF0000"/>
              </a:solidFill>
              <a:prstDash val="dash"/>
              <a:round/>
            </a:ln>
            <a:effectLst/>
          </c:spPr>
          <c:marker>
            <c:symbol val="none"/>
          </c:marker>
          <c:cat>
            <c:numRef>
              <c:f>'Cancer 31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31 Day'!$G$79:$G$102</c:f>
              <c:numCache>
                <c:formatCode>0%</c:formatCode>
                <c:ptCount val="24"/>
                <c:pt idx="0">
                  <c:v>0.98</c:v>
                </c:pt>
                <c:pt idx="1">
                  <c:v>0.98</c:v>
                </c:pt>
                <c:pt idx="2">
                  <c:v>0.98</c:v>
                </c:pt>
                <c:pt idx="3">
                  <c:v>0.98</c:v>
                </c:pt>
                <c:pt idx="4">
                  <c:v>0.98</c:v>
                </c:pt>
                <c:pt idx="5">
                  <c:v>0.98</c:v>
                </c:pt>
                <c:pt idx="6">
                  <c:v>0.98</c:v>
                </c:pt>
                <c:pt idx="7">
                  <c:v>0.98</c:v>
                </c:pt>
                <c:pt idx="8">
                  <c:v>0.98</c:v>
                </c:pt>
                <c:pt idx="9">
                  <c:v>0.98</c:v>
                </c:pt>
                <c:pt idx="10">
                  <c:v>0.98</c:v>
                </c:pt>
                <c:pt idx="11">
                  <c:v>0.98</c:v>
                </c:pt>
                <c:pt idx="12">
                  <c:v>0.98</c:v>
                </c:pt>
                <c:pt idx="13">
                  <c:v>0.98</c:v>
                </c:pt>
                <c:pt idx="14">
                  <c:v>0.98</c:v>
                </c:pt>
                <c:pt idx="15">
                  <c:v>0.98</c:v>
                </c:pt>
                <c:pt idx="16">
                  <c:v>0.98</c:v>
                </c:pt>
                <c:pt idx="17">
                  <c:v>0.98</c:v>
                </c:pt>
                <c:pt idx="18">
                  <c:v>0.98</c:v>
                </c:pt>
                <c:pt idx="19">
                  <c:v>0.98</c:v>
                </c:pt>
                <c:pt idx="20">
                  <c:v>0.98</c:v>
                </c:pt>
                <c:pt idx="21">
                  <c:v>0.98</c:v>
                </c:pt>
                <c:pt idx="22">
                  <c:v>0.98</c:v>
                </c:pt>
                <c:pt idx="23">
                  <c:v>0.98</c:v>
                </c:pt>
              </c:numCache>
            </c:numRef>
          </c:val>
          <c:smooth val="0"/>
          <c:extLst>
            <c:ext xmlns:c16="http://schemas.microsoft.com/office/drawing/2014/chart" uri="{C3380CC4-5D6E-409C-BE32-E72D297353CC}">
              <c16:uniqueId val="{00000002-BDC6-4240-B05D-C5FE94157C6F}"/>
            </c:ext>
          </c:extLst>
        </c:ser>
        <c:ser>
          <c:idx val="4"/>
          <c:order val="3"/>
          <c:tx>
            <c:strRef>
              <c:f>'Cancer 31 Day'!$D$6</c:f>
              <c:strCache>
                <c:ptCount val="1"/>
                <c:pt idx="0">
                  <c:v>Mean</c:v>
                </c:pt>
              </c:strCache>
              <c:extLst xmlns:c15="http://schemas.microsoft.com/office/drawing/2012/chart"/>
            </c:strRef>
          </c:tx>
          <c:spPr>
            <a:ln w="15875" cap="rnd">
              <a:solidFill>
                <a:schemeClr val="tx1"/>
              </a:solidFill>
              <a:round/>
            </a:ln>
            <a:effectLst/>
          </c:spPr>
          <c:marker>
            <c:symbol val="none"/>
          </c:marker>
          <c:cat>
            <c:numRef>
              <c:f>'Cancer 31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31 Day'!$D$79:$D$102</c:f>
              <c:numCache>
                <c:formatCode>0%</c:formatCode>
                <c:ptCount val="24"/>
                <c:pt idx="0">
                  <c:v>0.91999374999999994</c:v>
                </c:pt>
                <c:pt idx="1">
                  <c:v>0.91999374999999994</c:v>
                </c:pt>
                <c:pt idx="2">
                  <c:v>0.91999374999999994</c:v>
                </c:pt>
                <c:pt idx="3">
                  <c:v>0.91999374999999994</c:v>
                </c:pt>
                <c:pt idx="4">
                  <c:v>0.91999374999999994</c:v>
                </c:pt>
                <c:pt idx="5">
                  <c:v>0.91999374999999994</c:v>
                </c:pt>
                <c:pt idx="6">
                  <c:v>0.91999374999999994</c:v>
                </c:pt>
                <c:pt idx="7">
                  <c:v>0.91999374999999994</c:v>
                </c:pt>
                <c:pt idx="8">
                  <c:v>0.91999374999999994</c:v>
                </c:pt>
                <c:pt idx="9">
                  <c:v>0.91999374999999994</c:v>
                </c:pt>
                <c:pt idx="10">
                  <c:v>0.91999374999999994</c:v>
                </c:pt>
                <c:pt idx="11">
                  <c:v>0.91999374999999994</c:v>
                </c:pt>
                <c:pt idx="12">
                  <c:v>0.91999374999999994</c:v>
                </c:pt>
                <c:pt idx="13">
                  <c:v>0.91999374999999994</c:v>
                </c:pt>
                <c:pt idx="14">
                  <c:v>0.91999374999999994</c:v>
                </c:pt>
                <c:pt idx="15">
                  <c:v>0.91999374999999994</c:v>
                </c:pt>
                <c:pt idx="16">
                  <c:v>0.91999374999999994</c:v>
                </c:pt>
                <c:pt idx="17">
                  <c:v>0.91999374999999994</c:v>
                </c:pt>
                <c:pt idx="18">
                  <c:v>0.91999374999999994</c:v>
                </c:pt>
                <c:pt idx="19">
                  <c:v>0.91999374999999994</c:v>
                </c:pt>
                <c:pt idx="20">
                  <c:v>0.91999374999999994</c:v>
                </c:pt>
                <c:pt idx="21">
                  <c:v>0.91999374999999994</c:v>
                </c:pt>
                <c:pt idx="22">
                  <c:v>0.91999374999999994</c:v>
                </c:pt>
                <c:pt idx="23">
                  <c:v>0.91999374999999994</c:v>
                </c:pt>
              </c:numCache>
            </c:numRef>
          </c:val>
          <c:smooth val="0"/>
          <c:extLst xmlns:c15="http://schemas.microsoft.com/office/drawing/2012/chart">
            <c:ext xmlns:c16="http://schemas.microsoft.com/office/drawing/2014/chart" uri="{C3380CC4-5D6E-409C-BE32-E72D297353CC}">
              <c16:uniqueId val="{00000003-BDC6-4240-B05D-C5FE94157C6F}"/>
            </c:ext>
          </c:extLst>
        </c:ser>
        <c:ser>
          <c:idx val="5"/>
          <c:order val="4"/>
          <c:tx>
            <c:strRef>
              <c:f>'Cancer 31 Day'!$C$6</c:f>
              <c:strCache>
                <c:ptCount val="1"/>
                <c:pt idx="0">
                  <c:v>UPL</c:v>
                </c:pt>
              </c:strCache>
              <c:extLst xmlns:c15="http://schemas.microsoft.com/office/drawing/2012/chart"/>
            </c:strRef>
          </c:tx>
          <c:spPr>
            <a:ln w="15875" cap="rnd">
              <a:solidFill>
                <a:schemeClr val="tx1"/>
              </a:solidFill>
              <a:prstDash val="lgDash"/>
              <a:round/>
            </a:ln>
            <a:effectLst/>
          </c:spPr>
          <c:marker>
            <c:symbol val="none"/>
          </c:marker>
          <c:cat>
            <c:numRef>
              <c:f>'Cancer 31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31 Day'!$C$79:$C$102</c:f>
              <c:numCache>
                <c:formatCode>0%</c:formatCode>
                <c:ptCount val="24"/>
                <c:pt idx="0">
                  <c:v>1.0231518749999999</c:v>
                </c:pt>
                <c:pt idx="1">
                  <c:v>1.0231518749999999</c:v>
                </c:pt>
                <c:pt idx="2">
                  <c:v>1.0231518749999999</c:v>
                </c:pt>
                <c:pt idx="3">
                  <c:v>1.0231518749999999</c:v>
                </c:pt>
                <c:pt idx="4">
                  <c:v>1.0231518749999999</c:v>
                </c:pt>
                <c:pt idx="5">
                  <c:v>1.0231518749999999</c:v>
                </c:pt>
                <c:pt idx="6">
                  <c:v>1.0231518749999999</c:v>
                </c:pt>
                <c:pt idx="7">
                  <c:v>1.0231518749999999</c:v>
                </c:pt>
                <c:pt idx="8">
                  <c:v>1.0231518749999999</c:v>
                </c:pt>
                <c:pt idx="9">
                  <c:v>1.0231518749999999</c:v>
                </c:pt>
                <c:pt idx="10">
                  <c:v>1.0231518749999999</c:v>
                </c:pt>
                <c:pt idx="11">
                  <c:v>1.0231518749999999</c:v>
                </c:pt>
                <c:pt idx="12">
                  <c:v>1.0231518749999999</c:v>
                </c:pt>
                <c:pt idx="13">
                  <c:v>1.0231518749999999</c:v>
                </c:pt>
                <c:pt idx="14">
                  <c:v>1.0231518749999999</c:v>
                </c:pt>
                <c:pt idx="15">
                  <c:v>1.0231518749999999</c:v>
                </c:pt>
                <c:pt idx="16">
                  <c:v>1.0231518749999999</c:v>
                </c:pt>
                <c:pt idx="17">
                  <c:v>1.0231518749999999</c:v>
                </c:pt>
                <c:pt idx="18">
                  <c:v>1.0231518749999999</c:v>
                </c:pt>
                <c:pt idx="19">
                  <c:v>1.0231518749999999</c:v>
                </c:pt>
                <c:pt idx="20">
                  <c:v>1.0231518749999999</c:v>
                </c:pt>
                <c:pt idx="21">
                  <c:v>1.0231518749999999</c:v>
                </c:pt>
                <c:pt idx="22">
                  <c:v>1.0231518749999999</c:v>
                </c:pt>
                <c:pt idx="23">
                  <c:v>1.0231518749999999</c:v>
                </c:pt>
              </c:numCache>
            </c:numRef>
          </c:val>
          <c:smooth val="0"/>
          <c:extLst xmlns:c15="http://schemas.microsoft.com/office/drawing/2012/chart">
            <c:ext xmlns:c16="http://schemas.microsoft.com/office/drawing/2014/chart" uri="{C3380CC4-5D6E-409C-BE32-E72D297353CC}">
              <c16:uniqueId val="{00000004-BDC6-4240-B05D-C5FE94157C6F}"/>
            </c:ext>
          </c:extLst>
        </c:ser>
        <c:ser>
          <c:idx val="2"/>
          <c:order val="5"/>
          <c:tx>
            <c:strRef>
              <c:f>'Cancer 31 Day'!$I$6</c:f>
              <c:strCache>
                <c:ptCount val="1"/>
                <c:pt idx="0">
                  <c:v>SCL</c:v>
                </c:pt>
              </c:strCache>
              <c:extLst xmlns:c15="http://schemas.microsoft.com/office/drawing/2012/chart"/>
            </c:strRef>
          </c:tx>
          <c:spPr>
            <a:ln>
              <a:noFill/>
            </a:ln>
          </c:spPr>
          <c:marker>
            <c:symbol val="circle"/>
            <c:size val="6"/>
            <c:spPr>
              <a:solidFill>
                <a:srgbClr val="FF6600"/>
              </a:solidFill>
              <a:ln>
                <a:noFill/>
              </a:ln>
            </c:spPr>
          </c:marker>
          <c:cat>
            <c:numRef>
              <c:f>'Cancer 31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31 Day'!$I$79:$I$102</c:f>
              <c:numCache>
                <c:formatCode>0%</c:formatCode>
                <c:ptCount val="24"/>
                <c:pt idx="0">
                  <c:v>#N/A</c:v>
                </c:pt>
                <c:pt idx="1">
                  <c:v>#N/A</c:v>
                </c:pt>
                <c:pt idx="2">
                  <c:v>#N/A</c:v>
                </c:pt>
                <c:pt idx="3">
                  <c:v>#N/A</c:v>
                </c:pt>
                <c:pt idx="4">
                  <c:v>#N/A</c:v>
                </c:pt>
                <c:pt idx="5">
                  <c:v>#N/A</c:v>
                </c:pt>
                <c:pt idx="6">
                  <c:v>#N/A</c:v>
                </c:pt>
                <c:pt idx="7">
                  <c:v>#N/A</c:v>
                </c:pt>
                <c:pt idx="8">
                  <c:v>#N/A</c:v>
                </c:pt>
                <c:pt idx="9">
                  <c:v>0.77</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xmlns:c15="http://schemas.microsoft.com/office/drawing/2012/chart">
            <c:ext xmlns:c16="http://schemas.microsoft.com/office/drawing/2014/chart" uri="{C3380CC4-5D6E-409C-BE32-E72D297353CC}">
              <c16:uniqueId val="{00000005-BDC6-4240-B05D-C5FE94157C6F}"/>
            </c:ext>
          </c:extLst>
        </c:ser>
        <c:ser>
          <c:idx val="6"/>
          <c:order val="6"/>
          <c:tx>
            <c:strRef>
              <c:f>'Cancer 31 Day'!$J$6</c:f>
              <c:strCache>
                <c:ptCount val="1"/>
                <c:pt idx="0">
                  <c:v>SCH</c:v>
                </c:pt>
              </c:strCache>
              <c:extLst xmlns:c15="http://schemas.microsoft.com/office/drawing/2012/chart"/>
            </c:strRef>
          </c:tx>
          <c:spPr>
            <a:ln>
              <a:noFill/>
            </a:ln>
          </c:spPr>
          <c:marker>
            <c:symbol val="circle"/>
            <c:size val="6"/>
            <c:spPr>
              <a:solidFill>
                <a:srgbClr val="5B9BD5"/>
              </a:solidFill>
              <a:ln>
                <a:noFill/>
              </a:ln>
            </c:spPr>
          </c:marker>
          <c:cat>
            <c:numRef>
              <c:f>'Cancer 31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31 Day'!$J$79:$J$102</c:f>
              <c:numCache>
                <c:formatCode>0.00%</c:formatCode>
                <c:ptCount val="24"/>
                <c:pt idx="0" formatCode="0.0%">
                  <c:v>0.92230000000000001</c:v>
                </c:pt>
                <c:pt idx="1">
                  <c:v>0.96689999999999998</c:v>
                </c:pt>
                <c:pt idx="2">
                  <c:v>0.94389999999999996</c:v>
                </c:pt>
                <c:pt idx="3">
                  <c:v>0.93330000000000002</c:v>
                </c:pt>
                <c:pt idx="4">
                  <c:v>0.95879999999999999</c:v>
                </c:pt>
                <c:pt idx="5">
                  <c:v>0.95799999999999996</c:v>
                </c:pt>
                <c:pt idx="6">
                  <c:v>0.95830000000000004</c:v>
                </c:pt>
                <c:pt idx="7">
                  <c:v>0.93459999999999999</c:v>
                </c:pt>
                <c:pt idx="8">
                  <c:v>0.95920000000000005</c:v>
                </c:pt>
                <c:pt idx="9" formatCode="0%">
                  <c:v>#N/A</c:v>
                </c:pt>
                <c:pt idx="10" formatCode="0%">
                  <c:v>#N/A</c:v>
                </c:pt>
                <c:pt idx="11" formatCode="0%">
                  <c:v>#N/A</c:v>
                </c:pt>
                <c:pt idx="12" formatCode="0%">
                  <c:v>#N/A</c:v>
                </c:pt>
                <c:pt idx="13">
                  <c:v>#N/A</c:v>
                </c:pt>
                <c:pt idx="14">
                  <c:v>#N/A</c:v>
                </c:pt>
                <c:pt idx="15">
                  <c:v>#N/A</c:v>
                </c:pt>
              </c:numCache>
            </c:numRef>
          </c:val>
          <c:smooth val="0"/>
          <c:extLst xmlns:c15="http://schemas.microsoft.com/office/drawing/2012/chart">
            <c:ext xmlns:c16="http://schemas.microsoft.com/office/drawing/2014/chart" uri="{C3380CC4-5D6E-409C-BE32-E72D297353CC}">
              <c16:uniqueId val="{00000006-BDC6-4240-B05D-C5FE94157C6F}"/>
            </c:ext>
          </c:extLst>
        </c:ser>
        <c:dLbls>
          <c:showLegendKey val="0"/>
          <c:showVal val="0"/>
          <c:showCatName val="0"/>
          <c:showSerName val="0"/>
          <c:showPercent val="0"/>
          <c:showBubbleSize val="0"/>
        </c:dLbls>
        <c:smooth val="0"/>
        <c:axId val="176899200"/>
        <c:axId val="176901120"/>
        <c:extLst/>
      </c:lineChart>
      <c:dateAx>
        <c:axId val="17689920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901120"/>
        <c:crosses val="autoZero"/>
        <c:auto val="1"/>
        <c:lblOffset val="100"/>
        <c:baseTimeUnit val="months"/>
      </c:dateAx>
      <c:valAx>
        <c:axId val="176901120"/>
        <c:scaling>
          <c:orientation val="minMax"/>
          <c:max val="1.100000000000000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6899200"/>
        <c:crosses val="autoZero"/>
        <c:crossBetween val="midCat"/>
      </c:valAx>
      <c:spPr>
        <a:noFill/>
        <a:ln>
          <a:noFill/>
        </a:ln>
        <a:effectLst/>
      </c:spPr>
    </c:plotArea>
    <c:legend>
      <c:legendPos val="b"/>
      <c:layout>
        <c:manualLayout>
          <c:xMode val="edge"/>
          <c:yMode val="edge"/>
          <c:x val="5.0000038464526858E-2"/>
          <c:y val="0.85408683803970387"/>
          <c:w val="0.89999992307094623"/>
          <c:h val="7.741518571817195E-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31-day by tumour site</a:t>
            </a:r>
            <a:r>
              <a:rPr lang="en-US" baseline="0"/>
              <a:t> (Apr 26-Jul</a:t>
            </a:r>
            <a:r>
              <a:rPr lang="en-US"/>
              <a:t> 26)</a:t>
            </a:r>
          </a:p>
        </c:rich>
      </c:tx>
      <c:layout>
        <c:manualLayout>
          <c:xMode val="edge"/>
          <c:yMode val="edge"/>
          <c:x val="0.30119101778944296"/>
          <c:y val="4.3653807527612234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9421765416579202"/>
          <c:y val="0.24952084261579027"/>
          <c:w val="0.54376818700819363"/>
          <c:h val="0.63636396287775576"/>
        </c:manualLayout>
      </c:layout>
      <c:barChart>
        <c:barDir val="bar"/>
        <c:grouping val="stacked"/>
        <c:varyColors val="0"/>
        <c:ser>
          <c:idx val="0"/>
          <c:order val="0"/>
          <c:tx>
            <c:strRef>
              <c:f>'31 Day Tumour Site'!$AZ$4</c:f>
              <c:strCache>
                <c:ptCount val="1"/>
                <c:pt idx="0">
                  <c:v>&lt;=31 days</c:v>
                </c:pt>
              </c:strCache>
            </c:strRef>
          </c:tx>
          <c:spPr>
            <a:solidFill>
              <a:srgbClr val="5B9BD5"/>
            </a:solidFill>
            <a:ln>
              <a:noFill/>
            </a:ln>
            <a:effectLst/>
          </c:spPr>
          <c:invertIfNegative val="0"/>
          <c:cat>
            <c:strRef>
              <c:f>'31 Day Tumour Site'!$B$5:$B$24</c:f>
              <c:strCache>
                <c:ptCount val="9"/>
                <c:pt idx="0">
                  <c:v>Breast</c:v>
                </c:pt>
                <c:pt idx="1">
                  <c:v>Gynae</c:v>
                </c:pt>
                <c:pt idx="2">
                  <c:v>Haematological malignancies (exc Acute Leukaemia)</c:v>
                </c:pt>
                <c:pt idx="3">
                  <c:v>Hepatobiliary and Pancreatic</c:v>
                </c:pt>
                <c:pt idx="4">
                  <c:v>Lower Gastrointestinal</c:v>
                </c:pt>
                <c:pt idx="5">
                  <c:v>Lung</c:v>
                </c:pt>
                <c:pt idx="6">
                  <c:v>Other</c:v>
                </c:pt>
                <c:pt idx="7">
                  <c:v>Skin</c:v>
                </c:pt>
                <c:pt idx="8">
                  <c:v>Upper Gastrointestinal</c:v>
                </c:pt>
              </c:strCache>
            </c:strRef>
          </c:cat>
          <c:val>
            <c:numRef>
              <c:f>'31 Day Tumour Site'!$AZ$5:$AZ$24</c:f>
              <c:numCache>
                <c:formatCode>0.0;\(0.0\)</c:formatCode>
                <c:ptCount val="9"/>
                <c:pt idx="0">
                  <c:v>83</c:v>
                </c:pt>
                <c:pt idx="1">
                  <c:v>16</c:v>
                </c:pt>
                <c:pt idx="2">
                  <c:v>73</c:v>
                </c:pt>
                <c:pt idx="3">
                  <c:v>12</c:v>
                </c:pt>
                <c:pt idx="4">
                  <c:v>44</c:v>
                </c:pt>
                <c:pt idx="5">
                  <c:v>26</c:v>
                </c:pt>
                <c:pt idx="6">
                  <c:v>18</c:v>
                </c:pt>
                <c:pt idx="7">
                  <c:v>71</c:v>
                </c:pt>
                <c:pt idx="8">
                  <c:v>14</c:v>
                </c:pt>
              </c:numCache>
            </c:numRef>
          </c:val>
          <c:extLst>
            <c:ext xmlns:c16="http://schemas.microsoft.com/office/drawing/2014/chart" uri="{C3380CC4-5D6E-409C-BE32-E72D297353CC}">
              <c16:uniqueId val="{00000000-7C28-4C87-8E06-97D93FBD941B}"/>
            </c:ext>
          </c:extLst>
        </c:ser>
        <c:ser>
          <c:idx val="1"/>
          <c:order val="1"/>
          <c:tx>
            <c:strRef>
              <c:f>'31 Day Tumour Site'!$BA$4</c:f>
              <c:strCache>
                <c:ptCount val="1"/>
                <c:pt idx="0">
                  <c:v>&gt;31</c:v>
                </c:pt>
              </c:strCache>
            </c:strRef>
          </c:tx>
          <c:spPr>
            <a:solidFill>
              <a:srgbClr val="FF6600"/>
            </a:solidFill>
            <a:ln>
              <a:noFill/>
            </a:ln>
            <a:effectLst/>
          </c:spPr>
          <c:invertIfNegative val="0"/>
          <c:cat>
            <c:strRef>
              <c:f>'31 Day Tumour Site'!$B$5:$B$24</c:f>
              <c:strCache>
                <c:ptCount val="9"/>
                <c:pt idx="0">
                  <c:v>Breast</c:v>
                </c:pt>
                <c:pt idx="1">
                  <c:v>Gynae</c:v>
                </c:pt>
                <c:pt idx="2">
                  <c:v>Haematological malignancies (exc Acute Leukaemia)</c:v>
                </c:pt>
                <c:pt idx="3">
                  <c:v>Hepatobiliary and Pancreatic</c:v>
                </c:pt>
                <c:pt idx="4">
                  <c:v>Lower Gastrointestinal</c:v>
                </c:pt>
                <c:pt idx="5">
                  <c:v>Lung</c:v>
                </c:pt>
                <c:pt idx="6">
                  <c:v>Other</c:v>
                </c:pt>
                <c:pt idx="7">
                  <c:v>Skin</c:v>
                </c:pt>
                <c:pt idx="8">
                  <c:v>Upper Gastrointestinal</c:v>
                </c:pt>
              </c:strCache>
            </c:strRef>
          </c:cat>
          <c:val>
            <c:numRef>
              <c:f>'31 Day Tumour Site'!$BA$5:$BA$24</c:f>
              <c:numCache>
                <c:formatCode>0.0</c:formatCode>
                <c:ptCount val="9"/>
                <c:pt idx="0">
                  <c:v>36</c:v>
                </c:pt>
                <c:pt idx="1">
                  <c:v>0</c:v>
                </c:pt>
                <c:pt idx="2">
                  <c:v>0</c:v>
                </c:pt>
                <c:pt idx="3">
                  <c:v>0</c:v>
                </c:pt>
                <c:pt idx="4">
                  <c:v>0</c:v>
                </c:pt>
                <c:pt idx="5">
                  <c:v>0</c:v>
                </c:pt>
                <c:pt idx="6">
                  <c:v>4</c:v>
                </c:pt>
                <c:pt idx="7">
                  <c:v>0</c:v>
                </c:pt>
                <c:pt idx="8">
                  <c:v>0</c:v>
                </c:pt>
              </c:numCache>
            </c:numRef>
          </c:val>
          <c:extLst>
            <c:ext xmlns:c16="http://schemas.microsoft.com/office/drawing/2014/chart" uri="{C3380CC4-5D6E-409C-BE32-E72D297353CC}">
              <c16:uniqueId val="{00000001-7C28-4C87-8E06-97D93FBD941B}"/>
            </c:ext>
          </c:extLst>
        </c:ser>
        <c:dLbls>
          <c:showLegendKey val="0"/>
          <c:showVal val="0"/>
          <c:showCatName val="0"/>
          <c:showSerName val="0"/>
          <c:showPercent val="0"/>
          <c:showBubbleSize val="0"/>
        </c:dLbls>
        <c:gapWidth val="150"/>
        <c:overlap val="100"/>
        <c:axId val="782761904"/>
        <c:axId val="782722664"/>
      </c:barChart>
      <c:catAx>
        <c:axId val="7827619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22664"/>
        <c:crosses val="autoZero"/>
        <c:auto val="1"/>
        <c:lblAlgn val="ctr"/>
        <c:lblOffset val="100"/>
        <c:noMultiLvlLbl val="0"/>
      </c:catAx>
      <c:valAx>
        <c:axId val="782722664"/>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61904"/>
        <c:crosses val="autoZero"/>
        <c:crossBetween val="between"/>
      </c:valAx>
      <c:spPr>
        <a:noFill/>
        <a:ln>
          <a:noFill/>
        </a:ln>
        <a:effectLst/>
      </c:spPr>
    </c:plotArea>
    <c:legend>
      <c:legendPos val="b"/>
      <c:layout>
        <c:manualLayout>
          <c:xMode val="edge"/>
          <c:yMode val="edge"/>
          <c:x val="0.40016955726580494"/>
          <c:y val="0.89305050209500081"/>
          <c:w val="0.18683917728074095"/>
          <c:h val="4.756904329876313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 Cancer 62 Day Target</a:t>
            </a:r>
            <a:endParaRPr lang="en-GB" sz="1100">
              <a:effectLst/>
            </a:endParaRPr>
          </a:p>
        </c:rich>
      </c:tx>
      <c:layout>
        <c:manualLayout>
          <c:xMode val="edge"/>
          <c:yMode val="edge"/>
          <c:x val="0.35761510570741623"/>
          <c:y val="4.0310350908129081E-2"/>
        </c:manualLayout>
      </c:layout>
      <c:overlay val="0"/>
      <c:spPr>
        <a:noFill/>
        <a:ln>
          <a:noFill/>
        </a:ln>
        <a:effectLst/>
      </c:spPr>
    </c:title>
    <c:autoTitleDeleted val="0"/>
    <c:plotArea>
      <c:layout/>
      <c:lineChart>
        <c:grouping val="standard"/>
        <c:varyColors val="0"/>
        <c:ser>
          <c:idx val="0"/>
          <c:order val="0"/>
          <c:tx>
            <c:strRef>
              <c:f>'Cancer 62 Day'!$F$6</c:f>
              <c:strCache>
                <c:ptCount val="1"/>
                <c:pt idx="0">
                  <c:v>LPL</c:v>
                </c:pt>
              </c:strCache>
              <c:extLst xmlns:c15="http://schemas.microsoft.com/office/drawing/2012/chart"/>
            </c:strRef>
          </c:tx>
          <c:spPr>
            <a:ln w="15875" cap="rnd">
              <a:solidFill>
                <a:schemeClr val="tx1"/>
              </a:solidFill>
              <a:prstDash val="lgDash"/>
              <a:round/>
            </a:ln>
            <a:effectLst/>
          </c:spPr>
          <c:marker>
            <c:symbol val="none"/>
          </c:marker>
          <c:cat>
            <c:numRef>
              <c:f>'Cancer 62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62 Day'!$F$79:$F$102</c:f>
              <c:numCache>
                <c:formatCode>0%</c:formatCode>
                <c:ptCount val="24"/>
                <c:pt idx="0">
                  <c:v>9.9038749999999925E-2</c:v>
                </c:pt>
                <c:pt idx="1">
                  <c:v>9.9038749999999925E-2</c:v>
                </c:pt>
                <c:pt idx="2">
                  <c:v>9.9038749999999925E-2</c:v>
                </c:pt>
                <c:pt idx="3">
                  <c:v>9.9038749999999925E-2</c:v>
                </c:pt>
                <c:pt idx="4">
                  <c:v>9.9038749999999925E-2</c:v>
                </c:pt>
                <c:pt idx="5">
                  <c:v>9.9038749999999925E-2</c:v>
                </c:pt>
                <c:pt idx="6">
                  <c:v>9.9038749999999925E-2</c:v>
                </c:pt>
                <c:pt idx="7">
                  <c:v>9.9038749999999925E-2</c:v>
                </c:pt>
                <c:pt idx="8">
                  <c:v>9.9038749999999925E-2</c:v>
                </c:pt>
                <c:pt idx="9">
                  <c:v>9.9038749999999925E-2</c:v>
                </c:pt>
                <c:pt idx="10">
                  <c:v>9.9038749999999925E-2</c:v>
                </c:pt>
                <c:pt idx="11">
                  <c:v>9.9038749999999925E-2</c:v>
                </c:pt>
                <c:pt idx="12">
                  <c:v>9.9038749999999925E-2</c:v>
                </c:pt>
                <c:pt idx="13">
                  <c:v>9.9038749999999925E-2</c:v>
                </c:pt>
                <c:pt idx="14">
                  <c:v>9.9038749999999925E-2</c:v>
                </c:pt>
                <c:pt idx="15">
                  <c:v>9.9038749999999925E-2</c:v>
                </c:pt>
                <c:pt idx="16">
                  <c:v>9.9038749999999925E-2</c:v>
                </c:pt>
                <c:pt idx="17">
                  <c:v>9.9038749999999925E-2</c:v>
                </c:pt>
                <c:pt idx="18">
                  <c:v>9.9038749999999925E-2</c:v>
                </c:pt>
                <c:pt idx="19">
                  <c:v>9.9038749999999925E-2</c:v>
                </c:pt>
                <c:pt idx="20">
                  <c:v>9.9038749999999925E-2</c:v>
                </c:pt>
                <c:pt idx="21">
                  <c:v>9.9038749999999925E-2</c:v>
                </c:pt>
                <c:pt idx="22">
                  <c:v>9.9038749999999925E-2</c:v>
                </c:pt>
                <c:pt idx="23">
                  <c:v>9.9038749999999925E-2</c:v>
                </c:pt>
              </c:numCache>
            </c:numRef>
          </c:val>
          <c:smooth val="0"/>
          <c:extLst xmlns:c15="http://schemas.microsoft.com/office/drawing/2012/chart">
            <c:ext xmlns:c16="http://schemas.microsoft.com/office/drawing/2014/chart" uri="{C3380CC4-5D6E-409C-BE32-E72D297353CC}">
              <c16:uniqueId val="{00000000-8BC8-4EA6-853D-EE8645B9A0BB}"/>
            </c:ext>
          </c:extLst>
        </c:ser>
        <c:ser>
          <c:idx val="1"/>
          <c:order val="1"/>
          <c:tx>
            <c:strRef>
              <c:f>'Cancer 62 Day'!$E$6</c:f>
              <c:strCache>
                <c:ptCount val="1"/>
                <c:pt idx="0">
                  <c:v>&lt; 62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'Cancer 62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62 Day'!$E$79:$E$94</c:f>
              <c:numCache>
                <c:formatCode>0.00%</c:formatCode>
                <c:ptCount val="16"/>
                <c:pt idx="0">
                  <c:v>0.36170000000000002</c:v>
                </c:pt>
                <c:pt idx="1">
                  <c:v>0.40600000000000003</c:v>
                </c:pt>
                <c:pt idx="2">
                  <c:v>0.25979999999999998</c:v>
                </c:pt>
                <c:pt idx="3">
                  <c:v>0.374</c:v>
                </c:pt>
                <c:pt idx="4">
                  <c:v>0.26919999999999999</c:v>
                </c:pt>
                <c:pt idx="5">
                  <c:v>0.26989999999999997</c:v>
                </c:pt>
                <c:pt idx="6">
                  <c:v>0.34810000000000002</c:v>
                </c:pt>
                <c:pt idx="7">
                  <c:v>0.38969999999999999</c:v>
                </c:pt>
                <c:pt idx="8">
                  <c:v>0.2286</c:v>
                </c:pt>
                <c:pt idx="9">
                  <c:v>0.1552</c:v>
                </c:pt>
                <c:pt idx="10">
                  <c:v>0.27200000000000002</c:v>
                </c:pt>
                <c:pt idx="11">
                  <c:v>0.4118</c:v>
                </c:pt>
                <c:pt idx="12">
                  <c:v>0.30520000000000003</c:v>
                </c:pt>
                <c:pt idx="13">
                  <c:v>0.25829999999999997</c:v>
                </c:pt>
                <c:pt idx="14">
                  <c:v>0.30969999999999998</c:v>
                </c:pt>
                <c:pt idx="15">
                  <c:v>0.32500000000000001</c:v>
                </c:pt>
              </c:numCache>
            </c:numRef>
          </c:val>
          <c:smooth val="0"/>
          <c:extLst>
            <c:ext xmlns:c16="http://schemas.microsoft.com/office/drawing/2014/chart" uri="{C3380CC4-5D6E-409C-BE32-E72D297353CC}">
              <c16:uniqueId val="{00000001-8BC8-4EA6-853D-EE8645B9A0BB}"/>
            </c:ext>
          </c:extLst>
        </c:ser>
        <c:ser>
          <c:idx val="3"/>
          <c:order val="2"/>
          <c:tx>
            <c:strRef>
              <c:f>'Cancer 62 Day'!$G$6</c:f>
              <c:strCache>
                <c:ptCount val="1"/>
                <c:pt idx="0">
                  <c:v>Target</c:v>
                </c:pt>
              </c:strCache>
            </c:strRef>
          </c:tx>
          <c:spPr>
            <a:ln w="19050" cap="rnd">
              <a:solidFill>
                <a:srgbClr val="FF0000"/>
              </a:solidFill>
              <a:prstDash val="dash"/>
              <a:round/>
            </a:ln>
            <a:effectLst/>
          </c:spPr>
          <c:marker>
            <c:symbol val="none"/>
          </c:marker>
          <c:cat>
            <c:numRef>
              <c:f>'Cancer 62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62 Day'!$G$79:$G$102</c:f>
              <c:numCache>
                <c:formatCode>0%</c:formatCode>
                <c:ptCount val="24"/>
                <c:pt idx="0">
                  <c:v>0.95</c:v>
                </c:pt>
                <c:pt idx="1">
                  <c:v>0.95</c:v>
                </c:pt>
                <c:pt idx="2">
                  <c:v>0.95</c:v>
                </c:pt>
                <c:pt idx="3">
                  <c:v>0.95</c:v>
                </c:pt>
                <c:pt idx="4">
                  <c:v>0.95</c:v>
                </c:pt>
                <c:pt idx="5">
                  <c:v>0.95</c:v>
                </c:pt>
                <c:pt idx="6">
                  <c:v>0.95</c:v>
                </c:pt>
                <c:pt idx="7">
                  <c:v>0.95</c:v>
                </c:pt>
                <c:pt idx="8">
                  <c:v>0.95</c:v>
                </c:pt>
                <c:pt idx="9">
                  <c:v>0.95</c:v>
                </c:pt>
                <c:pt idx="10">
                  <c:v>0.95</c:v>
                </c:pt>
                <c:pt idx="11">
                  <c:v>0.95</c:v>
                </c:pt>
                <c:pt idx="12">
                  <c:v>0.95</c:v>
                </c:pt>
                <c:pt idx="13">
                  <c:v>0.95</c:v>
                </c:pt>
                <c:pt idx="14">
                  <c:v>0.95</c:v>
                </c:pt>
                <c:pt idx="15">
                  <c:v>0.95</c:v>
                </c:pt>
                <c:pt idx="16">
                  <c:v>0.95</c:v>
                </c:pt>
                <c:pt idx="17">
                  <c:v>0.95</c:v>
                </c:pt>
                <c:pt idx="18">
                  <c:v>0.95</c:v>
                </c:pt>
                <c:pt idx="19">
                  <c:v>0.95</c:v>
                </c:pt>
                <c:pt idx="20">
                  <c:v>0.95</c:v>
                </c:pt>
                <c:pt idx="21">
                  <c:v>0.95</c:v>
                </c:pt>
                <c:pt idx="22">
                  <c:v>0.95</c:v>
                </c:pt>
                <c:pt idx="23">
                  <c:v>0.95</c:v>
                </c:pt>
              </c:numCache>
            </c:numRef>
          </c:val>
          <c:smooth val="0"/>
          <c:extLst>
            <c:ext xmlns:c16="http://schemas.microsoft.com/office/drawing/2014/chart" uri="{C3380CC4-5D6E-409C-BE32-E72D297353CC}">
              <c16:uniqueId val="{00000002-8BC8-4EA6-853D-EE8645B9A0BB}"/>
            </c:ext>
          </c:extLst>
        </c:ser>
        <c:ser>
          <c:idx val="5"/>
          <c:order val="3"/>
          <c:tx>
            <c:strRef>
              <c:f>'Cancer 62 Day'!$C$6</c:f>
              <c:strCache>
                <c:ptCount val="1"/>
                <c:pt idx="0">
                  <c:v>UPL</c:v>
                </c:pt>
              </c:strCache>
              <c:extLst xmlns:c15="http://schemas.microsoft.com/office/drawing/2012/chart"/>
            </c:strRef>
          </c:tx>
          <c:spPr>
            <a:ln w="15875" cap="rnd">
              <a:solidFill>
                <a:schemeClr val="tx1"/>
              </a:solidFill>
              <a:prstDash val="lgDash"/>
              <a:round/>
            </a:ln>
            <a:effectLst/>
          </c:spPr>
          <c:marker>
            <c:symbol val="none"/>
          </c:marker>
          <c:cat>
            <c:numRef>
              <c:f>'Cancer 62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62 Day'!$C$79:$C$102</c:f>
              <c:numCache>
                <c:formatCode>0%</c:formatCode>
                <c:ptCount val="24"/>
                <c:pt idx="0">
                  <c:v>0.51898625000000009</c:v>
                </c:pt>
                <c:pt idx="1">
                  <c:v>0.51898625000000009</c:v>
                </c:pt>
                <c:pt idx="2">
                  <c:v>0.51898625000000009</c:v>
                </c:pt>
                <c:pt idx="3">
                  <c:v>0.51898625000000009</c:v>
                </c:pt>
                <c:pt idx="4">
                  <c:v>0.51898625000000009</c:v>
                </c:pt>
                <c:pt idx="5">
                  <c:v>0.51898625000000009</c:v>
                </c:pt>
                <c:pt idx="6">
                  <c:v>0.51898625000000009</c:v>
                </c:pt>
                <c:pt idx="7">
                  <c:v>0.51898625000000009</c:v>
                </c:pt>
                <c:pt idx="8">
                  <c:v>0.51898625000000009</c:v>
                </c:pt>
                <c:pt idx="9">
                  <c:v>0.51898625000000009</c:v>
                </c:pt>
                <c:pt idx="10">
                  <c:v>0.51898625000000009</c:v>
                </c:pt>
                <c:pt idx="11">
                  <c:v>0.51898625000000009</c:v>
                </c:pt>
                <c:pt idx="12">
                  <c:v>0.51898625000000009</c:v>
                </c:pt>
                <c:pt idx="13">
                  <c:v>0.51898625000000009</c:v>
                </c:pt>
                <c:pt idx="14">
                  <c:v>0.51898625000000009</c:v>
                </c:pt>
                <c:pt idx="15">
                  <c:v>0.51898625000000009</c:v>
                </c:pt>
                <c:pt idx="16">
                  <c:v>0.51898625000000009</c:v>
                </c:pt>
                <c:pt idx="17">
                  <c:v>0.51898625000000009</c:v>
                </c:pt>
                <c:pt idx="18">
                  <c:v>0.51898625000000009</c:v>
                </c:pt>
                <c:pt idx="19">
                  <c:v>0.51898625000000009</c:v>
                </c:pt>
                <c:pt idx="20">
                  <c:v>0.51898625000000009</c:v>
                </c:pt>
                <c:pt idx="21">
                  <c:v>0.51898625000000009</c:v>
                </c:pt>
                <c:pt idx="22">
                  <c:v>0.51898625000000009</c:v>
                </c:pt>
                <c:pt idx="23">
                  <c:v>0.51898625000000009</c:v>
                </c:pt>
              </c:numCache>
            </c:numRef>
          </c:val>
          <c:smooth val="0"/>
          <c:extLst xmlns:c15="http://schemas.microsoft.com/office/drawing/2012/chart">
            <c:ext xmlns:c16="http://schemas.microsoft.com/office/drawing/2014/chart" uri="{C3380CC4-5D6E-409C-BE32-E72D297353CC}">
              <c16:uniqueId val="{00000003-8BC8-4EA6-853D-EE8645B9A0BB}"/>
            </c:ext>
          </c:extLst>
        </c:ser>
        <c:ser>
          <c:idx val="2"/>
          <c:order val="4"/>
          <c:tx>
            <c:strRef>
              <c:f>'Cancer 62 Day'!$I$6</c:f>
              <c:strCache>
                <c:ptCount val="1"/>
                <c:pt idx="0">
                  <c:v>SCL</c:v>
                </c:pt>
              </c:strCache>
              <c:extLst xmlns:c15="http://schemas.microsoft.com/office/drawing/2012/chart"/>
            </c:strRef>
          </c:tx>
          <c:spPr>
            <a:ln>
              <a:noFill/>
            </a:ln>
          </c:spPr>
          <c:marker>
            <c:symbol val="circle"/>
            <c:size val="6"/>
            <c:spPr>
              <a:solidFill>
                <a:srgbClr val="FF6600"/>
              </a:solidFill>
              <a:ln>
                <a:solidFill>
                  <a:srgbClr val="ED7D31"/>
                </a:solidFill>
              </a:ln>
            </c:spPr>
          </c:marker>
          <c:cat>
            <c:numRef>
              <c:f>'Cancer 62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62 Day'!$I$79:$I$102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xmlns:c15="http://schemas.microsoft.com/office/drawing/2012/chart">
            <c:ext xmlns:c16="http://schemas.microsoft.com/office/drawing/2014/chart" uri="{C3380CC4-5D6E-409C-BE32-E72D297353CC}">
              <c16:uniqueId val="{00000004-8BC8-4EA6-853D-EE8645B9A0BB}"/>
            </c:ext>
          </c:extLst>
        </c:ser>
        <c:ser>
          <c:idx val="6"/>
          <c:order val="5"/>
          <c:tx>
            <c:strRef>
              <c:f>'Cancer 62 Day'!$J$6</c:f>
              <c:strCache>
                <c:ptCount val="1"/>
                <c:pt idx="0">
                  <c:v>SCH</c:v>
                </c:pt>
              </c:strCache>
              <c:extLst xmlns:c15="http://schemas.microsoft.com/office/drawing/2012/chart"/>
            </c:strRef>
          </c:tx>
          <c:spPr>
            <a:ln>
              <a:noFill/>
            </a:ln>
          </c:spPr>
          <c:marker>
            <c:symbol val="circle"/>
            <c:size val="6"/>
            <c:spPr>
              <a:solidFill>
                <a:srgbClr val="5B9BD5"/>
              </a:solidFill>
              <a:ln>
                <a:solidFill>
                  <a:srgbClr val="5B9BD5"/>
                </a:solidFill>
              </a:ln>
            </c:spPr>
          </c:marker>
          <c:cat>
            <c:numRef>
              <c:f>'Cancer 62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62 Day'!$J$79:$J$102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xmlns:c15="http://schemas.microsoft.com/office/drawing/2012/chart">
            <c:ext xmlns:c16="http://schemas.microsoft.com/office/drawing/2014/chart" uri="{C3380CC4-5D6E-409C-BE32-E72D297353CC}">
              <c16:uniqueId val="{00000005-8BC8-4EA6-853D-EE8645B9A0BB}"/>
            </c:ext>
          </c:extLst>
        </c:ser>
        <c:ser>
          <c:idx val="4"/>
          <c:order val="6"/>
          <c:tx>
            <c:strRef>
              <c:f>'Cancer 62 Day'!$D$6</c:f>
              <c:strCache>
                <c:ptCount val="1"/>
                <c:pt idx="0">
                  <c:v>Mean</c:v>
                </c:pt>
              </c:strCache>
            </c:strRef>
          </c:tx>
          <c:spPr>
            <a:ln w="19050">
              <a:solidFill>
                <a:schemeClr val="tx1"/>
              </a:solidFill>
            </a:ln>
          </c:spPr>
          <c:marker>
            <c:symbol val="none"/>
          </c:marker>
          <c:cat>
            <c:numRef>
              <c:f>'Cancer 62 Day'!$B$79:$B$94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'Cancer 62 Day'!$D$79:$D$102</c:f>
              <c:numCache>
                <c:formatCode>0%</c:formatCode>
                <c:ptCount val="24"/>
                <c:pt idx="0">
                  <c:v>0.30901250000000002</c:v>
                </c:pt>
                <c:pt idx="1">
                  <c:v>0.30901250000000002</c:v>
                </c:pt>
                <c:pt idx="2">
                  <c:v>0.30901250000000002</c:v>
                </c:pt>
                <c:pt idx="3">
                  <c:v>0.30901250000000002</c:v>
                </c:pt>
                <c:pt idx="4">
                  <c:v>0.30901250000000002</c:v>
                </c:pt>
                <c:pt idx="5">
                  <c:v>0.30901250000000002</c:v>
                </c:pt>
                <c:pt idx="6">
                  <c:v>0.30901250000000002</c:v>
                </c:pt>
                <c:pt idx="7">
                  <c:v>0.30901250000000002</c:v>
                </c:pt>
                <c:pt idx="8">
                  <c:v>0.30901250000000002</c:v>
                </c:pt>
                <c:pt idx="9">
                  <c:v>0.30901250000000002</c:v>
                </c:pt>
                <c:pt idx="10">
                  <c:v>0.30901250000000002</c:v>
                </c:pt>
                <c:pt idx="11">
                  <c:v>0.30901250000000002</c:v>
                </c:pt>
                <c:pt idx="12">
                  <c:v>0.30901250000000002</c:v>
                </c:pt>
                <c:pt idx="13">
                  <c:v>0.30901250000000002</c:v>
                </c:pt>
                <c:pt idx="14">
                  <c:v>0.30901250000000002</c:v>
                </c:pt>
                <c:pt idx="15">
                  <c:v>0.30901250000000002</c:v>
                </c:pt>
                <c:pt idx="16">
                  <c:v>0.30901250000000002</c:v>
                </c:pt>
                <c:pt idx="17">
                  <c:v>0.30901250000000002</c:v>
                </c:pt>
                <c:pt idx="18">
                  <c:v>0.30901250000000002</c:v>
                </c:pt>
                <c:pt idx="19">
                  <c:v>0.30901250000000002</c:v>
                </c:pt>
                <c:pt idx="20">
                  <c:v>0.30901250000000002</c:v>
                </c:pt>
                <c:pt idx="21">
                  <c:v>0.30901250000000002</c:v>
                </c:pt>
                <c:pt idx="22">
                  <c:v>0.30901250000000002</c:v>
                </c:pt>
                <c:pt idx="23">
                  <c:v>0.30901250000000002</c:v>
                </c:pt>
              </c:numCache>
            </c:numRef>
          </c:val>
          <c:smooth val="0"/>
          <c:extLst>
            <c:ext xmlns:c16="http://schemas.microsoft.com/office/drawing/2014/chart" uri="{C3380CC4-5D6E-409C-BE32-E72D297353CC}">
              <c16:uniqueId val="{00000006-8BC8-4EA6-853D-EE8645B9A0BB}"/>
            </c:ext>
          </c:extLst>
        </c:ser>
        <c:dLbls>
          <c:showLegendKey val="0"/>
          <c:showVal val="0"/>
          <c:showCatName val="0"/>
          <c:showSerName val="0"/>
          <c:showPercent val="0"/>
          <c:showBubbleSize val="0"/>
        </c:dLbls>
        <c:smooth val="0"/>
        <c:axId val="172456192"/>
        <c:axId val="172470656"/>
        <c:extLst/>
      </c:lineChart>
      <c:dateAx>
        <c:axId val="17245619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470656"/>
        <c:crosses val="autoZero"/>
        <c:auto val="1"/>
        <c:lblOffset val="100"/>
        <c:baseTimeUnit val="months"/>
        <c:majorUnit val="1"/>
        <c:majorTimeUnit val="months"/>
      </c:dateAx>
      <c:valAx>
        <c:axId val="1724706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456192"/>
        <c:crosses val="autoZero"/>
        <c:crossBetween val="midCat"/>
        <c:majorUnit val="0.2"/>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62-day by tumour site</a:t>
            </a:r>
            <a:r>
              <a:rPr lang="en-US" baseline="0"/>
              <a:t> (Apr 26-Jul 26)</a:t>
            </a:r>
            <a:endParaRPr lang="en-US"/>
          </a:p>
        </c:rich>
      </c:tx>
      <c:layout>
        <c:manualLayout>
          <c:xMode val="edge"/>
          <c:yMode val="edge"/>
          <c:x val="0.29889527970315904"/>
          <c:y val="1.8212117851465748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7261465434468083"/>
          <c:y val="0.17548866955010906"/>
          <c:w val="0.60039170736569325"/>
          <c:h val="0.7068214957978739"/>
        </c:manualLayout>
      </c:layout>
      <c:barChart>
        <c:barDir val="bar"/>
        <c:grouping val="stacked"/>
        <c:varyColors val="0"/>
        <c:ser>
          <c:idx val="0"/>
          <c:order val="0"/>
          <c:tx>
            <c:strRef>
              <c:f>'62 Day Tumour Site'!$AZ$4</c:f>
              <c:strCache>
                <c:ptCount val="1"/>
                <c:pt idx="0">
                  <c:v>&lt;=62 days</c:v>
                </c:pt>
              </c:strCache>
            </c:strRef>
          </c:tx>
          <c:spPr>
            <a:solidFill>
              <a:srgbClr val="5B9BD5"/>
            </a:solidFill>
            <a:ln>
              <a:noFill/>
            </a:ln>
            <a:effectLst/>
          </c:spPr>
          <c:invertIfNegative val="0"/>
          <c:cat>
            <c:strRef>
              <c:f>'62 Day Tumour Site'!$B$5:$B$24</c:f>
              <c:strCache>
                <c:ptCount val="8"/>
                <c:pt idx="0">
                  <c:v>Breast</c:v>
                </c:pt>
                <c:pt idx="1">
                  <c:v>Gynae</c:v>
                </c:pt>
                <c:pt idx="2">
                  <c:v>Haematological Malignancies (ex Acute Leukaemia)</c:v>
                </c:pt>
                <c:pt idx="3">
                  <c:v>Head/Neck</c:v>
                </c:pt>
                <c:pt idx="4">
                  <c:v>Lower Gastrointestinal</c:v>
                </c:pt>
                <c:pt idx="5">
                  <c:v>Lung</c:v>
                </c:pt>
                <c:pt idx="6">
                  <c:v>Skin</c:v>
                </c:pt>
                <c:pt idx="7">
                  <c:v>Upper Gastrointestinal</c:v>
                </c:pt>
              </c:strCache>
            </c:strRef>
          </c:cat>
          <c:val>
            <c:numRef>
              <c:f>'62 Day Tumour Site'!$AZ$5:$AZ$24</c:f>
              <c:numCache>
                <c:formatCode>0.0;\(0.0\)</c:formatCode>
                <c:ptCount val="8"/>
                <c:pt idx="0">
                  <c:v>8</c:v>
                </c:pt>
                <c:pt idx="1">
                  <c:v>2</c:v>
                </c:pt>
                <c:pt idx="2">
                  <c:v>11</c:v>
                </c:pt>
                <c:pt idx="3">
                  <c:v>3</c:v>
                </c:pt>
                <c:pt idx="4">
                  <c:v>5</c:v>
                </c:pt>
                <c:pt idx="5">
                  <c:v>11</c:v>
                </c:pt>
                <c:pt idx="6">
                  <c:v>32</c:v>
                </c:pt>
                <c:pt idx="7">
                  <c:v>4</c:v>
                </c:pt>
              </c:numCache>
            </c:numRef>
          </c:val>
          <c:extLst>
            <c:ext xmlns:c16="http://schemas.microsoft.com/office/drawing/2014/chart" uri="{C3380CC4-5D6E-409C-BE32-E72D297353CC}">
              <c16:uniqueId val="{00000000-E2AB-4A11-91BF-04DE8C0D3A15}"/>
            </c:ext>
          </c:extLst>
        </c:ser>
        <c:ser>
          <c:idx val="1"/>
          <c:order val="1"/>
          <c:tx>
            <c:strRef>
              <c:f>'62 Day Tumour Site'!$BA$4</c:f>
              <c:strCache>
                <c:ptCount val="1"/>
                <c:pt idx="0">
                  <c:v>&gt;62</c:v>
                </c:pt>
              </c:strCache>
            </c:strRef>
          </c:tx>
          <c:spPr>
            <a:solidFill>
              <a:srgbClr val="FF6600"/>
            </a:solidFill>
            <a:ln>
              <a:noFill/>
            </a:ln>
            <a:effectLst/>
          </c:spPr>
          <c:invertIfNegative val="0"/>
          <c:cat>
            <c:strRef>
              <c:f>'62 Day Tumour Site'!$B$5:$B$24</c:f>
              <c:strCache>
                <c:ptCount val="8"/>
                <c:pt idx="0">
                  <c:v>Breast</c:v>
                </c:pt>
                <c:pt idx="1">
                  <c:v>Gynae</c:v>
                </c:pt>
                <c:pt idx="2">
                  <c:v>Haematological Malignancies (ex Acute Leukaemia)</c:v>
                </c:pt>
                <c:pt idx="3">
                  <c:v>Head/Neck</c:v>
                </c:pt>
                <c:pt idx="4">
                  <c:v>Lower Gastrointestinal</c:v>
                </c:pt>
                <c:pt idx="5">
                  <c:v>Lung</c:v>
                </c:pt>
                <c:pt idx="6">
                  <c:v>Skin</c:v>
                </c:pt>
                <c:pt idx="7">
                  <c:v>Upper Gastrointestinal</c:v>
                </c:pt>
              </c:strCache>
            </c:strRef>
          </c:cat>
          <c:val>
            <c:numRef>
              <c:f>'62 Day Tumour Site'!$BA$5:$BA$24</c:f>
              <c:numCache>
                <c:formatCode>0.0</c:formatCode>
                <c:ptCount val="8"/>
                <c:pt idx="0">
                  <c:v>62.5</c:v>
                </c:pt>
                <c:pt idx="1">
                  <c:v>17</c:v>
                </c:pt>
                <c:pt idx="2">
                  <c:v>13</c:v>
                </c:pt>
                <c:pt idx="3">
                  <c:v>7.5</c:v>
                </c:pt>
                <c:pt idx="4">
                  <c:v>22</c:v>
                </c:pt>
                <c:pt idx="5">
                  <c:v>7</c:v>
                </c:pt>
                <c:pt idx="6">
                  <c:v>36</c:v>
                </c:pt>
                <c:pt idx="7">
                  <c:v>8.5</c:v>
                </c:pt>
              </c:numCache>
            </c:numRef>
          </c:val>
          <c:extLst>
            <c:ext xmlns:c16="http://schemas.microsoft.com/office/drawing/2014/chart" uri="{C3380CC4-5D6E-409C-BE32-E72D297353CC}">
              <c16:uniqueId val="{00000001-E2AB-4A11-91BF-04DE8C0D3A15}"/>
            </c:ext>
          </c:extLst>
        </c:ser>
        <c:dLbls>
          <c:showLegendKey val="0"/>
          <c:showVal val="0"/>
          <c:showCatName val="0"/>
          <c:showSerName val="0"/>
          <c:showPercent val="0"/>
          <c:showBubbleSize val="0"/>
        </c:dLbls>
        <c:gapWidth val="150"/>
        <c:overlap val="100"/>
        <c:axId val="782761904"/>
        <c:axId val="782722664"/>
      </c:barChart>
      <c:catAx>
        <c:axId val="78276190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22664"/>
        <c:crosses val="autoZero"/>
        <c:auto val="1"/>
        <c:lblAlgn val="ctr"/>
        <c:lblOffset val="100"/>
        <c:noMultiLvlLbl val="0"/>
      </c:catAx>
      <c:valAx>
        <c:axId val="782722664"/>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82761904"/>
        <c:crosses val="autoZero"/>
        <c:crossBetween val="between"/>
      </c:valAx>
      <c:spPr>
        <a:noFill/>
        <a:ln>
          <a:noFill/>
        </a:ln>
        <a:effectLst/>
      </c:spPr>
    </c:plotArea>
    <c:legend>
      <c:legendPos val="b"/>
      <c:layout>
        <c:manualLayout>
          <c:xMode val="edge"/>
          <c:yMode val="edge"/>
          <c:x val="0.4232195039791149"/>
          <c:y val="0.90929080834592635"/>
          <c:w val="0.35546049747609781"/>
          <c:h val="4.53632207264414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Ambulance arrivals (Antrim)</a:t>
            </a:r>
            <a:endParaRPr lang="en-GB" sz="1100"/>
          </a:p>
        </c:rich>
      </c:tx>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strRef>
              <c:f>'Amb arrivals'!$B$8:$B$19</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arrivals'!$G$8:$G$19</c:f>
            </c:numRef>
          </c:val>
          <c:smooth val="0"/>
          <c:extLst>
            <c:ext xmlns:c16="http://schemas.microsoft.com/office/drawing/2014/chart" uri="{C3380CC4-5D6E-409C-BE32-E72D297353CC}">
              <c16:uniqueId val="{00000000-6466-4965-BD90-197F89E66893}"/>
            </c:ext>
          </c:extLst>
        </c:ser>
        <c:ser>
          <c:idx val="1"/>
          <c:order val="1"/>
          <c:tx>
            <c:strRef>
              <c:f>'Amb arrivals'!$H$7</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'Amb arrivals'!$B$8:$B$19</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arrivals'!$H$8:$H$19</c:f>
              <c:numCache>
                <c:formatCode>#,##0</c:formatCode>
                <c:ptCount val="12"/>
                <c:pt idx="0">
                  <c:v>1550</c:v>
                </c:pt>
                <c:pt idx="1">
                  <c:v>1603</c:v>
                </c:pt>
                <c:pt idx="2">
                  <c:v>1511</c:v>
                </c:pt>
                <c:pt idx="3">
                  <c:v>1492</c:v>
                </c:pt>
                <c:pt idx="4">
                  <c:v>1505</c:v>
                </c:pt>
                <c:pt idx="5">
                  <c:v>1395</c:v>
                </c:pt>
                <c:pt idx="6">
                  <c:v>1533</c:v>
                </c:pt>
                <c:pt idx="7">
                  <c:v>1469</c:v>
                </c:pt>
                <c:pt idx="8">
                  <c:v>1464</c:v>
                </c:pt>
                <c:pt idx="9">
                  <c:v>1316</c:v>
                </c:pt>
                <c:pt idx="10">
                  <c:v>1301</c:v>
                </c:pt>
                <c:pt idx="11">
                  <c:v>1463</c:v>
                </c:pt>
              </c:numCache>
            </c:numRef>
          </c:val>
          <c:smooth val="0"/>
          <c:extLst>
            <c:ext xmlns:c16="http://schemas.microsoft.com/office/drawing/2014/chart" uri="{C3380CC4-5D6E-409C-BE32-E72D297353CC}">
              <c16:uniqueId val="{00000001-6466-4965-BD90-197F89E66893}"/>
            </c:ext>
          </c:extLst>
        </c:ser>
        <c:ser>
          <c:idx val="2"/>
          <c:order val="2"/>
          <c:tx>
            <c:strRef>
              <c:f>'Amb arrivals'!$I$7</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'Amb arrivals'!$B$8:$B$19</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arrivals'!$I$8:$I$19</c:f>
              <c:numCache>
                <c:formatCode>#,##0</c:formatCode>
                <c:ptCount val="12"/>
                <c:pt idx="0">
                  <c:v>1504</c:v>
                </c:pt>
                <c:pt idx="1">
                  <c:v>1585</c:v>
                </c:pt>
                <c:pt idx="2">
                  <c:v>1671</c:v>
                </c:pt>
                <c:pt idx="3">
                  <c:v>1618</c:v>
                </c:pt>
                <c:pt idx="4">
                  <c:v>1596</c:v>
                </c:pt>
              </c:numCache>
            </c:numRef>
          </c:val>
          <c:smooth val="0"/>
          <c:extLst>
            <c:ext xmlns:c16="http://schemas.microsoft.com/office/drawing/2014/chart" uri="{C3380CC4-5D6E-409C-BE32-E72D297353CC}">
              <c16:uniqueId val="{00000002-6466-4965-BD90-197F89E66893}"/>
            </c:ext>
          </c:extLst>
        </c:ser>
        <c:dLbls>
          <c:showLegendKey val="0"/>
          <c:showVal val="0"/>
          <c:showCatName val="0"/>
          <c:showSerName val="0"/>
          <c:showPercent val="0"/>
          <c:showBubbleSize val="0"/>
        </c:dLbls>
        <c:marker val="1"/>
        <c:smooth val="0"/>
        <c:axId val="177720704"/>
        <c:axId val="179308032"/>
      </c:lineChart>
      <c:catAx>
        <c:axId val="17772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Algn val="ctr"/>
        <c:lblOffset val="100"/>
        <c:noMultiLvlLbl val="0"/>
      </c:cat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majorUnit val="5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Ambulance arrivals (Causeway)</a:t>
            </a:r>
            <a:endParaRPr lang="en-GB" sz="1100"/>
          </a:p>
        </c:rich>
      </c:tx>
      <c:overlay val="0"/>
      <c:spPr>
        <a:noFill/>
        <a:ln>
          <a:noFill/>
        </a:ln>
        <a:effectLst/>
      </c:spPr>
    </c:title>
    <c:autoTitleDeleted val="0"/>
    <c:plotArea>
      <c:layout/>
      <c:lineChart>
        <c:grouping val="standard"/>
        <c:varyColors val="0"/>
        <c:ser>
          <c:idx val="0"/>
          <c:order val="0"/>
          <c:tx>
            <c:strRef>
              <c:f>'Amb arrivals'!$G$23</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strRef>
              <c:f>'Amb arrivals'!$B$24:$B$35</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arrivals'!$G$24:$G$35</c:f>
            </c:numRef>
          </c:val>
          <c:smooth val="0"/>
          <c:extLst>
            <c:ext xmlns:c16="http://schemas.microsoft.com/office/drawing/2014/chart" uri="{C3380CC4-5D6E-409C-BE32-E72D297353CC}">
              <c16:uniqueId val="{00000000-E5EC-4F3A-AA73-6FD600B34E7D}"/>
            </c:ext>
          </c:extLst>
        </c:ser>
        <c:ser>
          <c:idx val="1"/>
          <c:order val="1"/>
          <c:tx>
            <c:strRef>
              <c:f>'Amb arrivals'!$H$23</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'Amb arrivals'!$B$24:$B$35</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arrivals'!$H$24:$H$35</c:f>
              <c:numCache>
                <c:formatCode>#,##0</c:formatCode>
                <c:ptCount val="12"/>
                <c:pt idx="0">
                  <c:v>552</c:v>
                </c:pt>
                <c:pt idx="1">
                  <c:v>591</c:v>
                </c:pt>
                <c:pt idx="2">
                  <c:v>583</c:v>
                </c:pt>
                <c:pt idx="3">
                  <c:v>615</c:v>
                </c:pt>
                <c:pt idx="4">
                  <c:v>613</c:v>
                </c:pt>
                <c:pt idx="5">
                  <c:v>576</c:v>
                </c:pt>
                <c:pt idx="6">
                  <c:v>648</c:v>
                </c:pt>
                <c:pt idx="7">
                  <c:v>566</c:v>
                </c:pt>
                <c:pt idx="8">
                  <c:v>579</c:v>
                </c:pt>
                <c:pt idx="9">
                  <c:v>523</c:v>
                </c:pt>
                <c:pt idx="10">
                  <c:v>506</c:v>
                </c:pt>
                <c:pt idx="11">
                  <c:v>602</c:v>
                </c:pt>
              </c:numCache>
            </c:numRef>
          </c:val>
          <c:smooth val="0"/>
          <c:extLst>
            <c:ext xmlns:c16="http://schemas.microsoft.com/office/drawing/2014/chart" uri="{C3380CC4-5D6E-409C-BE32-E72D297353CC}">
              <c16:uniqueId val="{00000001-E5EC-4F3A-AA73-6FD600B34E7D}"/>
            </c:ext>
          </c:extLst>
        </c:ser>
        <c:ser>
          <c:idx val="2"/>
          <c:order val="2"/>
          <c:tx>
            <c:strRef>
              <c:f>'Amb arrivals'!$I$23</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'Amb arrivals'!$B$24:$B$35</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'Amb arrivals'!$I$24:$I$35</c:f>
              <c:numCache>
                <c:formatCode>#,##0</c:formatCode>
                <c:ptCount val="12"/>
                <c:pt idx="0">
                  <c:v>526</c:v>
                </c:pt>
                <c:pt idx="1">
                  <c:v>612</c:v>
                </c:pt>
                <c:pt idx="2">
                  <c:v>559</c:v>
                </c:pt>
                <c:pt idx="3">
                  <c:v>636</c:v>
                </c:pt>
                <c:pt idx="4">
                  <c:v>601</c:v>
                </c:pt>
              </c:numCache>
            </c:numRef>
          </c:val>
          <c:smooth val="0"/>
          <c:extLst>
            <c:ext xmlns:c16="http://schemas.microsoft.com/office/drawing/2014/chart" uri="{C3380CC4-5D6E-409C-BE32-E72D297353CC}">
              <c16:uniqueId val="{00000002-E5EC-4F3A-AA73-6FD600B34E7D}"/>
            </c:ext>
          </c:extLst>
        </c:ser>
        <c:dLbls>
          <c:showLegendKey val="0"/>
          <c:showVal val="0"/>
          <c:showCatName val="0"/>
          <c:showSerName val="0"/>
          <c:showPercent val="0"/>
          <c:showBubbleSize val="0"/>
        </c:dLbls>
        <c:marker val="1"/>
        <c:smooth val="0"/>
        <c:axId val="179359744"/>
        <c:axId val="179361664"/>
      </c:lineChart>
      <c:catAx>
        <c:axId val="17935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61664"/>
        <c:crosses val="autoZero"/>
        <c:auto val="1"/>
        <c:lblAlgn val="ctr"/>
        <c:lblOffset val="100"/>
        <c:noMultiLvlLbl val="0"/>
      </c:catAx>
      <c:valAx>
        <c:axId val="179361664"/>
        <c:scaling>
          <c:orientation val="minMax"/>
          <c:max val="9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59744"/>
        <c:crosses val="autoZero"/>
        <c:crossBetween val="between"/>
        <c:majorUnit val="1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 &lt; 15 min (Antrim)</a:t>
            </a:r>
            <a:endParaRPr lang="en-GB" sz="1100">
              <a:effectLst/>
            </a:endParaRPr>
          </a:p>
        </c:rich>
      </c:tx>
      <c:layout>
        <c:manualLayout>
          <c:xMode val="edge"/>
          <c:yMode val="edge"/>
          <c:x val="0.26943044619422579"/>
          <c:y val="3.2282863246668313E-2"/>
        </c:manualLayout>
      </c:layout>
      <c:overlay val="0"/>
      <c:spPr>
        <a:noFill/>
        <a:ln>
          <a:noFill/>
        </a:ln>
        <a:effectLst/>
      </c:spPr>
    </c:title>
    <c:autoTitleDeleted val="0"/>
    <c:plotArea>
      <c:layout>
        <c:manualLayout>
          <c:layoutTarget val="inner"/>
          <c:xMode val="edge"/>
          <c:yMode val="edge"/>
          <c:x val="8.4456036745406818E-2"/>
          <c:y val="0.15069890106769651"/>
          <c:w val="0.86341185476815396"/>
          <c:h val="0.5119711210813267"/>
        </c:manualLayout>
      </c:layout>
      <c:lineChart>
        <c:grouping val="standard"/>
        <c:varyColors val="0"/>
        <c:ser>
          <c:idx val="0"/>
          <c:order val="0"/>
          <c:tx>
            <c:strRef>
              <c:f>'NIAS Handover &lt;15'!$F$6</c:f>
              <c:strCache>
                <c:ptCount val="1"/>
                <c:pt idx="0">
                  <c:v>LPL</c:v>
                </c:pt>
              </c:strCache>
            </c:strRef>
          </c:tx>
          <c:spPr>
            <a:ln w="15875" cap="rnd">
              <a:solidFill>
                <a:schemeClr val="tx1"/>
              </a:solidFill>
              <a:prstDash val="lgDash"/>
              <a:round/>
            </a:ln>
            <a:effectLst/>
          </c:spPr>
          <c:marker>
            <c:symbol val="none"/>
          </c:marker>
          <c:cat>
            <c:numRef>
              <c:f>'NIAS Handover &lt;15'!$B$79:$B$95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&lt;15'!$F$79:$F$102</c:f>
              <c:numCache>
                <c:formatCode>0%</c:formatCode>
                <c:ptCount val="24"/>
                <c:pt idx="0">
                  <c:v>4.0216599848092803E-2</c:v>
                </c:pt>
                <c:pt idx="1">
                  <c:v>4.0216599848092803E-2</c:v>
                </c:pt>
                <c:pt idx="2">
                  <c:v>4.0216599848092803E-2</c:v>
                </c:pt>
                <c:pt idx="3">
                  <c:v>4.0216599848092803E-2</c:v>
                </c:pt>
                <c:pt idx="4">
                  <c:v>4.0216599848092803E-2</c:v>
                </c:pt>
                <c:pt idx="5">
                  <c:v>4.0216599848092803E-2</c:v>
                </c:pt>
                <c:pt idx="6">
                  <c:v>4.0216599848092803E-2</c:v>
                </c:pt>
                <c:pt idx="7">
                  <c:v>4.0216599848092803E-2</c:v>
                </c:pt>
                <c:pt idx="8">
                  <c:v>4.0216599848092803E-2</c:v>
                </c:pt>
                <c:pt idx="9">
                  <c:v>4.0216599848092803E-2</c:v>
                </c:pt>
                <c:pt idx="10">
                  <c:v>4.0216599848092803E-2</c:v>
                </c:pt>
                <c:pt idx="11">
                  <c:v>4.0216599848092803E-2</c:v>
                </c:pt>
                <c:pt idx="12">
                  <c:v>4.0216599848092803E-2</c:v>
                </c:pt>
                <c:pt idx="13">
                  <c:v>4.0216599848092803E-2</c:v>
                </c:pt>
                <c:pt idx="14">
                  <c:v>4.0216599848092803E-2</c:v>
                </c:pt>
                <c:pt idx="15">
                  <c:v>4.0216599848092803E-2</c:v>
                </c:pt>
                <c:pt idx="16">
                  <c:v>4.0216599848092803E-2</c:v>
                </c:pt>
                <c:pt idx="17">
                  <c:v>4.0216599848092803E-2</c:v>
                </c:pt>
                <c:pt idx="18">
                  <c:v>4.0216599848092803E-2</c:v>
                </c:pt>
                <c:pt idx="19">
                  <c:v>4.0216599848092803E-2</c:v>
                </c:pt>
                <c:pt idx="20">
                  <c:v>4.0216599848092803E-2</c:v>
                </c:pt>
                <c:pt idx="21">
                  <c:v>4.0216599848092803E-2</c:v>
                </c:pt>
                <c:pt idx="22">
                  <c:v>4.0216599848092803E-2</c:v>
                </c:pt>
                <c:pt idx="23">
                  <c:v>4.0216599848092803E-2</c:v>
                </c:pt>
              </c:numCache>
            </c:numRef>
          </c:val>
          <c:smooth val="0"/>
          <c:extLst>
            <c:ext xmlns:c16="http://schemas.microsoft.com/office/drawing/2014/chart" uri="{C3380CC4-5D6E-409C-BE32-E72D297353CC}">
              <c16:uniqueId val="{00000000-19A6-48C3-A2B4-71C3E3D91490}"/>
            </c:ext>
          </c:extLst>
        </c:ser>
        <c:ser>
          <c:idx val="1"/>
          <c:order val="1"/>
          <c:tx>
            <c:strRef>
              <c:f>'NIAS Handover &lt;15'!$E$6</c:f>
              <c:strCache>
                <c:ptCount val="1"/>
                <c:pt idx="0">
                  <c:v>&lt; 15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&lt;15'!$B$79:$B$95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&lt;15'!$E$79:$E$102</c:f>
              <c:numCache>
                <c:formatCode>0.0%</c:formatCode>
                <c:ptCount val="24"/>
                <c:pt idx="0">
                  <c:v>6.4078866296980896E-2</c:v>
                </c:pt>
                <c:pt idx="1">
                  <c:v>5.7057057057057055E-2</c:v>
                </c:pt>
                <c:pt idx="2">
                  <c:v>6.3411540900443875E-2</c:v>
                </c:pt>
                <c:pt idx="3">
                  <c:v>7.0520965692503171E-2</c:v>
                </c:pt>
                <c:pt idx="4">
                  <c:v>6.8066157760814247E-2</c:v>
                </c:pt>
                <c:pt idx="5">
                  <c:v>5.3756030323914544E-2</c:v>
                </c:pt>
                <c:pt idx="6">
                  <c:v>5.9850374064837904E-2</c:v>
                </c:pt>
                <c:pt idx="7">
                  <c:v>5.8201058201058198E-2</c:v>
                </c:pt>
                <c:pt idx="8">
                  <c:v>7.0291777188328908E-2</c:v>
                </c:pt>
                <c:pt idx="9">
                  <c:v>4.0322580645161289E-2</c:v>
                </c:pt>
                <c:pt idx="10">
                  <c:v>5.2359882005899708E-2</c:v>
                </c:pt>
                <c:pt idx="11">
                  <c:v>6.7639257294429711E-2</c:v>
                </c:pt>
                <c:pt idx="12">
                  <c:v>7.8880407124681931E-2</c:v>
                </c:pt>
                <c:pt idx="13">
                  <c:v>0.11824729891956783</c:v>
                </c:pt>
                <c:pt idx="14">
                  <c:v>0.11799999999999999</c:v>
                </c:pt>
                <c:pt idx="15">
                  <c:v>8.6999999999999994E-2</c:v>
                </c:pt>
                <c:pt idx="16">
                  <c:v>9.0999999999999998E-2</c:v>
                </c:pt>
              </c:numCache>
            </c:numRef>
          </c:val>
          <c:smooth val="0"/>
          <c:extLst>
            <c:ext xmlns:c16="http://schemas.microsoft.com/office/drawing/2014/chart" uri="{C3380CC4-5D6E-409C-BE32-E72D297353CC}">
              <c16:uniqueId val="{00000001-19A6-48C3-A2B4-71C3E3D91490}"/>
            </c:ext>
          </c:extLst>
        </c:ser>
        <c:ser>
          <c:idx val="4"/>
          <c:order val="2"/>
          <c:tx>
            <c:strRef>
              <c:f>'NIAS Handover &lt;15'!$D$6</c:f>
              <c:strCache>
                <c:ptCount val="1"/>
                <c:pt idx="0">
                  <c:v>Mean</c:v>
                </c:pt>
              </c:strCache>
            </c:strRef>
          </c:tx>
          <c:spPr>
            <a:ln w="15875" cap="rnd">
              <a:solidFill>
                <a:schemeClr val="tx1"/>
              </a:solidFill>
              <a:round/>
            </a:ln>
            <a:effectLst/>
          </c:spPr>
          <c:marker>
            <c:symbol val="none"/>
          </c:marker>
          <c:cat>
            <c:numRef>
              <c:f>'NIAS Handover &lt;15'!$B$79:$B$95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&lt;15'!$D$79:$D$102</c:f>
              <c:numCache>
                <c:formatCode>0%</c:formatCode>
                <c:ptCount val="24"/>
                <c:pt idx="0">
                  <c:v>7.1687250204451713E-2</c:v>
                </c:pt>
                <c:pt idx="1">
                  <c:v>7.1687250204451713E-2</c:v>
                </c:pt>
                <c:pt idx="2">
                  <c:v>7.1687250204451713E-2</c:v>
                </c:pt>
                <c:pt idx="3">
                  <c:v>7.1687250204451713E-2</c:v>
                </c:pt>
                <c:pt idx="4">
                  <c:v>7.1687250204451713E-2</c:v>
                </c:pt>
                <c:pt idx="5">
                  <c:v>7.1687250204451713E-2</c:v>
                </c:pt>
                <c:pt idx="6">
                  <c:v>7.1687250204451713E-2</c:v>
                </c:pt>
                <c:pt idx="7">
                  <c:v>7.1687250204451713E-2</c:v>
                </c:pt>
                <c:pt idx="8">
                  <c:v>7.1687250204451713E-2</c:v>
                </c:pt>
                <c:pt idx="9">
                  <c:v>7.1687250204451713E-2</c:v>
                </c:pt>
                <c:pt idx="10">
                  <c:v>7.1687250204451713E-2</c:v>
                </c:pt>
                <c:pt idx="11">
                  <c:v>7.1687250204451713E-2</c:v>
                </c:pt>
                <c:pt idx="12">
                  <c:v>7.1687250204451713E-2</c:v>
                </c:pt>
                <c:pt idx="13">
                  <c:v>7.1687250204451713E-2</c:v>
                </c:pt>
                <c:pt idx="14">
                  <c:v>7.1687250204451713E-2</c:v>
                </c:pt>
                <c:pt idx="15">
                  <c:v>7.1687250204451713E-2</c:v>
                </c:pt>
                <c:pt idx="16">
                  <c:v>7.1687250204451713E-2</c:v>
                </c:pt>
                <c:pt idx="17">
                  <c:v>7.1687250204451713E-2</c:v>
                </c:pt>
                <c:pt idx="18">
                  <c:v>7.1687250204451713E-2</c:v>
                </c:pt>
                <c:pt idx="19">
                  <c:v>7.1687250204451713E-2</c:v>
                </c:pt>
                <c:pt idx="20">
                  <c:v>7.1687250204451713E-2</c:v>
                </c:pt>
                <c:pt idx="21">
                  <c:v>7.1687250204451713E-2</c:v>
                </c:pt>
                <c:pt idx="22">
                  <c:v>7.1687250204451713E-2</c:v>
                </c:pt>
                <c:pt idx="23">
                  <c:v>7.1687250204451713E-2</c:v>
                </c:pt>
              </c:numCache>
            </c:numRef>
          </c:val>
          <c:smooth val="0"/>
          <c:extLst>
            <c:ext xmlns:c16="http://schemas.microsoft.com/office/drawing/2014/chart" uri="{C3380CC4-5D6E-409C-BE32-E72D297353CC}">
              <c16:uniqueId val="{00000002-19A6-48C3-A2B4-71C3E3D91490}"/>
            </c:ext>
          </c:extLst>
        </c:ser>
        <c:ser>
          <c:idx val="5"/>
          <c:order val="3"/>
          <c:tx>
            <c:strRef>
              <c:f>'NIAS Handover &lt;15'!$C$6</c:f>
              <c:strCache>
                <c:ptCount val="1"/>
                <c:pt idx="0">
                  <c:v>UPL</c:v>
                </c:pt>
              </c:strCache>
            </c:strRef>
          </c:tx>
          <c:spPr>
            <a:ln w="15875" cap="rnd">
              <a:solidFill>
                <a:schemeClr val="tx1"/>
              </a:solidFill>
              <a:prstDash val="lgDash"/>
              <a:round/>
            </a:ln>
            <a:effectLst/>
          </c:spPr>
          <c:marker>
            <c:symbol val="none"/>
          </c:marker>
          <c:cat>
            <c:numRef>
              <c:f>'NIAS Handover &lt;15'!$B$79:$B$95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&lt;15'!$C$79:$C$102</c:f>
              <c:numCache>
                <c:formatCode>0%</c:formatCode>
                <c:ptCount val="24"/>
                <c:pt idx="0">
                  <c:v>0.10315790056081062</c:v>
                </c:pt>
                <c:pt idx="1">
                  <c:v>0.10315790056081062</c:v>
                </c:pt>
                <c:pt idx="2">
                  <c:v>0.10315790056081062</c:v>
                </c:pt>
                <c:pt idx="3">
                  <c:v>0.10315790056081062</c:v>
                </c:pt>
                <c:pt idx="4">
                  <c:v>0.10315790056081062</c:v>
                </c:pt>
                <c:pt idx="5">
                  <c:v>0.10315790056081062</c:v>
                </c:pt>
                <c:pt idx="6">
                  <c:v>0.10315790056081062</c:v>
                </c:pt>
                <c:pt idx="7">
                  <c:v>0.10315790056081062</c:v>
                </c:pt>
                <c:pt idx="8">
                  <c:v>0.10315790056081062</c:v>
                </c:pt>
                <c:pt idx="9">
                  <c:v>0.10315790056081062</c:v>
                </c:pt>
                <c:pt idx="10">
                  <c:v>0.10315790056081062</c:v>
                </c:pt>
                <c:pt idx="11">
                  <c:v>0.10315790056081062</c:v>
                </c:pt>
                <c:pt idx="12">
                  <c:v>0.10315790056081062</c:v>
                </c:pt>
                <c:pt idx="13">
                  <c:v>0.10315790056081062</c:v>
                </c:pt>
                <c:pt idx="14">
                  <c:v>0.10315790056081062</c:v>
                </c:pt>
                <c:pt idx="15">
                  <c:v>0.10315790056081062</c:v>
                </c:pt>
                <c:pt idx="16">
                  <c:v>0.10315790056081062</c:v>
                </c:pt>
                <c:pt idx="17">
                  <c:v>0.10315790056081062</c:v>
                </c:pt>
                <c:pt idx="18">
                  <c:v>0.10315790056081062</c:v>
                </c:pt>
                <c:pt idx="19">
                  <c:v>0.10315790056081062</c:v>
                </c:pt>
                <c:pt idx="20">
                  <c:v>0.10315790056081062</c:v>
                </c:pt>
                <c:pt idx="21">
                  <c:v>0.10315790056081062</c:v>
                </c:pt>
                <c:pt idx="22">
                  <c:v>0.10315790056081062</c:v>
                </c:pt>
                <c:pt idx="23">
                  <c:v>0.10315790056081062</c:v>
                </c:pt>
              </c:numCache>
            </c:numRef>
          </c:val>
          <c:smooth val="0"/>
          <c:extLst>
            <c:ext xmlns:c16="http://schemas.microsoft.com/office/drawing/2014/chart" uri="{C3380CC4-5D6E-409C-BE32-E72D297353CC}">
              <c16:uniqueId val="{00000003-19A6-48C3-A2B4-71C3E3D91490}"/>
            </c:ext>
          </c:extLst>
        </c:ser>
        <c:ser>
          <c:idx val="2"/>
          <c:order val="4"/>
          <c:tx>
            <c:strRef>
              <c:f>'NIAS Handover &lt;15'!$I$6</c:f>
              <c:strCache>
                <c:ptCount val="1"/>
                <c:pt idx="0">
                  <c:v>SCL</c:v>
                </c:pt>
              </c:strCache>
            </c:strRef>
          </c:tx>
          <c:spPr>
            <a:ln>
              <a:noFill/>
            </a:ln>
          </c:spPr>
          <c:marker>
            <c:symbol val="circle"/>
            <c:size val="7"/>
            <c:spPr>
              <a:solidFill>
                <a:srgbClr val="ED7D31"/>
              </a:solidFill>
              <a:ln>
                <a:solidFill>
                  <a:srgbClr val="ED7D31"/>
                </a:solidFill>
              </a:ln>
            </c:spPr>
          </c:marker>
          <c:cat>
            <c:numRef>
              <c:f>'NIAS Handover &lt;15'!$B$79:$B$95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&lt;15'!$I$79:$I$102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19A6-48C3-A2B4-71C3E3D91490}"/>
            </c:ext>
          </c:extLst>
        </c:ser>
        <c:ser>
          <c:idx val="6"/>
          <c:order val="5"/>
          <c:tx>
            <c:strRef>
              <c:f>'NIAS Handover &lt;15'!$J$6</c:f>
              <c:strCache>
                <c:ptCount val="1"/>
                <c:pt idx="0">
                  <c:v>SCH</c:v>
                </c:pt>
              </c:strCache>
            </c:strRef>
          </c:tx>
          <c:spPr>
            <a:ln>
              <a:noFill/>
            </a:ln>
          </c:spPr>
          <c:marker>
            <c:symbol val="circle"/>
            <c:size val="7"/>
            <c:spPr>
              <a:solidFill>
                <a:srgbClr val="5B9BD5"/>
              </a:solidFill>
              <a:ln>
                <a:solidFill>
                  <a:srgbClr val="5B9BD5"/>
                </a:solidFill>
              </a:ln>
            </c:spPr>
          </c:marker>
          <c:cat>
            <c:numRef>
              <c:f>'NIAS Handover &lt;15'!$B$79:$B$95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&lt;15'!$J$79:$J$102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0.11824729891956783</c:v>
                </c:pt>
                <c:pt idx="14">
                  <c:v>0.11799999999999999</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19A6-48C3-A2B4-71C3E3D91490}"/>
            </c:ext>
          </c:extLst>
        </c:ser>
        <c:dLbls>
          <c:showLegendKey val="0"/>
          <c:showVal val="0"/>
          <c:showCatName val="0"/>
          <c:showSerName val="0"/>
          <c:showPercent val="0"/>
          <c:showBubbleSize val="0"/>
        </c:dLbls>
        <c:smooth val="0"/>
        <c:axId val="179400704"/>
        <c:axId val="179402624"/>
      </c:lineChart>
      <c:dateAx>
        <c:axId val="17940070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402624"/>
        <c:crosses val="autoZero"/>
        <c:auto val="1"/>
        <c:lblOffset val="100"/>
        <c:baseTimeUnit val="months"/>
        <c:majorUnit val="1"/>
        <c:majorTimeUnit val="months"/>
      </c:dateAx>
      <c:valAx>
        <c:axId val="179402624"/>
        <c:scaling>
          <c:orientation val="minMax"/>
          <c:max val="0.15000000000000002"/>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400704"/>
        <c:crosses val="autoZero"/>
        <c:crossBetween val="midCat"/>
        <c:majorUnit val="5.000000000000001E-2"/>
      </c:valAx>
      <c:spPr>
        <a:noFill/>
        <a:ln>
          <a:noFill/>
        </a:ln>
        <a:effectLst/>
      </c:spPr>
    </c:plotArea>
    <c:legend>
      <c:legendPos val="b"/>
      <c:layout>
        <c:manualLayout>
          <c:xMode val="edge"/>
          <c:yMode val="edge"/>
          <c:x val="5.2777777777777778E-2"/>
          <c:y val="0.8598815169241254"/>
          <c:w val="0.9"/>
          <c:h val="8.1515859268514318E-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 &lt; 15 min (Causeway)</a:t>
            </a:r>
            <a:endParaRPr lang="en-GB" sz="1100">
              <a:effectLst/>
            </a:endParaRPr>
          </a:p>
        </c:rich>
      </c:tx>
      <c:layout>
        <c:manualLayout>
          <c:xMode val="edge"/>
          <c:yMode val="edge"/>
          <c:x val="0.24188888888888888"/>
          <c:y val="4.1506508314919283E-2"/>
        </c:manualLayout>
      </c:layout>
      <c:overlay val="0"/>
      <c:spPr>
        <a:noFill/>
        <a:ln>
          <a:noFill/>
        </a:ln>
        <a:effectLst/>
      </c:spPr>
    </c:title>
    <c:autoTitleDeleted val="0"/>
    <c:plotArea>
      <c:layout>
        <c:manualLayout>
          <c:layoutTarget val="inner"/>
          <c:xMode val="edge"/>
          <c:yMode val="edge"/>
          <c:x val="9.7122703412073491E-2"/>
          <c:y val="0.14494995070421257"/>
          <c:w val="0.86269961834771147"/>
          <c:h val="0.52377746402767977"/>
        </c:manualLayout>
      </c:layout>
      <c:lineChart>
        <c:grouping val="standard"/>
        <c:varyColors val="0"/>
        <c:ser>
          <c:idx val="0"/>
          <c:order val="0"/>
          <c:tx>
            <c:strRef>
              <c:f>'NIAS Handover &lt;15'!$F$109</c:f>
              <c:strCache>
                <c:ptCount val="1"/>
                <c:pt idx="0">
                  <c:v>LPL</c:v>
                </c:pt>
              </c:strCache>
            </c:strRef>
          </c:tx>
          <c:spPr>
            <a:ln w="15875" cap="rnd">
              <a:solidFill>
                <a:schemeClr val="tx1"/>
              </a:solidFill>
              <a:prstDash val="lgDash"/>
              <a:round/>
            </a:ln>
            <a:effectLst/>
          </c:spPr>
          <c:marker>
            <c:symbol val="none"/>
          </c:marker>
          <c:cat>
            <c:numRef>
              <c:f>'NIAS Handover &lt;15'!$B$182:$B$198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&lt;15'!$F$182:$F$205</c:f>
              <c:numCache>
                <c:formatCode>0%</c:formatCode>
                <c:ptCount val="24"/>
                <c:pt idx="0">
                  <c:v>2.9552207007419999E-2</c:v>
                </c:pt>
                <c:pt idx="1">
                  <c:v>2.9552207007419999E-2</c:v>
                </c:pt>
                <c:pt idx="2">
                  <c:v>2.9552207007419999E-2</c:v>
                </c:pt>
                <c:pt idx="3">
                  <c:v>2.9552207007419999E-2</c:v>
                </c:pt>
                <c:pt idx="4">
                  <c:v>2.9552207007419999E-2</c:v>
                </c:pt>
                <c:pt idx="5">
                  <c:v>2.9552207007419999E-2</c:v>
                </c:pt>
                <c:pt idx="6">
                  <c:v>2.9552207007419999E-2</c:v>
                </c:pt>
                <c:pt idx="7">
                  <c:v>2.9552207007419999E-2</c:v>
                </c:pt>
                <c:pt idx="8">
                  <c:v>2.9552207007419999E-2</c:v>
                </c:pt>
                <c:pt idx="9">
                  <c:v>2.9552207007419999E-2</c:v>
                </c:pt>
                <c:pt idx="10">
                  <c:v>2.9552207007419999E-2</c:v>
                </c:pt>
                <c:pt idx="11">
                  <c:v>2.9552207007419999E-2</c:v>
                </c:pt>
                <c:pt idx="12">
                  <c:v>2.9552207007419999E-2</c:v>
                </c:pt>
                <c:pt idx="13">
                  <c:v>2.9552207007419999E-2</c:v>
                </c:pt>
                <c:pt idx="14">
                  <c:v>2.9552207007419999E-2</c:v>
                </c:pt>
                <c:pt idx="15">
                  <c:v>2.9552207007419999E-2</c:v>
                </c:pt>
                <c:pt idx="16">
                  <c:v>2.9552207007419999E-2</c:v>
                </c:pt>
                <c:pt idx="17">
                  <c:v>2.9552207007419999E-2</c:v>
                </c:pt>
                <c:pt idx="18">
                  <c:v>2.9552207007419999E-2</c:v>
                </c:pt>
                <c:pt idx="19">
                  <c:v>2.9552207007419999E-2</c:v>
                </c:pt>
                <c:pt idx="20">
                  <c:v>2.9552207007419999E-2</c:v>
                </c:pt>
                <c:pt idx="21">
                  <c:v>2.9552207007419999E-2</c:v>
                </c:pt>
                <c:pt idx="22">
                  <c:v>2.9552207007419999E-2</c:v>
                </c:pt>
                <c:pt idx="23">
                  <c:v>2.9552207007419999E-2</c:v>
                </c:pt>
              </c:numCache>
            </c:numRef>
          </c:val>
          <c:smooth val="0"/>
          <c:extLst>
            <c:ext xmlns:c16="http://schemas.microsoft.com/office/drawing/2014/chart" uri="{C3380CC4-5D6E-409C-BE32-E72D297353CC}">
              <c16:uniqueId val="{00000000-F436-42B9-96A0-0315FEFF643D}"/>
            </c:ext>
          </c:extLst>
        </c:ser>
        <c:ser>
          <c:idx val="1"/>
          <c:order val="1"/>
          <c:tx>
            <c:strRef>
              <c:f>'NIAS Handover &lt;15'!$E$109</c:f>
              <c:strCache>
                <c:ptCount val="1"/>
                <c:pt idx="0">
                  <c:v>&lt; 15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&lt;15'!$B$182:$B$198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&lt;15'!$E$182:$E$205</c:f>
              <c:numCache>
                <c:formatCode>0.0%</c:formatCode>
                <c:ptCount val="24"/>
                <c:pt idx="0">
                  <c:v>4.7535211267605633E-2</c:v>
                </c:pt>
                <c:pt idx="1">
                  <c:v>5.0653594771241831E-2</c:v>
                </c:pt>
                <c:pt idx="2">
                  <c:v>5.0251256281407038E-2</c:v>
                </c:pt>
                <c:pt idx="3">
                  <c:v>6.2695924764890276E-2</c:v>
                </c:pt>
                <c:pt idx="4">
                  <c:v>4.2789223454833596E-2</c:v>
                </c:pt>
                <c:pt idx="5">
                  <c:v>5.3601340033500838E-2</c:v>
                </c:pt>
                <c:pt idx="6">
                  <c:v>5.8646616541353384E-2</c:v>
                </c:pt>
                <c:pt idx="7">
                  <c:v>7.6530612244897961E-2</c:v>
                </c:pt>
                <c:pt idx="8">
                  <c:v>6.655290102389079E-2</c:v>
                </c:pt>
                <c:pt idx="9">
                  <c:v>5.7943925233644861E-2</c:v>
                </c:pt>
                <c:pt idx="10">
                  <c:v>5.3537284894837479E-2</c:v>
                </c:pt>
                <c:pt idx="11">
                  <c:v>4.361873990306947E-2</c:v>
                </c:pt>
                <c:pt idx="12">
                  <c:v>5.9040590405904057E-2</c:v>
                </c:pt>
                <c:pt idx="13">
                  <c:v>8.615384615384615E-2</c:v>
                </c:pt>
                <c:pt idx="14">
                  <c:v>0.125</c:v>
                </c:pt>
                <c:pt idx="15">
                  <c:v>8.7999999999999995E-2</c:v>
                </c:pt>
                <c:pt idx="16">
                  <c:v>8.5000000000000006E-2</c:v>
                </c:pt>
              </c:numCache>
            </c:numRef>
          </c:val>
          <c:smooth val="0"/>
          <c:extLst>
            <c:ext xmlns:c16="http://schemas.microsoft.com/office/drawing/2014/chart" uri="{C3380CC4-5D6E-409C-BE32-E72D297353CC}">
              <c16:uniqueId val="{00000001-F436-42B9-96A0-0315FEFF643D}"/>
            </c:ext>
          </c:extLst>
        </c:ser>
        <c:ser>
          <c:idx val="4"/>
          <c:order val="2"/>
          <c:tx>
            <c:strRef>
              <c:f>'NIAS Handover &lt;15'!$D$109</c:f>
              <c:strCache>
                <c:ptCount val="1"/>
                <c:pt idx="0">
                  <c:v>Mean</c:v>
                </c:pt>
              </c:strCache>
            </c:strRef>
          </c:tx>
          <c:spPr>
            <a:ln w="15875" cap="rnd">
              <a:solidFill>
                <a:schemeClr val="tx1"/>
              </a:solidFill>
              <a:round/>
            </a:ln>
            <a:effectLst/>
          </c:spPr>
          <c:marker>
            <c:symbol val="none"/>
          </c:marker>
          <c:cat>
            <c:numRef>
              <c:f>'NIAS Handover &lt;15'!$B$182:$B$198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&lt;15'!$D$182:$D$205</c:f>
              <c:numCache>
                <c:formatCode>0.0%</c:formatCode>
                <c:ptCount val="24"/>
                <c:pt idx="0">
                  <c:v>6.5150062763230779E-2</c:v>
                </c:pt>
                <c:pt idx="1">
                  <c:v>6.5150062763230779E-2</c:v>
                </c:pt>
                <c:pt idx="2">
                  <c:v>6.5150062763230779E-2</c:v>
                </c:pt>
                <c:pt idx="3">
                  <c:v>6.5150062763230779E-2</c:v>
                </c:pt>
                <c:pt idx="4">
                  <c:v>6.5150062763230779E-2</c:v>
                </c:pt>
                <c:pt idx="5">
                  <c:v>6.5150062763230779E-2</c:v>
                </c:pt>
                <c:pt idx="6">
                  <c:v>6.5150062763230779E-2</c:v>
                </c:pt>
                <c:pt idx="7">
                  <c:v>6.5150062763230779E-2</c:v>
                </c:pt>
                <c:pt idx="8">
                  <c:v>6.5150062763230779E-2</c:v>
                </c:pt>
                <c:pt idx="9">
                  <c:v>6.5150062763230779E-2</c:v>
                </c:pt>
                <c:pt idx="10">
                  <c:v>6.5150062763230779E-2</c:v>
                </c:pt>
                <c:pt idx="11">
                  <c:v>6.5150062763230779E-2</c:v>
                </c:pt>
                <c:pt idx="12">
                  <c:v>6.5150062763230779E-2</c:v>
                </c:pt>
                <c:pt idx="13">
                  <c:v>6.5150062763230779E-2</c:v>
                </c:pt>
                <c:pt idx="14">
                  <c:v>6.5150062763230779E-2</c:v>
                </c:pt>
                <c:pt idx="15">
                  <c:v>6.5150062763230779E-2</c:v>
                </c:pt>
                <c:pt idx="16">
                  <c:v>6.5150062763230779E-2</c:v>
                </c:pt>
                <c:pt idx="17">
                  <c:v>6.5150062763230779E-2</c:v>
                </c:pt>
                <c:pt idx="18">
                  <c:v>6.5150062763230779E-2</c:v>
                </c:pt>
                <c:pt idx="19">
                  <c:v>6.5150062763230779E-2</c:v>
                </c:pt>
                <c:pt idx="20">
                  <c:v>6.5150062763230779E-2</c:v>
                </c:pt>
                <c:pt idx="21">
                  <c:v>6.5150062763230779E-2</c:v>
                </c:pt>
                <c:pt idx="22">
                  <c:v>6.5150062763230779E-2</c:v>
                </c:pt>
                <c:pt idx="23">
                  <c:v>6.5150062763230779E-2</c:v>
                </c:pt>
              </c:numCache>
            </c:numRef>
          </c:val>
          <c:smooth val="0"/>
          <c:extLst>
            <c:ext xmlns:c16="http://schemas.microsoft.com/office/drawing/2014/chart" uri="{C3380CC4-5D6E-409C-BE32-E72D297353CC}">
              <c16:uniqueId val="{00000002-F436-42B9-96A0-0315FEFF643D}"/>
            </c:ext>
          </c:extLst>
        </c:ser>
        <c:ser>
          <c:idx val="5"/>
          <c:order val="3"/>
          <c:tx>
            <c:strRef>
              <c:f>'NIAS Handover &lt;15'!$C$109</c:f>
              <c:strCache>
                <c:ptCount val="1"/>
                <c:pt idx="0">
                  <c:v>UPL</c:v>
                </c:pt>
              </c:strCache>
            </c:strRef>
          </c:tx>
          <c:spPr>
            <a:ln w="15875" cap="rnd">
              <a:solidFill>
                <a:schemeClr val="tx1"/>
              </a:solidFill>
              <a:prstDash val="lgDash"/>
              <a:round/>
            </a:ln>
            <a:effectLst/>
          </c:spPr>
          <c:marker>
            <c:symbol val="none"/>
          </c:marker>
          <c:cat>
            <c:numRef>
              <c:f>'NIAS Handover &lt;15'!$B$182:$B$198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&lt;15'!$C$182:$C$205</c:f>
              <c:numCache>
                <c:formatCode>0%</c:formatCode>
                <c:ptCount val="24"/>
                <c:pt idx="0">
                  <c:v>0.10074791851904155</c:v>
                </c:pt>
                <c:pt idx="1">
                  <c:v>0.10074791851904155</c:v>
                </c:pt>
                <c:pt idx="2">
                  <c:v>0.10074791851904155</c:v>
                </c:pt>
                <c:pt idx="3">
                  <c:v>0.10074791851904155</c:v>
                </c:pt>
                <c:pt idx="4">
                  <c:v>0.10074791851904155</c:v>
                </c:pt>
                <c:pt idx="5">
                  <c:v>0.10074791851904155</c:v>
                </c:pt>
                <c:pt idx="6">
                  <c:v>0.10074791851904155</c:v>
                </c:pt>
                <c:pt idx="7">
                  <c:v>0.10074791851904155</c:v>
                </c:pt>
                <c:pt idx="8">
                  <c:v>0.10074791851904155</c:v>
                </c:pt>
                <c:pt idx="9">
                  <c:v>0.10074791851904155</c:v>
                </c:pt>
                <c:pt idx="10">
                  <c:v>0.10074791851904155</c:v>
                </c:pt>
                <c:pt idx="11">
                  <c:v>0.10074791851904155</c:v>
                </c:pt>
                <c:pt idx="12">
                  <c:v>0.10074791851904155</c:v>
                </c:pt>
                <c:pt idx="13">
                  <c:v>0.10074791851904155</c:v>
                </c:pt>
                <c:pt idx="14">
                  <c:v>0.10074791851904155</c:v>
                </c:pt>
                <c:pt idx="15">
                  <c:v>0.10074791851904155</c:v>
                </c:pt>
                <c:pt idx="16">
                  <c:v>0.10074791851904155</c:v>
                </c:pt>
                <c:pt idx="17">
                  <c:v>0.10074791851904155</c:v>
                </c:pt>
                <c:pt idx="18">
                  <c:v>0.10074791851904155</c:v>
                </c:pt>
                <c:pt idx="19">
                  <c:v>0.10074791851904155</c:v>
                </c:pt>
                <c:pt idx="20">
                  <c:v>0.10074791851904155</c:v>
                </c:pt>
                <c:pt idx="21">
                  <c:v>0.10074791851904155</c:v>
                </c:pt>
                <c:pt idx="22">
                  <c:v>0.10074791851904155</c:v>
                </c:pt>
                <c:pt idx="23">
                  <c:v>0.10074791851904155</c:v>
                </c:pt>
              </c:numCache>
            </c:numRef>
          </c:val>
          <c:smooth val="0"/>
          <c:extLst>
            <c:ext xmlns:c16="http://schemas.microsoft.com/office/drawing/2014/chart" uri="{C3380CC4-5D6E-409C-BE32-E72D297353CC}">
              <c16:uniqueId val="{00000003-F436-42B9-96A0-0315FEFF643D}"/>
            </c:ext>
          </c:extLst>
        </c:ser>
        <c:ser>
          <c:idx val="2"/>
          <c:order val="4"/>
          <c:tx>
            <c:strRef>
              <c:f>'NIAS Handover &lt;15'!$I$109</c:f>
              <c:strCache>
                <c:ptCount val="1"/>
                <c:pt idx="0">
                  <c:v>SCL</c:v>
                </c:pt>
              </c:strCache>
            </c:strRef>
          </c:tx>
          <c:spPr>
            <a:ln>
              <a:noFill/>
            </a:ln>
          </c:spPr>
          <c:marker>
            <c:symbol val="circle"/>
            <c:size val="7"/>
            <c:spPr>
              <a:solidFill>
                <a:srgbClr val="ED7D31"/>
              </a:solidFill>
              <a:ln>
                <a:solidFill>
                  <a:srgbClr val="ED7D31"/>
                </a:solidFill>
              </a:ln>
            </c:spPr>
          </c:marker>
          <c:cat>
            <c:numRef>
              <c:f>'NIAS Handover &lt;15'!$B$182:$B$198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&lt;15'!$I$182:$I$205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F436-42B9-96A0-0315FEFF643D}"/>
            </c:ext>
          </c:extLst>
        </c:ser>
        <c:ser>
          <c:idx val="6"/>
          <c:order val="5"/>
          <c:tx>
            <c:strRef>
              <c:f>'NIAS Handover &lt;15'!$J$109</c:f>
              <c:strCache>
                <c:ptCount val="1"/>
                <c:pt idx="0">
                  <c:v>SCH</c:v>
                </c:pt>
              </c:strCache>
            </c:strRef>
          </c:tx>
          <c:spPr>
            <a:ln>
              <a:noFill/>
            </a:ln>
          </c:spPr>
          <c:marker>
            <c:symbol val="circle"/>
            <c:size val="7"/>
            <c:spPr>
              <a:solidFill>
                <a:srgbClr val="5B9BD5"/>
              </a:solidFill>
              <a:ln>
                <a:solidFill>
                  <a:srgbClr val="5B9BD5"/>
                </a:solidFill>
              </a:ln>
            </c:spPr>
          </c:marker>
          <c:cat>
            <c:numRef>
              <c:f>'NIAS Handover &lt;15'!$B$182:$B$198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&lt;15'!$J$182:$J$205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0.125</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F436-42B9-96A0-0315FEFF643D}"/>
            </c:ext>
          </c:extLst>
        </c:ser>
        <c:dLbls>
          <c:showLegendKey val="0"/>
          <c:showVal val="0"/>
          <c:showCatName val="0"/>
          <c:showSerName val="0"/>
          <c:showPercent val="0"/>
          <c:showBubbleSize val="0"/>
        </c:dLbls>
        <c:smooth val="0"/>
        <c:axId val="181964800"/>
        <c:axId val="181966720"/>
      </c:lineChart>
      <c:dateAx>
        <c:axId val="18196480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966720"/>
        <c:crosses val="autoZero"/>
        <c:auto val="1"/>
        <c:lblOffset val="100"/>
        <c:baseTimeUnit val="months"/>
        <c:majorUnit val="1"/>
        <c:majorTimeUnit val="months"/>
      </c:dateAx>
      <c:valAx>
        <c:axId val="181966720"/>
        <c:scaling>
          <c:orientation val="minMax"/>
          <c:max val="0.15000000000000002"/>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964800"/>
        <c:crosses val="autoZero"/>
        <c:crossBetween val="midCat"/>
        <c:majorUnit val="5.000000000000001E-2"/>
      </c:valAx>
      <c:spPr>
        <a:noFill/>
        <a:ln>
          <a:noFill/>
        </a:ln>
        <a:effectLst/>
      </c:spPr>
    </c:plotArea>
    <c:legend>
      <c:legendPos val="b"/>
      <c:layout>
        <c:manualLayout>
          <c:xMode val="edge"/>
          <c:yMode val="edge"/>
          <c:x val="3.3409109239781458E-2"/>
          <c:y val="0.84473873041603842"/>
          <c:w val="0.92150840087714081"/>
          <c:h val="0.11375474619650633"/>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1">
    <c:autoUpdate val="0"/>
  </c:externalData>
  <c:userShapes r:id="rId2"/>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 &lt; 60 min (Antrim)</a:t>
            </a:r>
            <a:endParaRPr lang="en-GB" sz="1100">
              <a:effectLst/>
            </a:endParaRPr>
          </a:p>
        </c:rich>
      </c:tx>
      <c:layout>
        <c:manualLayout>
          <c:xMode val="edge"/>
          <c:yMode val="edge"/>
          <c:x val="0.26665266841644797"/>
          <c:y val="5.5313680786720845E-2"/>
        </c:manualLayout>
      </c:layout>
      <c:overlay val="0"/>
      <c:spPr>
        <a:noFill/>
        <a:ln>
          <a:noFill/>
        </a:ln>
        <a:effectLst/>
      </c:spPr>
    </c:title>
    <c:autoTitleDeleted val="0"/>
    <c:plotArea>
      <c:layout>
        <c:manualLayout>
          <c:layoutTarget val="inner"/>
          <c:xMode val="edge"/>
          <c:yMode val="edge"/>
          <c:x val="9.7122703412073491E-2"/>
          <c:y val="0.11713513078284006"/>
          <c:w val="0.85074518810148736"/>
          <c:h val="0.59505303634238915"/>
        </c:manualLayout>
      </c:layout>
      <c:lineChart>
        <c:grouping val="standard"/>
        <c:varyColors val="0"/>
        <c:ser>
          <c:idx val="0"/>
          <c:order val="0"/>
          <c:tx>
            <c:strRef>
              <c:f>'NIAS Handover &lt;60'!$F$6</c:f>
              <c:strCache>
                <c:ptCount val="1"/>
                <c:pt idx="0">
                  <c:v>LPL</c:v>
                </c:pt>
              </c:strCache>
            </c:strRef>
          </c:tx>
          <c:spPr>
            <a:ln w="15875" cap="rnd">
              <a:solidFill>
                <a:schemeClr val="tx1"/>
              </a:solidFill>
              <a:prstDash val="lgDash"/>
              <a:round/>
            </a:ln>
            <a:effectLst/>
          </c:spPr>
          <c:marker>
            <c:symbol val="none"/>
          </c:marker>
          <c:cat>
            <c:numRef>
              <c:f>'NIAS Handover &lt;60'!$B$79:$B$95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&lt;60'!$F$79:$F$102</c:f>
              <c:numCache>
                <c:formatCode>0%</c:formatCode>
                <c:ptCount val="24"/>
                <c:pt idx="0">
                  <c:v>0.55153353189587362</c:v>
                </c:pt>
                <c:pt idx="1">
                  <c:v>0.55153353189587362</c:v>
                </c:pt>
                <c:pt idx="2">
                  <c:v>0.55153353189587362</c:v>
                </c:pt>
                <c:pt idx="3">
                  <c:v>0.55153353189587362</c:v>
                </c:pt>
                <c:pt idx="4">
                  <c:v>0.55153353189587362</c:v>
                </c:pt>
                <c:pt idx="5">
                  <c:v>0.55153353189587362</c:v>
                </c:pt>
                <c:pt idx="6">
                  <c:v>0.55153353189587362</c:v>
                </c:pt>
                <c:pt idx="7">
                  <c:v>0.55153353189587362</c:v>
                </c:pt>
                <c:pt idx="8">
                  <c:v>0.55153353189587362</c:v>
                </c:pt>
                <c:pt idx="9">
                  <c:v>0.55153353189587362</c:v>
                </c:pt>
                <c:pt idx="10">
                  <c:v>0.55153353189587362</c:v>
                </c:pt>
                <c:pt idx="11">
                  <c:v>0.55153353189587362</c:v>
                </c:pt>
                <c:pt idx="12">
                  <c:v>0.55153353189587362</c:v>
                </c:pt>
                <c:pt idx="13">
                  <c:v>0.55153353189587362</c:v>
                </c:pt>
                <c:pt idx="14">
                  <c:v>0.55153353189587362</c:v>
                </c:pt>
                <c:pt idx="15">
                  <c:v>0.55153353189587362</c:v>
                </c:pt>
                <c:pt idx="16">
                  <c:v>0.55153353189587362</c:v>
                </c:pt>
                <c:pt idx="17">
                  <c:v>0.55153353189587362</c:v>
                </c:pt>
                <c:pt idx="18">
                  <c:v>0.55153353189587362</c:v>
                </c:pt>
                <c:pt idx="19">
                  <c:v>0.55153353189587362</c:v>
                </c:pt>
                <c:pt idx="20">
                  <c:v>0.55153353189587362</c:v>
                </c:pt>
                <c:pt idx="21">
                  <c:v>0.55153353189587362</c:v>
                </c:pt>
                <c:pt idx="22">
                  <c:v>0.55153353189587362</c:v>
                </c:pt>
                <c:pt idx="23">
                  <c:v>0.55153353189587362</c:v>
                </c:pt>
              </c:numCache>
            </c:numRef>
          </c:val>
          <c:smooth val="0"/>
          <c:extLst>
            <c:ext xmlns:c16="http://schemas.microsoft.com/office/drawing/2014/chart" uri="{C3380CC4-5D6E-409C-BE32-E72D297353CC}">
              <c16:uniqueId val="{00000000-1134-49C1-902E-7A98D9741941}"/>
            </c:ext>
          </c:extLst>
        </c:ser>
        <c:ser>
          <c:idx val="1"/>
          <c:order val="1"/>
          <c:tx>
            <c:strRef>
              <c:f>'NIAS Handover &lt;60'!$E$6</c:f>
              <c:strCache>
                <c:ptCount val="1"/>
                <c:pt idx="0">
                  <c:v>&lt; 60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&lt;60'!$B$79:$B$95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&lt;60'!$E$79:$E$102</c:f>
              <c:numCache>
                <c:formatCode>0.0%</c:formatCode>
                <c:ptCount val="24"/>
                <c:pt idx="0">
                  <c:v>0.76155268022181144</c:v>
                </c:pt>
                <c:pt idx="1">
                  <c:v>0.76216216216216215</c:v>
                </c:pt>
                <c:pt idx="2" formatCode="0%">
                  <c:v>0.7425491439441978</c:v>
                </c:pt>
                <c:pt idx="3" formatCode="0%">
                  <c:v>0.71664548919949178</c:v>
                </c:pt>
                <c:pt idx="4" formatCode="0%">
                  <c:v>0.69656488549618323</c:v>
                </c:pt>
                <c:pt idx="5" formatCode="0%">
                  <c:v>0.6044107512060648</c:v>
                </c:pt>
                <c:pt idx="6" formatCode="0%">
                  <c:v>0.57294264339152123</c:v>
                </c:pt>
                <c:pt idx="7" formatCode="0%">
                  <c:v>0.64021164021164023</c:v>
                </c:pt>
                <c:pt idx="8" formatCode="0%">
                  <c:v>0.60543766578249336</c:v>
                </c:pt>
                <c:pt idx="9" formatCode="0%">
                  <c:v>0.49706744868035191</c:v>
                </c:pt>
                <c:pt idx="10" formatCode="0%">
                  <c:v>0.70058997050147498</c:v>
                </c:pt>
                <c:pt idx="11" formatCode="0%">
                  <c:v>0.68037135278514593</c:v>
                </c:pt>
                <c:pt idx="12" formatCode="0%">
                  <c:v>0.69720101781170485</c:v>
                </c:pt>
                <c:pt idx="13" formatCode="0%">
                  <c:v>0.85354141656662663</c:v>
                </c:pt>
                <c:pt idx="14" formatCode="0%">
                  <c:v>0.873</c:v>
                </c:pt>
                <c:pt idx="15" formatCode="0%">
                  <c:v>0.78200000000000003</c:v>
                </c:pt>
                <c:pt idx="16" formatCode="0%">
                  <c:v>0.74199999999999999</c:v>
                </c:pt>
              </c:numCache>
            </c:numRef>
          </c:val>
          <c:smooth val="0"/>
          <c:extLst>
            <c:ext xmlns:c16="http://schemas.microsoft.com/office/drawing/2014/chart" uri="{C3380CC4-5D6E-409C-BE32-E72D297353CC}">
              <c16:uniqueId val="{00000001-1134-49C1-902E-7A98D9741941}"/>
            </c:ext>
          </c:extLst>
        </c:ser>
        <c:ser>
          <c:idx val="4"/>
          <c:order val="2"/>
          <c:tx>
            <c:strRef>
              <c:f>'NIAS Handover &lt;60'!$D$6</c:f>
              <c:strCache>
                <c:ptCount val="1"/>
                <c:pt idx="0">
                  <c:v>Mean</c:v>
                </c:pt>
              </c:strCache>
            </c:strRef>
          </c:tx>
          <c:spPr>
            <a:ln w="15875" cap="rnd">
              <a:solidFill>
                <a:schemeClr val="tx1"/>
              </a:solidFill>
              <a:round/>
            </a:ln>
            <a:effectLst/>
          </c:spPr>
          <c:marker>
            <c:symbol val="none"/>
          </c:marker>
          <c:cat>
            <c:numRef>
              <c:f>'NIAS Handover &lt;60'!$B$79:$B$95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&lt;60'!$D$79:$D$102</c:f>
              <c:numCache>
                <c:formatCode>0%</c:formatCode>
                <c:ptCount val="24"/>
                <c:pt idx="0">
                  <c:v>0.70166166282122777</c:v>
                </c:pt>
                <c:pt idx="1">
                  <c:v>0.70166166282122777</c:v>
                </c:pt>
                <c:pt idx="2">
                  <c:v>0.70166166282122777</c:v>
                </c:pt>
                <c:pt idx="3">
                  <c:v>0.70166166282122777</c:v>
                </c:pt>
                <c:pt idx="4">
                  <c:v>0.70166166282122777</c:v>
                </c:pt>
                <c:pt idx="5">
                  <c:v>0.70166166282122777</c:v>
                </c:pt>
                <c:pt idx="6">
                  <c:v>0.70166166282122777</c:v>
                </c:pt>
                <c:pt idx="7">
                  <c:v>0.70166166282122777</c:v>
                </c:pt>
                <c:pt idx="8">
                  <c:v>0.70166166282122777</c:v>
                </c:pt>
                <c:pt idx="9">
                  <c:v>0.70166166282122777</c:v>
                </c:pt>
                <c:pt idx="10">
                  <c:v>0.70166166282122777</c:v>
                </c:pt>
                <c:pt idx="11">
                  <c:v>0.70166166282122777</c:v>
                </c:pt>
                <c:pt idx="12">
                  <c:v>0.70166166282122777</c:v>
                </c:pt>
                <c:pt idx="13">
                  <c:v>0.70166166282122777</c:v>
                </c:pt>
                <c:pt idx="14">
                  <c:v>0.70166166282122777</c:v>
                </c:pt>
                <c:pt idx="15">
                  <c:v>0.70166166282122777</c:v>
                </c:pt>
                <c:pt idx="16">
                  <c:v>0.70166166282122777</c:v>
                </c:pt>
                <c:pt idx="17">
                  <c:v>0.70166166282122777</c:v>
                </c:pt>
                <c:pt idx="18">
                  <c:v>0.70166166282122777</c:v>
                </c:pt>
                <c:pt idx="19">
                  <c:v>0.70166166282122777</c:v>
                </c:pt>
                <c:pt idx="20">
                  <c:v>0.70166166282122777</c:v>
                </c:pt>
                <c:pt idx="21">
                  <c:v>0.70166166282122777</c:v>
                </c:pt>
                <c:pt idx="22">
                  <c:v>0.70166166282122777</c:v>
                </c:pt>
                <c:pt idx="23">
                  <c:v>0.70166166282122777</c:v>
                </c:pt>
              </c:numCache>
            </c:numRef>
          </c:val>
          <c:smooth val="0"/>
          <c:extLst>
            <c:ext xmlns:c16="http://schemas.microsoft.com/office/drawing/2014/chart" uri="{C3380CC4-5D6E-409C-BE32-E72D297353CC}">
              <c16:uniqueId val="{00000002-1134-49C1-902E-7A98D9741941}"/>
            </c:ext>
          </c:extLst>
        </c:ser>
        <c:ser>
          <c:idx val="5"/>
          <c:order val="3"/>
          <c:tx>
            <c:strRef>
              <c:f>'NIAS Handover &lt;60'!$C$6</c:f>
              <c:strCache>
                <c:ptCount val="1"/>
                <c:pt idx="0">
                  <c:v>UPL</c:v>
                </c:pt>
              </c:strCache>
            </c:strRef>
          </c:tx>
          <c:spPr>
            <a:ln w="15875" cap="rnd">
              <a:solidFill>
                <a:schemeClr val="tx1"/>
              </a:solidFill>
              <a:prstDash val="lgDash"/>
              <a:round/>
            </a:ln>
            <a:effectLst/>
          </c:spPr>
          <c:marker>
            <c:symbol val="none"/>
          </c:marker>
          <c:cat>
            <c:numRef>
              <c:f>'NIAS Handover &lt;60'!$B$79:$B$95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&lt;60'!$C$79:$C$102</c:f>
              <c:numCache>
                <c:formatCode>0%</c:formatCode>
                <c:ptCount val="24"/>
                <c:pt idx="0">
                  <c:v>0.85178979374658192</c:v>
                </c:pt>
                <c:pt idx="1">
                  <c:v>0.85178979374658192</c:v>
                </c:pt>
                <c:pt idx="2">
                  <c:v>0.85178979374658192</c:v>
                </c:pt>
                <c:pt idx="3">
                  <c:v>0.85178979374658192</c:v>
                </c:pt>
                <c:pt idx="4">
                  <c:v>0.85178979374658192</c:v>
                </c:pt>
                <c:pt idx="5">
                  <c:v>0.85178979374658192</c:v>
                </c:pt>
                <c:pt idx="6">
                  <c:v>0.85178979374658192</c:v>
                </c:pt>
                <c:pt idx="7">
                  <c:v>0.85178979374658192</c:v>
                </c:pt>
                <c:pt idx="8">
                  <c:v>0.85178979374658192</c:v>
                </c:pt>
                <c:pt idx="9">
                  <c:v>0.85178979374658192</c:v>
                </c:pt>
                <c:pt idx="10">
                  <c:v>0.85178979374658192</c:v>
                </c:pt>
                <c:pt idx="11">
                  <c:v>0.85178979374658192</c:v>
                </c:pt>
                <c:pt idx="12">
                  <c:v>0.85178979374658192</c:v>
                </c:pt>
                <c:pt idx="13">
                  <c:v>0.85178979374658192</c:v>
                </c:pt>
                <c:pt idx="14">
                  <c:v>0.85178979374658192</c:v>
                </c:pt>
                <c:pt idx="15">
                  <c:v>0.85178979374658192</c:v>
                </c:pt>
                <c:pt idx="16">
                  <c:v>0.85178979374658192</c:v>
                </c:pt>
                <c:pt idx="17">
                  <c:v>0.85178979374658192</c:v>
                </c:pt>
                <c:pt idx="18">
                  <c:v>0.85178979374658192</c:v>
                </c:pt>
                <c:pt idx="19">
                  <c:v>0.85178979374658192</c:v>
                </c:pt>
                <c:pt idx="20">
                  <c:v>0.85178979374658192</c:v>
                </c:pt>
                <c:pt idx="21">
                  <c:v>0.85178979374658192</c:v>
                </c:pt>
                <c:pt idx="22">
                  <c:v>0.85178979374658192</c:v>
                </c:pt>
                <c:pt idx="23">
                  <c:v>0.85178979374658192</c:v>
                </c:pt>
              </c:numCache>
            </c:numRef>
          </c:val>
          <c:smooth val="0"/>
          <c:extLst>
            <c:ext xmlns:c16="http://schemas.microsoft.com/office/drawing/2014/chart" uri="{C3380CC4-5D6E-409C-BE32-E72D297353CC}">
              <c16:uniqueId val="{00000003-1134-49C1-902E-7A98D9741941}"/>
            </c:ext>
          </c:extLst>
        </c:ser>
        <c:ser>
          <c:idx val="2"/>
          <c:order val="4"/>
          <c:tx>
            <c:strRef>
              <c:f>'NIAS Handover &lt;60'!$I$6</c:f>
              <c:strCache>
                <c:ptCount val="1"/>
                <c:pt idx="0">
                  <c:v>SCL</c:v>
                </c:pt>
              </c:strCache>
            </c:strRef>
          </c:tx>
          <c:spPr>
            <a:ln>
              <a:noFill/>
            </a:ln>
          </c:spPr>
          <c:marker>
            <c:symbol val="circle"/>
            <c:size val="7"/>
            <c:spPr>
              <a:solidFill>
                <a:srgbClr val="ED7D31"/>
              </a:solidFill>
              <a:ln>
                <a:solidFill>
                  <a:srgbClr val="ED7D31"/>
                </a:solidFill>
              </a:ln>
            </c:spPr>
          </c:marker>
          <c:cat>
            <c:numRef>
              <c:f>'NIAS Handover &lt;60'!$B$79:$B$95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&lt;60'!$I$79:$I$102</c:f>
              <c:numCache>
                <c:formatCode>0%</c:formatCode>
                <c:ptCount val="24"/>
                <c:pt idx="0">
                  <c:v>#N/A</c:v>
                </c:pt>
                <c:pt idx="1">
                  <c:v>#N/A</c:v>
                </c:pt>
                <c:pt idx="2">
                  <c:v>#N/A</c:v>
                </c:pt>
                <c:pt idx="3">
                  <c:v>#N/A</c:v>
                </c:pt>
                <c:pt idx="4">
                  <c:v>#N/A</c:v>
                </c:pt>
                <c:pt idx="5">
                  <c:v>#N/A</c:v>
                </c:pt>
                <c:pt idx="6">
                  <c:v>#N/A</c:v>
                </c:pt>
                <c:pt idx="7">
                  <c:v>#N/A</c:v>
                </c:pt>
                <c:pt idx="8">
                  <c:v>#N/A</c:v>
                </c:pt>
                <c:pt idx="9">
                  <c:v>0.49706744868035191</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1134-49C1-902E-7A98D9741941}"/>
            </c:ext>
          </c:extLst>
        </c:ser>
        <c:ser>
          <c:idx val="6"/>
          <c:order val="5"/>
          <c:tx>
            <c:strRef>
              <c:f>'NIAS Handover &lt;60'!$J$6</c:f>
              <c:strCache>
                <c:ptCount val="1"/>
                <c:pt idx="0">
                  <c:v>SCH</c:v>
                </c:pt>
              </c:strCache>
            </c:strRef>
          </c:tx>
          <c:spPr>
            <a:ln>
              <a:noFill/>
            </a:ln>
          </c:spPr>
          <c:marker>
            <c:symbol val="circle"/>
            <c:size val="7"/>
            <c:spPr>
              <a:solidFill>
                <a:srgbClr val="5B9BD5"/>
              </a:solidFill>
              <a:ln>
                <a:solidFill>
                  <a:srgbClr val="5B9BD5"/>
                </a:solidFill>
              </a:ln>
            </c:spPr>
          </c:marker>
          <c:cat>
            <c:numRef>
              <c:f>'NIAS Handover &lt;60'!$B$79:$B$95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&lt;60'!$J$79:$J$102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0.85354141656662663</c:v>
                </c:pt>
                <c:pt idx="14">
                  <c:v>0.873</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1134-49C1-902E-7A98D9741941}"/>
            </c:ext>
          </c:extLst>
        </c:ser>
        <c:dLbls>
          <c:showLegendKey val="0"/>
          <c:showVal val="0"/>
          <c:showCatName val="0"/>
          <c:showSerName val="0"/>
          <c:showPercent val="0"/>
          <c:showBubbleSize val="0"/>
        </c:dLbls>
        <c:smooth val="0"/>
        <c:axId val="179400704"/>
        <c:axId val="179402624"/>
      </c:lineChart>
      <c:dateAx>
        <c:axId val="17940070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402624"/>
        <c:crosses val="autoZero"/>
        <c:auto val="1"/>
        <c:lblOffset val="100"/>
        <c:baseTimeUnit val="months"/>
        <c:majorUnit val="1"/>
        <c:majorTimeUnit val="months"/>
      </c:dateAx>
      <c:valAx>
        <c:axId val="179402624"/>
        <c:scaling>
          <c:orientation val="minMax"/>
          <c:max val="1.100000000000000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400704"/>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 &lt; 60 min (Causeway)</a:t>
            </a:r>
            <a:endParaRPr lang="en-GB" sz="1100">
              <a:effectLst/>
            </a:endParaRPr>
          </a:p>
        </c:rich>
      </c:tx>
      <c:layout>
        <c:manualLayout>
          <c:xMode val="edge"/>
          <c:yMode val="edge"/>
          <c:x val="0.24649103340635903"/>
          <c:y val="4.1506452534470238E-2"/>
        </c:manualLayout>
      </c:layout>
      <c:overlay val="0"/>
      <c:spPr>
        <a:noFill/>
        <a:ln>
          <a:noFill/>
        </a:ln>
        <a:effectLst/>
      </c:spPr>
    </c:title>
    <c:autoTitleDeleted val="0"/>
    <c:plotArea>
      <c:layout>
        <c:manualLayout>
          <c:layoutTarget val="inner"/>
          <c:xMode val="edge"/>
          <c:yMode val="edge"/>
          <c:x val="0.10587754634964716"/>
          <c:y val="0.14494995070421257"/>
          <c:w val="0.85394475520506496"/>
          <c:h val="0.52377746402767977"/>
        </c:manualLayout>
      </c:layout>
      <c:lineChart>
        <c:grouping val="standard"/>
        <c:varyColors val="0"/>
        <c:ser>
          <c:idx val="0"/>
          <c:order val="0"/>
          <c:tx>
            <c:strRef>
              <c:f>'NIAS Handover &lt;60'!$F$109</c:f>
              <c:strCache>
                <c:ptCount val="1"/>
                <c:pt idx="0">
                  <c:v>LPL</c:v>
                </c:pt>
              </c:strCache>
            </c:strRef>
          </c:tx>
          <c:spPr>
            <a:ln w="15875" cap="rnd">
              <a:solidFill>
                <a:schemeClr val="tx1"/>
              </a:solidFill>
              <a:prstDash val="lgDash"/>
              <a:round/>
            </a:ln>
            <a:effectLst/>
          </c:spPr>
          <c:marker>
            <c:symbol val="none"/>
          </c:marker>
          <c:cat>
            <c:numRef>
              <c:f>'NIAS Handover &lt;60'!$B$182:$B$198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&lt;60'!$F$182:$F$205</c:f>
              <c:numCache>
                <c:formatCode>0%</c:formatCode>
                <c:ptCount val="24"/>
                <c:pt idx="0">
                  <c:v>0.49489243889795231</c:v>
                </c:pt>
                <c:pt idx="1">
                  <c:v>0.49489243889795231</c:v>
                </c:pt>
                <c:pt idx="2">
                  <c:v>0.49489243889795231</c:v>
                </c:pt>
                <c:pt idx="3">
                  <c:v>0.49489243889795231</c:v>
                </c:pt>
                <c:pt idx="4">
                  <c:v>0.49489243889795231</c:v>
                </c:pt>
                <c:pt idx="5">
                  <c:v>0.49489243889795231</c:v>
                </c:pt>
                <c:pt idx="6">
                  <c:v>0.49489243889795231</c:v>
                </c:pt>
                <c:pt idx="7">
                  <c:v>0.49489243889795231</c:v>
                </c:pt>
                <c:pt idx="8">
                  <c:v>0.49489243889795231</c:v>
                </c:pt>
                <c:pt idx="9">
                  <c:v>0.49489243889795231</c:v>
                </c:pt>
                <c:pt idx="10">
                  <c:v>0.49489243889795231</c:v>
                </c:pt>
                <c:pt idx="11">
                  <c:v>0.49489243889795231</c:v>
                </c:pt>
                <c:pt idx="12">
                  <c:v>0.49489243889795231</c:v>
                </c:pt>
                <c:pt idx="13">
                  <c:v>0.49489243889795231</c:v>
                </c:pt>
                <c:pt idx="14">
                  <c:v>0.49489243889795231</c:v>
                </c:pt>
                <c:pt idx="15">
                  <c:v>0.49489243889795231</c:v>
                </c:pt>
                <c:pt idx="16">
                  <c:v>0.49489243889795231</c:v>
                </c:pt>
                <c:pt idx="17">
                  <c:v>0.49489243889795231</c:v>
                </c:pt>
                <c:pt idx="18">
                  <c:v>0.49489243889795231</c:v>
                </c:pt>
                <c:pt idx="19">
                  <c:v>0.49489243889795231</c:v>
                </c:pt>
                <c:pt idx="20">
                  <c:v>0.49489243889795231</c:v>
                </c:pt>
                <c:pt idx="21">
                  <c:v>0.49489243889795231</c:v>
                </c:pt>
                <c:pt idx="22">
                  <c:v>0.49489243889795231</c:v>
                </c:pt>
                <c:pt idx="23">
                  <c:v>0.49489243889795231</c:v>
                </c:pt>
              </c:numCache>
            </c:numRef>
          </c:val>
          <c:smooth val="0"/>
          <c:extLst>
            <c:ext xmlns:c16="http://schemas.microsoft.com/office/drawing/2014/chart" uri="{C3380CC4-5D6E-409C-BE32-E72D297353CC}">
              <c16:uniqueId val="{00000000-1C83-4EE9-B77D-D242373E7CBF}"/>
            </c:ext>
          </c:extLst>
        </c:ser>
        <c:ser>
          <c:idx val="1"/>
          <c:order val="1"/>
          <c:tx>
            <c:strRef>
              <c:f>'NIAS Handover &lt;60'!$E$109</c:f>
              <c:strCache>
                <c:ptCount val="1"/>
                <c:pt idx="0">
                  <c:v>&lt; 60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dPt>
            <c:idx val="0"/>
            <c:marker>
              <c:symbol val="circle"/>
              <c:size val="6"/>
            </c:marker>
            <c:bubble3D val="0"/>
            <c:extLst>
              <c:ext xmlns:c16="http://schemas.microsoft.com/office/drawing/2014/chart" uri="{C3380CC4-5D6E-409C-BE32-E72D297353CC}">
                <c16:uniqueId val="{00000001-1C83-4EE9-B77D-D242373E7CBF}"/>
              </c:ext>
            </c:extLst>
          </c:dPt>
          <c:dPt>
            <c:idx val="15"/>
            <c:marker>
              <c:spPr>
                <a:solidFill>
                  <a:schemeClr val="bg1">
                    <a:lumMod val="65000"/>
                  </a:schemeClr>
                </a:solidFill>
                <a:ln>
                  <a:solidFill>
                    <a:schemeClr val="bg1">
                      <a:lumMod val="65000"/>
                    </a:schemeClr>
                  </a:solidFill>
                </a:ln>
              </c:spPr>
            </c:marker>
            <c:bubble3D val="0"/>
            <c:extLst>
              <c:ext xmlns:c16="http://schemas.microsoft.com/office/drawing/2014/chart" uri="{C3380CC4-5D6E-409C-BE32-E72D297353CC}">
                <c16:uniqueId val="{00000002-1C83-4EE9-B77D-D242373E7CBF}"/>
              </c:ext>
            </c:extLst>
          </c:dPt>
          <c:dPt>
            <c:idx val="16"/>
            <c:marker>
              <c:spPr>
                <a:solidFill>
                  <a:schemeClr val="bg1">
                    <a:lumMod val="65000"/>
                  </a:schemeClr>
                </a:solidFill>
                <a:ln>
                  <a:solidFill>
                    <a:schemeClr val="bg1">
                      <a:lumMod val="65000"/>
                    </a:schemeClr>
                  </a:solidFill>
                </a:ln>
              </c:spPr>
            </c:marker>
            <c:bubble3D val="0"/>
            <c:extLst>
              <c:ext xmlns:c16="http://schemas.microsoft.com/office/drawing/2014/chart" uri="{C3380CC4-5D6E-409C-BE32-E72D297353CC}">
                <c16:uniqueId val="{00000003-1C83-4EE9-B77D-D242373E7CBF}"/>
              </c:ext>
            </c:extLst>
          </c:dPt>
          <c:cat>
            <c:numRef>
              <c:f>'NIAS Handover &lt;60'!$B$182:$B$198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&lt;60'!$E$182:$E$205</c:f>
              <c:numCache>
                <c:formatCode>0%</c:formatCode>
                <c:ptCount val="24"/>
                <c:pt idx="0">
                  <c:v>0.52464788732394363</c:v>
                </c:pt>
                <c:pt idx="1">
                  <c:v>0.57843137254901966</c:v>
                </c:pt>
                <c:pt idx="2">
                  <c:v>0.65494137353433834</c:v>
                </c:pt>
                <c:pt idx="3">
                  <c:v>0.63793103448275867</c:v>
                </c:pt>
                <c:pt idx="4">
                  <c:v>0.6339144215530903</c:v>
                </c:pt>
                <c:pt idx="5">
                  <c:v>0.59296482412060303</c:v>
                </c:pt>
                <c:pt idx="6">
                  <c:v>0.6255639097744361</c:v>
                </c:pt>
                <c:pt idx="7">
                  <c:v>0.64795918367346939</c:v>
                </c:pt>
                <c:pt idx="8">
                  <c:v>0.52901023890784982</c:v>
                </c:pt>
                <c:pt idx="9">
                  <c:v>0.51775700934579438</c:v>
                </c:pt>
                <c:pt idx="10">
                  <c:v>0.64244741873804967</c:v>
                </c:pt>
                <c:pt idx="11">
                  <c:v>0.61066235864297258</c:v>
                </c:pt>
                <c:pt idx="12">
                  <c:v>0.60332103321033215</c:v>
                </c:pt>
                <c:pt idx="13">
                  <c:v>0.83384615384615379</c:v>
                </c:pt>
                <c:pt idx="14">
                  <c:v>0.82899999999999996</c:v>
                </c:pt>
                <c:pt idx="15">
                  <c:v>0.72</c:v>
                </c:pt>
                <c:pt idx="16">
                  <c:v>0.751</c:v>
                </c:pt>
              </c:numCache>
            </c:numRef>
          </c:val>
          <c:smooth val="0"/>
          <c:extLst>
            <c:ext xmlns:c16="http://schemas.microsoft.com/office/drawing/2014/chart" uri="{C3380CC4-5D6E-409C-BE32-E72D297353CC}">
              <c16:uniqueId val="{00000004-1C83-4EE9-B77D-D242373E7CBF}"/>
            </c:ext>
          </c:extLst>
        </c:ser>
        <c:ser>
          <c:idx val="4"/>
          <c:order val="2"/>
          <c:tx>
            <c:strRef>
              <c:f>'NIAS Handover &lt;60'!$D$109</c:f>
              <c:strCache>
                <c:ptCount val="1"/>
                <c:pt idx="0">
                  <c:v>Mean</c:v>
                </c:pt>
              </c:strCache>
            </c:strRef>
          </c:tx>
          <c:spPr>
            <a:ln w="15875" cap="rnd">
              <a:solidFill>
                <a:schemeClr val="tx1"/>
              </a:solidFill>
              <a:round/>
            </a:ln>
            <a:effectLst/>
          </c:spPr>
          <c:marker>
            <c:symbol val="none"/>
          </c:marker>
          <c:cat>
            <c:numRef>
              <c:f>'NIAS Handover &lt;60'!$B$182:$B$198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&lt;60'!$D$182:$D$205</c:f>
              <c:numCache>
                <c:formatCode>0%</c:formatCode>
                <c:ptCount val="24"/>
                <c:pt idx="0">
                  <c:v>0.64314107174722424</c:v>
                </c:pt>
                <c:pt idx="1">
                  <c:v>0.64314107174722424</c:v>
                </c:pt>
                <c:pt idx="2">
                  <c:v>0.64314107174722424</c:v>
                </c:pt>
                <c:pt idx="3">
                  <c:v>0.64314107174722424</c:v>
                </c:pt>
                <c:pt idx="4">
                  <c:v>0.64314107174722424</c:v>
                </c:pt>
                <c:pt idx="5">
                  <c:v>0.64314107174722424</c:v>
                </c:pt>
                <c:pt idx="6">
                  <c:v>0.64314107174722424</c:v>
                </c:pt>
                <c:pt idx="7">
                  <c:v>0.64314107174722424</c:v>
                </c:pt>
                <c:pt idx="8">
                  <c:v>0.64314107174722424</c:v>
                </c:pt>
                <c:pt idx="9">
                  <c:v>0.64314107174722424</c:v>
                </c:pt>
                <c:pt idx="10">
                  <c:v>0.64314107174722424</c:v>
                </c:pt>
                <c:pt idx="11">
                  <c:v>0.64314107174722424</c:v>
                </c:pt>
                <c:pt idx="12">
                  <c:v>0.64314107174722424</c:v>
                </c:pt>
                <c:pt idx="13">
                  <c:v>0.64314107174722424</c:v>
                </c:pt>
                <c:pt idx="14">
                  <c:v>0.64314107174722424</c:v>
                </c:pt>
                <c:pt idx="15">
                  <c:v>0.64314107174722424</c:v>
                </c:pt>
                <c:pt idx="16">
                  <c:v>0.64314107174722424</c:v>
                </c:pt>
                <c:pt idx="17">
                  <c:v>0.64314107174722424</c:v>
                </c:pt>
                <c:pt idx="18">
                  <c:v>0.64314107174722424</c:v>
                </c:pt>
                <c:pt idx="19">
                  <c:v>0.64314107174722424</c:v>
                </c:pt>
                <c:pt idx="20">
                  <c:v>0.64314107174722424</c:v>
                </c:pt>
                <c:pt idx="21">
                  <c:v>0.64314107174722424</c:v>
                </c:pt>
                <c:pt idx="22">
                  <c:v>0.64314107174722424</c:v>
                </c:pt>
                <c:pt idx="23">
                  <c:v>0.64314107174722424</c:v>
                </c:pt>
              </c:numCache>
            </c:numRef>
          </c:val>
          <c:smooth val="0"/>
          <c:extLst>
            <c:ext xmlns:c16="http://schemas.microsoft.com/office/drawing/2014/chart" uri="{C3380CC4-5D6E-409C-BE32-E72D297353CC}">
              <c16:uniqueId val="{00000005-1C83-4EE9-B77D-D242373E7CBF}"/>
            </c:ext>
          </c:extLst>
        </c:ser>
        <c:ser>
          <c:idx val="5"/>
          <c:order val="3"/>
          <c:tx>
            <c:strRef>
              <c:f>'NIAS Handover &lt;60'!$C$109</c:f>
              <c:strCache>
                <c:ptCount val="1"/>
                <c:pt idx="0">
                  <c:v>UPL</c:v>
                </c:pt>
              </c:strCache>
            </c:strRef>
          </c:tx>
          <c:spPr>
            <a:ln w="15875" cap="rnd">
              <a:solidFill>
                <a:schemeClr val="tx1"/>
              </a:solidFill>
              <a:prstDash val="lgDash"/>
              <a:round/>
            </a:ln>
            <a:effectLst/>
          </c:spPr>
          <c:marker>
            <c:symbol val="none"/>
          </c:marker>
          <c:dPt>
            <c:idx val="15"/>
            <c:bubble3D val="0"/>
            <c:extLst>
              <c:ext xmlns:c16="http://schemas.microsoft.com/office/drawing/2014/chart" uri="{C3380CC4-5D6E-409C-BE32-E72D297353CC}">
                <c16:uniqueId val="{00000006-1C83-4EE9-B77D-D242373E7CBF}"/>
              </c:ext>
            </c:extLst>
          </c:dPt>
          <c:dPt>
            <c:idx val="16"/>
            <c:bubble3D val="0"/>
            <c:extLst>
              <c:ext xmlns:c16="http://schemas.microsoft.com/office/drawing/2014/chart" uri="{C3380CC4-5D6E-409C-BE32-E72D297353CC}">
                <c16:uniqueId val="{00000007-1C83-4EE9-B77D-D242373E7CBF}"/>
              </c:ext>
            </c:extLst>
          </c:dPt>
          <c:cat>
            <c:numRef>
              <c:f>'NIAS Handover &lt;60'!$B$182:$B$198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&lt;60'!$C$182:$C$205</c:f>
              <c:numCache>
                <c:formatCode>0%</c:formatCode>
                <c:ptCount val="24"/>
                <c:pt idx="0">
                  <c:v>0.79138970459649616</c:v>
                </c:pt>
                <c:pt idx="1">
                  <c:v>0.79138970459649616</c:v>
                </c:pt>
                <c:pt idx="2">
                  <c:v>0.79138970459649616</c:v>
                </c:pt>
                <c:pt idx="3">
                  <c:v>0.79138970459649616</c:v>
                </c:pt>
                <c:pt idx="4">
                  <c:v>0.79138970459649616</c:v>
                </c:pt>
                <c:pt idx="5">
                  <c:v>0.79138970459649616</c:v>
                </c:pt>
                <c:pt idx="6">
                  <c:v>0.79138970459649616</c:v>
                </c:pt>
                <c:pt idx="7">
                  <c:v>0.79138970459649616</c:v>
                </c:pt>
                <c:pt idx="8">
                  <c:v>0.79138970459649616</c:v>
                </c:pt>
                <c:pt idx="9">
                  <c:v>0.79138970459649616</c:v>
                </c:pt>
                <c:pt idx="10">
                  <c:v>0.79138970459649616</c:v>
                </c:pt>
                <c:pt idx="11">
                  <c:v>0.79138970459649616</c:v>
                </c:pt>
                <c:pt idx="12">
                  <c:v>0.79138970459649616</c:v>
                </c:pt>
                <c:pt idx="13">
                  <c:v>0.79138970459649616</c:v>
                </c:pt>
                <c:pt idx="14">
                  <c:v>0.79138970459649616</c:v>
                </c:pt>
                <c:pt idx="15">
                  <c:v>0.79138970459649616</c:v>
                </c:pt>
                <c:pt idx="16">
                  <c:v>0.79138970459649616</c:v>
                </c:pt>
                <c:pt idx="17">
                  <c:v>0.79138970459649616</c:v>
                </c:pt>
                <c:pt idx="18">
                  <c:v>0.79138970459649616</c:v>
                </c:pt>
                <c:pt idx="19">
                  <c:v>0.79138970459649616</c:v>
                </c:pt>
                <c:pt idx="20">
                  <c:v>0.79138970459649616</c:v>
                </c:pt>
                <c:pt idx="21">
                  <c:v>0.79138970459649616</c:v>
                </c:pt>
                <c:pt idx="22">
                  <c:v>0.79138970459649616</c:v>
                </c:pt>
                <c:pt idx="23">
                  <c:v>0.79138970459649616</c:v>
                </c:pt>
              </c:numCache>
            </c:numRef>
          </c:val>
          <c:smooth val="0"/>
          <c:extLst>
            <c:ext xmlns:c16="http://schemas.microsoft.com/office/drawing/2014/chart" uri="{C3380CC4-5D6E-409C-BE32-E72D297353CC}">
              <c16:uniqueId val="{00000008-1C83-4EE9-B77D-D242373E7CBF}"/>
            </c:ext>
          </c:extLst>
        </c:ser>
        <c:ser>
          <c:idx val="2"/>
          <c:order val="4"/>
          <c:tx>
            <c:strRef>
              <c:f>'NIAS Handover &lt;60'!$I$109</c:f>
              <c:strCache>
                <c:ptCount val="1"/>
                <c:pt idx="0">
                  <c:v>SCL</c:v>
                </c:pt>
              </c:strCache>
            </c:strRef>
          </c:tx>
          <c:spPr>
            <a:ln>
              <a:noFill/>
            </a:ln>
          </c:spPr>
          <c:marker>
            <c:symbol val="circle"/>
            <c:size val="7"/>
            <c:spPr>
              <a:solidFill>
                <a:srgbClr val="ED7D31"/>
              </a:solidFill>
              <a:ln>
                <a:solidFill>
                  <a:srgbClr val="ED7D31"/>
                </a:solidFill>
              </a:ln>
            </c:spPr>
          </c:marker>
          <c:cat>
            <c:numRef>
              <c:f>'NIAS Handover &lt;60'!$B$182:$B$198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&lt;60'!$I$182:$I$205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9-1C83-4EE9-B77D-D242373E7CBF}"/>
            </c:ext>
          </c:extLst>
        </c:ser>
        <c:ser>
          <c:idx val="6"/>
          <c:order val="5"/>
          <c:tx>
            <c:strRef>
              <c:f>'NIAS Handover &lt;60'!$J$109</c:f>
              <c:strCache>
                <c:ptCount val="1"/>
                <c:pt idx="0">
                  <c:v>SCH</c:v>
                </c:pt>
              </c:strCache>
            </c:strRef>
          </c:tx>
          <c:spPr>
            <a:ln>
              <a:noFill/>
            </a:ln>
          </c:spPr>
          <c:marker>
            <c:symbol val="circle"/>
            <c:size val="7"/>
            <c:spPr>
              <a:solidFill>
                <a:srgbClr val="5B9BD5"/>
              </a:solidFill>
              <a:ln>
                <a:solidFill>
                  <a:srgbClr val="5B9BD5"/>
                </a:solidFill>
              </a:ln>
            </c:spPr>
          </c:marker>
          <c:cat>
            <c:numRef>
              <c:f>'NIAS Handover &lt;60'!$B$182:$B$198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&lt;60'!$J$182:$J$205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0.83384615384615379</c:v>
                </c:pt>
                <c:pt idx="14">
                  <c:v>0.82899999999999996</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A-1C83-4EE9-B77D-D242373E7CBF}"/>
            </c:ext>
          </c:extLst>
        </c:ser>
        <c:dLbls>
          <c:showLegendKey val="0"/>
          <c:showVal val="0"/>
          <c:showCatName val="0"/>
          <c:showSerName val="0"/>
          <c:showPercent val="0"/>
          <c:showBubbleSize val="0"/>
        </c:dLbls>
        <c:smooth val="0"/>
        <c:axId val="181964800"/>
        <c:axId val="181966720"/>
      </c:lineChart>
      <c:dateAx>
        <c:axId val="18196480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966720"/>
        <c:crosses val="autoZero"/>
        <c:auto val="1"/>
        <c:lblOffset val="100"/>
        <c:baseTimeUnit val="months"/>
        <c:majorUnit val="1"/>
        <c:majorTimeUnit val="months"/>
      </c:dateAx>
      <c:valAx>
        <c:axId val="181966720"/>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1964800"/>
        <c:crosses val="autoZero"/>
        <c:crossBetween val="midCat"/>
        <c:majorUnit val="0.2"/>
      </c:valAx>
      <c:spPr>
        <a:noFill/>
        <a:ln>
          <a:noFill/>
        </a:ln>
        <a:effectLst/>
      </c:spPr>
    </c:plotArea>
    <c:legend>
      <c:legendPos val="b"/>
      <c:layout>
        <c:manualLayout>
          <c:xMode val="edge"/>
          <c:yMode val="edge"/>
          <c:x val="3.3409109239781458E-2"/>
          <c:y val="0.84473873041603842"/>
          <c:w val="0.92150840087714081"/>
          <c:h val="0.11375474619650633"/>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userShapes r:id="rId2"/>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&gt; 2 Hours (Antrim)</a:t>
            </a:r>
            <a:endParaRPr lang="en-GB" sz="1100">
              <a:effectLst/>
            </a:endParaRPr>
          </a:p>
        </c:rich>
      </c:tx>
      <c:layout>
        <c:manualLayout>
          <c:xMode val="edge"/>
          <c:yMode val="edge"/>
          <c:x val="0.25957633420822396"/>
          <c:y val="5.0730283428530247E-2"/>
        </c:manualLayout>
      </c:layout>
      <c:overlay val="0"/>
      <c:spPr>
        <a:noFill/>
        <a:ln>
          <a:noFill/>
        </a:ln>
        <a:effectLst/>
      </c:spPr>
    </c:title>
    <c:autoTitleDeleted val="0"/>
    <c:plotArea>
      <c:layout/>
      <c:lineChart>
        <c:grouping val="standard"/>
        <c:varyColors val="0"/>
        <c:ser>
          <c:idx val="0"/>
          <c:order val="0"/>
          <c:tx>
            <c:strRef>
              <c:f>'NIAS Handover &gt;2Hours'!$F$6</c:f>
              <c:strCache>
                <c:ptCount val="1"/>
                <c:pt idx="0">
                  <c:v>LPL</c:v>
                </c:pt>
              </c:strCache>
            </c:strRef>
          </c:tx>
          <c:spPr>
            <a:ln w="15875" cap="rnd">
              <a:solidFill>
                <a:schemeClr val="tx1"/>
              </a:solidFill>
              <a:prstDash val="lgDash"/>
              <a:round/>
            </a:ln>
            <a:effectLst/>
          </c:spPr>
          <c:marker>
            <c:symbol val="none"/>
          </c:marker>
          <c:cat>
            <c:numRef>
              <c:f>'NIAS Handover &gt;2Hours'!$B$79:$B$95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&gt;2Hours'!$F$79:$F$102</c:f>
              <c:numCache>
                <c:formatCode>0</c:formatCode>
                <c:ptCount val="24"/>
                <c:pt idx="0">
                  <c:v>65.689411764705881</c:v>
                </c:pt>
                <c:pt idx="1">
                  <c:v>65.689411764705881</c:v>
                </c:pt>
                <c:pt idx="2">
                  <c:v>65.689411764705881</c:v>
                </c:pt>
                <c:pt idx="3">
                  <c:v>65.689411764705881</c:v>
                </c:pt>
                <c:pt idx="4">
                  <c:v>65.689411764705881</c:v>
                </c:pt>
                <c:pt idx="5">
                  <c:v>65.689411764705881</c:v>
                </c:pt>
                <c:pt idx="6">
                  <c:v>65.689411764705881</c:v>
                </c:pt>
                <c:pt idx="7">
                  <c:v>65.689411764705881</c:v>
                </c:pt>
                <c:pt idx="8">
                  <c:v>65.689411764705881</c:v>
                </c:pt>
                <c:pt idx="9">
                  <c:v>65.689411764705881</c:v>
                </c:pt>
                <c:pt idx="10">
                  <c:v>65.689411764705881</c:v>
                </c:pt>
                <c:pt idx="11">
                  <c:v>65.689411764705881</c:v>
                </c:pt>
                <c:pt idx="12">
                  <c:v>65.689411764705881</c:v>
                </c:pt>
                <c:pt idx="13">
                  <c:v>65.689411764705881</c:v>
                </c:pt>
                <c:pt idx="14">
                  <c:v>65.689411764705881</c:v>
                </c:pt>
                <c:pt idx="15">
                  <c:v>65.689411764705881</c:v>
                </c:pt>
                <c:pt idx="16">
                  <c:v>65.689411764705881</c:v>
                </c:pt>
                <c:pt idx="17">
                  <c:v>65.689411764705881</c:v>
                </c:pt>
                <c:pt idx="18">
                  <c:v>65.689411764705881</c:v>
                </c:pt>
                <c:pt idx="19">
                  <c:v>65.689411764705881</c:v>
                </c:pt>
                <c:pt idx="20">
                  <c:v>65.689411764705881</c:v>
                </c:pt>
                <c:pt idx="21">
                  <c:v>65.689411764705881</c:v>
                </c:pt>
                <c:pt idx="22">
                  <c:v>65.689411764705881</c:v>
                </c:pt>
                <c:pt idx="23">
                  <c:v>65.689411764705881</c:v>
                </c:pt>
              </c:numCache>
            </c:numRef>
          </c:val>
          <c:smooth val="0"/>
          <c:extLst>
            <c:ext xmlns:c16="http://schemas.microsoft.com/office/drawing/2014/chart" uri="{C3380CC4-5D6E-409C-BE32-E72D297353CC}">
              <c16:uniqueId val="{00000000-5A23-44BD-99EE-299C170A6D51}"/>
            </c:ext>
          </c:extLst>
        </c:ser>
        <c:ser>
          <c:idx val="1"/>
          <c:order val="1"/>
          <c:tx>
            <c:strRef>
              <c:f>'NIAS Handover &gt;2Hours'!$E$6</c:f>
              <c:strCache>
                <c:ptCount val="1"/>
                <c:pt idx="0">
                  <c:v>&gt; 2 Hours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&gt;2Hours'!$B$79:$B$95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&gt;2Hours'!$E$79:$E$102</c:f>
              <c:numCache>
                <c:formatCode>0</c:formatCode>
                <c:ptCount val="24"/>
                <c:pt idx="0">
                  <c:v>204</c:v>
                </c:pt>
                <c:pt idx="1">
                  <c:v>207</c:v>
                </c:pt>
                <c:pt idx="2">
                  <c:v>202</c:v>
                </c:pt>
                <c:pt idx="3">
                  <c:v>252</c:v>
                </c:pt>
                <c:pt idx="4">
                  <c:v>265</c:v>
                </c:pt>
                <c:pt idx="5">
                  <c:v>360</c:v>
                </c:pt>
                <c:pt idx="6">
                  <c:v>457</c:v>
                </c:pt>
                <c:pt idx="7">
                  <c:v>333</c:v>
                </c:pt>
                <c:pt idx="8">
                  <c:v>436</c:v>
                </c:pt>
                <c:pt idx="9">
                  <c:v>465</c:v>
                </c:pt>
                <c:pt idx="10">
                  <c:v>233</c:v>
                </c:pt>
                <c:pt idx="11">
                  <c:v>286</c:v>
                </c:pt>
                <c:pt idx="12">
                  <c:v>250</c:v>
                </c:pt>
                <c:pt idx="13">
                  <c:v>35</c:v>
                </c:pt>
                <c:pt idx="14">
                  <c:v>47</c:v>
                </c:pt>
                <c:pt idx="15">
                  <c:v>122</c:v>
                </c:pt>
                <c:pt idx="16">
                  <c:v>176</c:v>
                </c:pt>
              </c:numCache>
            </c:numRef>
          </c:val>
          <c:smooth val="0"/>
          <c:extLst>
            <c:ext xmlns:c16="http://schemas.microsoft.com/office/drawing/2014/chart" uri="{C3380CC4-5D6E-409C-BE32-E72D297353CC}">
              <c16:uniqueId val="{00000001-5A23-44BD-99EE-299C170A6D51}"/>
            </c:ext>
          </c:extLst>
        </c:ser>
        <c:ser>
          <c:idx val="3"/>
          <c:order val="2"/>
          <c:tx>
            <c:strRef>
              <c:f>'NIAS Handover &gt;2Hours'!$G$6</c:f>
              <c:strCache>
                <c:ptCount val="1"/>
                <c:pt idx="0">
                  <c:v>Target</c:v>
                </c:pt>
              </c:strCache>
            </c:strRef>
          </c:tx>
          <c:spPr>
            <a:ln w="19050" cap="rnd">
              <a:solidFill>
                <a:srgbClr val="FF0000"/>
              </a:solidFill>
              <a:prstDash val="dash"/>
              <a:round/>
            </a:ln>
            <a:effectLst/>
          </c:spPr>
          <c:marker>
            <c:symbol val="none"/>
          </c:marker>
          <c:cat>
            <c:numRef>
              <c:f>'NIAS Handover &gt;2Hours'!$B$79:$B$95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5A23-44BD-99EE-299C170A6D51}"/>
            </c:ext>
          </c:extLst>
        </c:ser>
        <c:ser>
          <c:idx val="4"/>
          <c:order val="3"/>
          <c:tx>
            <c:strRef>
              <c:f>'NIAS Handover &gt;2Hours'!$D$6</c:f>
              <c:strCache>
                <c:ptCount val="1"/>
                <c:pt idx="0">
                  <c:v>Mean</c:v>
                </c:pt>
              </c:strCache>
            </c:strRef>
          </c:tx>
          <c:spPr>
            <a:ln w="15875" cap="rnd">
              <a:solidFill>
                <a:schemeClr val="tx1"/>
              </a:solidFill>
              <a:round/>
            </a:ln>
            <a:effectLst/>
          </c:spPr>
          <c:marker>
            <c:symbol val="none"/>
          </c:marker>
          <c:cat>
            <c:numRef>
              <c:f>'NIAS Handover &gt;2Hours'!$B$79:$B$95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&gt;2Hours'!$D$79:$D$102</c:f>
              <c:numCache>
                <c:formatCode>0</c:formatCode>
                <c:ptCount val="24"/>
                <c:pt idx="0">
                  <c:v>254.70588235294119</c:v>
                </c:pt>
                <c:pt idx="1">
                  <c:v>254.70588235294119</c:v>
                </c:pt>
                <c:pt idx="2">
                  <c:v>254.70588235294119</c:v>
                </c:pt>
                <c:pt idx="3">
                  <c:v>254.70588235294119</c:v>
                </c:pt>
                <c:pt idx="4">
                  <c:v>254.70588235294119</c:v>
                </c:pt>
                <c:pt idx="5">
                  <c:v>254.70588235294119</c:v>
                </c:pt>
                <c:pt idx="6">
                  <c:v>254.70588235294119</c:v>
                </c:pt>
                <c:pt idx="7">
                  <c:v>254.70588235294119</c:v>
                </c:pt>
                <c:pt idx="8">
                  <c:v>254.70588235294119</c:v>
                </c:pt>
                <c:pt idx="9">
                  <c:v>254.70588235294119</c:v>
                </c:pt>
                <c:pt idx="10">
                  <c:v>254.70588235294119</c:v>
                </c:pt>
                <c:pt idx="11">
                  <c:v>254.70588235294119</c:v>
                </c:pt>
                <c:pt idx="12">
                  <c:v>254.70588235294119</c:v>
                </c:pt>
                <c:pt idx="13">
                  <c:v>254.70588235294119</c:v>
                </c:pt>
                <c:pt idx="14">
                  <c:v>254.70588235294119</c:v>
                </c:pt>
                <c:pt idx="15">
                  <c:v>254.70588235294119</c:v>
                </c:pt>
                <c:pt idx="16">
                  <c:v>254.70588235294119</c:v>
                </c:pt>
                <c:pt idx="17">
                  <c:v>254.70588235294119</c:v>
                </c:pt>
                <c:pt idx="18">
                  <c:v>254.70588235294119</c:v>
                </c:pt>
                <c:pt idx="19">
                  <c:v>254.70588235294119</c:v>
                </c:pt>
                <c:pt idx="20">
                  <c:v>254.70588235294119</c:v>
                </c:pt>
                <c:pt idx="21">
                  <c:v>254.70588235294119</c:v>
                </c:pt>
                <c:pt idx="22">
                  <c:v>254.70588235294119</c:v>
                </c:pt>
                <c:pt idx="23">
                  <c:v>254.70588235294119</c:v>
                </c:pt>
              </c:numCache>
            </c:numRef>
          </c:val>
          <c:smooth val="0"/>
          <c:extLst>
            <c:ext xmlns:c16="http://schemas.microsoft.com/office/drawing/2014/chart" uri="{C3380CC4-5D6E-409C-BE32-E72D297353CC}">
              <c16:uniqueId val="{00000003-5A23-44BD-99EE-299C170A6D51}"/>
            </c:ext>
          </c:extLst>
        </c:ser>
        <c:ser>
          <c:idx val="5"/>
          <c:order val="4"/>
          <c:tx>
            <c:strRef>
              <c:f>'NIAS Handover &gt;2Hours'!$C$6</c:f>
              <c:strCache>
                <c:ptCount val="1"/>
                <c:pt idx="0">
                  <c:v>UPL</c:v>
                </c:pt>
              </c:strCache>
            </c:strRef>
          </c:tx>
          <c:spPr>
            <a:ln w="15875" cap="rnd">
              <a:solidFill>
                <a:schemeClr val="tx1"/>
              </a:solidFill>
              <a:prstDash val="lgDash"/>
              <a:round/>
            </a:ln>
            <a:effectLst/>
          </c:spPr>
          <c:marker>
            <c:symbol val="none"/>
          </c:marker>
          <c:cat>
            <c:numRef>
              <c:f>'NIAS Handover &gt;2Hours'!$B$79:$B$95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&gt;2Hours'!$C$79:$C$102</c:f>
              <c:numCache>
                <c:formatCode>0</c:formatCode>
                <c:ptCount val="24"/>
                <c:pt idx="0">
                  <c:v>443.7223529411765</c:v>
                </c:pt>
                <c:pt idx="1">
                  <c:v>443.7223529411765</c:v>
                </c:pt>
                <c:pt idx="2">
                  <c:v>443.7223529411765</c:v>
                </c:pt>
                <c:pt idx="3">
                  <c:v>443.7223529411765</c:v>
                </c:pt>
                <c:pt idx="4">
                  <c:v>443.7223529411765</c:v>
                </c:pt>
                <c:pt idx="5">
                  <c:v>443.7223529411765</c:v>
                </c:pt>
                <c:pt idx="6">
                  <c:v>443.7223529411765</c:v>
                </c:pt>
                <c:pt idx="7">
                  <c:v>443.7223529411765</c:v>
                </c:pt>
                <c:pt idx="8">
                  <c:v>443.7223529411765</c:v>
                </c:pt>
                <c:pt idx="9">
                  <c:v>443.7223529411765</c:v>
                </c:pt>
                <c:pt idx="10">
                  <c:v>443.7223529411765</c:v>
                </c:pt>
                <c:pt idx="11">
                  <c:v>443.7223529411765</c:v>
                </c:pt>
                <c:pt idx="12">
                  <c:v>443.7223529411765</c:v>
                </c:pt>
                <c:pt idx="13">
                  <c:v>443.7223529411765</c:v>
                </c:pt>
                <c:pt idx="14">
                  <c:v>443.7223529411765</c:v>
                </c:pt>
                <c:pt idx="15">
                  <c:v>443.7223529411765</c:v>
                </c:pt>
                <c:pt idx="16">
                  <c:v>443.7223529411765</c:v>
                </c:pt>
                <c:pt idx="17">
                  <c:v>443.7223529411765</c:v>
                </c:pt>
                <c:pt idx="18">
                  <c:v>443.7223529411765</c:v>
                </c:pt>
                <c:pt idx="19">
                  <c:v>443.7223529411765</c:v>
                </c:pt>
                <c:pt idx="20">
                  <c:v>443.7223529411765</c:v>
                </c:pt>
                <c:pt idx="21">
                  <c:v>443.7223529411765</c:v>
                </c:pt>
                <c:pt idx="22">
                  <c:v>443.7223529411765</c:v>
                </c:pt>
                <c:pt idx="23">
                  <c:v>443.7223529411765</c:v>
                </c:pt>
              </c:numCache>
            </c:numRef>
          </c:val>
          <c:smooth val="0"/>
          <c:extLst>
            <c:ext xmlns:c16="http://schemas.microsoft.com/office/drawing/2014/chart" uri="{C3380CC4-5D6E-409C-BE32-E72D297353CC}">
              <c16:uniqueId val="{00000004-5A23-44BD-99EE-299C170A6D51}"/>
            </c:ext>
          </c:extLst>
        </c:ser>
        <c:ser>
          <c:idx val="2"/>
          <c:order val="5"/>
          <c:tx>
            <c:strRef>
              <c:f>'NIAS Handover &gt;2Hours'!$I$6</c:f>
              <c:strCache>
                <c:ptCount val="1"/>
                <c:pt idx="0">
                  <c:v>SCL</c:v>
                </c:pt>
              </c:strCache>
            </c:strRef>
          </c:tx>
          <c:spPr>
            <a:ln>
              <a:noFill/>
            </a:ln>
          </c:spPr>
          <c:marker>
            <c:symbol val="circle"/>
            <c:size val="7"/>
            <c:spPr>
              <a:solidFill>
                <a:srgbClr val="5B9BD5"/>
              </a:solidFill>
              <a:ln>
                <a:solidFill>
                  <a:srgbClr val="5B9BD5"/>
                </a:solidFill>
              </a:ln>
            </c:spPr>
          </c:marker>
          <c:cat>
            <c:numRef>
              <c:f>'NIAS Handover &gt;2Hours'!$B$79:$B$95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35</c:v>
                </c:pt>
                <c:pt idx="14">
                  <c:v>47</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5A23-44BD-99EE-299C170A6D51}"/>
            </c:ext>
          </c:extLst>
        </c:ser>
        <c:ser>
          <c:idx val="6"/>
          <c:order val="6"/>
          <c:tx>
            <c:strRef>
              <c:f>'NIAS Handover &gt;2Hours'!$J$6</c:f>
              <c:strCache>
                <c:ptCount val="1"/>
                <c:pt idx="0">
                  <c:v>SCH</c:v>
                </c:pt>
              </c:strCache>
            </c:strRef>
          </c:tx>
          <c:spPr>
            <a:ln>
              <a:noFill/>
            </a:ln>
          </c:spPr>
          <c:marker>
            <c:symbol val="circle"/>
            <c:size val="7"/>
            <c:spPr>
              <a:solidFill>
                <a:srgbClr val="ED7D31"/>
              </a:solidFill>
              <a:ln>
                <a:solidFill>
                  <a:srgbClr val="ED7D31"/>
                </a:solidFill>
              </a:ln>
            </c:spPr>
          </c:marker>
          <c:cat>
            <c:numRef>
              <c:f>'NIAS Handover &gt;2Hours'!$B$79:$B$95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&gt;2Hours'!$J$79:$J$102</c:f>
              <c:numCache>
                <c:formatCode>0</c:formatCode>
                <c:ptCount val="24"/>
                <c:pt idx="0">
                  <c:v>#N/A</c:v>
                </c:pt>
                <c:pt idx="1">
                  <c:v>#N/A</c:v>
                </c:pt>
                <c:pt idx="2">
                  <c:v>#N/A</c:v>
                </c:pt>
                <c:pt idx="3">
                  <c:v>#N/A</c:v>
                </c:pt>
                <c:pt idx="4">
                  <c:v>#N/A</c:v>
                </c:pt>
                <c:pt idx="5">
                  <c:v>#N/A</c:v>
                </c:pt>
                <c:pt idx="6">
                  <c:v>457</c:v>
                </c:pt>
                <c:pt idx="7">
                  <c:v>#N/A</c:v>
                </c:pt>
                <c:pt idx="8">
                  <c:v>#N/A</c:v>
                </c:pt>
                <c:pt idx="9">
                  <c:v>465</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5A23-44BD-99EE-299C170A6D51}"/>
            </c:ext>
          </c:extLst>
        </c:ser>
        <c:dLbls>
          <c:showLegendKey val="0"/>
          <c:showVal val="0"/>
          <c:showCatName val="0"/>
          <c:showSerName val="0"/>
          <c:showPercent val="0"/>
          <c:showBubbleSize val="0"/>
        </c:dLbls>
        <c:smooth val="0"/>
        <c:axId val="190073472"/>
        <c:axId val="190087936"/>
      </c:lineChart>
      <c:dateAx>
        <c:axId val="1900734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87936"/>
        <c:crosses val="autoZero"/>
        <c:auto val="1"/>
        <c:lblOffset val="100"/>
        <c:baseTimeUnit val="months"/>
        <c:majorUnit val="1"/>
        <c:majorTimeUnit val="months"/>
      </c:dateAx>
      <c:valAx>
        <c:axId val="19008793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73472"/>
        <c:crosses val="autoZero"/>
        <c:crossBetween val="midCat"/>
        <c:majorUnit val="100"/>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Patient Handover &gt; 2 Hours (Causeway)</a:t>
            </a:r>
            <a:endParaRPr lang="en-GB" sz="1100">
              <a:effectLst/>
            </a:endParaRPr>
          </a:p>
        </c:rich>
      </c:tx>
      <c:layout>
        <c:manualLayout>
          <c:xMode val="edge"/>
          <c:yMode val="edge"/>
          <c:x val="0.25957633420822396"/>
          <c:y val="5.0730283428530247E-2"/>
        </c:manualLayout>
      </c:layout>
      <c:overlay val="0"/>
      <c:spPr>
        <a:noFill/>
        <a:ln>
          <a:noFill/>
        </a:ln>
        <a:effectLst/>
      </c:spPr>
    </c:title>
    <c:autoTitleDeleted val="0"/>
    <c:plotArea>
      <c:layout>
        <c:manualLayout>
          <c:layoutTarget val="inner"/>
          <c:xMode val="edge"/>
          <c:yMode val="edge"/>
          <c:x val="8.2025371828521432E-2"/>
          <c:y val="0.15358344243003913"/>
          <c:w val="0.86584251968503945"/>
          <c:h val="0.47698080609412569"/>
        </c:manualLayout>
      </c:layout>
      <c:lineChart>
        <c:grouping val="standard"/>
        <c:varyColors val="0"/>
        <c:ser>
          <c:idx val="0"/>
          <c:order val="0"/>
          <c:tx>
            <c:strRef>
              <c:f>'NIAS Handover &gt;2Hours'!$F$110</c:f>
              <c:strCache>
                <c:ptCount val="1"/>
                <c:pt idx="0">
                  <c:v>LPL</c:v>
                </c:pt>
              </c:strCache>
            </c:strRef>
          </c:tx>
          <c:spPr>
            <a:ln w="15875" cap="rnd">
              <a:solidFill>
                <a:schemeClr val="tx1"/>
              </a:solidFill>
              <a:prstDash val="lgDash"/>
              <a:round/>
            </a:ln>
            <a:effectLst/>
          </c:spPr>
          <c:marker>
            <c:symbol val="none"/>
          </c:marker>
          <c:cat>
            <c:numRef>
              <c:f>'NIAS Handover &gt;2Hours'!$B$183:$B$199</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&gt;2Hours'!$F$183:$F$206</c:f>
              <c:numCache>
                <c:formatCode>0</c:formatCode>
                <c:ptCount val="24"/>
                <c:pt idx="0">
                  <c:v>29.597647058823526</c:v>
                </c:pt>
                <c:pt idx="1">
                  <c:v>29.597647058823526</c:v>
                </c:pt>
                <c:pt idx="2">
                  <c:v>29.597647058823526</c:v>
                </c:pt>
                <c:pt idx="3">
                  <c:v>29.597647058823526</c:v>
                </c:pt>
                <c:pt idx="4">
                  <c:v>29.597647058823526</c:v>
                </c:pt>
                <c:pt idx="5">
                  <c:v>29.597647058823526</c:v>
                </c:pt>
                <c:pt idx="6">
                  <c:v>29.597647058823526</c:v>
                </c:pt>
                <c:pt idx="7">
                  <c:v>29.597647058823526</c:v>
                </c:pt>
                <c:pt idx="8">
                  <c:v>29.597647058823526</c:v>
                </c:pt>
                <c:pt idx="9">
                  <c:v>29.597647058823526</c:v>
                </c:pt>
                <c:pt idx="10">
                  <c:v>29.597647058823526</c:v>
                </c:pt>
                <c:pt idx="11">
                  <c:v>29.597647058823526</c:v>
                </c:pt>
                <c:pt idx="12">
                  <c:v>29.597647058823526</c:v>
                </c:pt>
                <c:pt idx="13">
                  <c:v>29.597647058823526</c:v>
                </c:pt>
                <c:pt idx="14">
                  <c:v>29.597647058823526</c:v>
                </c:pt>
                <c:pt idx="15">
                  <c:v>29.597647058823526</c:v>
                </c:pt>
                <c:pt idx="16">
                  <c:v>29.597647058823526</c:v>
                </c:pt>
                <c:pt idx="17">
                  <c:v>29.597647058823526</c:v>
                </c:pt>
                <c:pt idx="18">
                  <c:v>29.597647058823526</c:v>
                </c:pt>
                <c:pt idx="19">
                  <c:v>29.597647058823526</c:v>
                </c:pt>
                <c:pt idx="20">
                  <c:v>29.597647058823526</c:v>
                </c:pt>
                <c:pt idx="21">
                  <c:v>29.597647058823526</c:v>
                </c:pt>
                <c:pt idx="22">
                  <c:v>29.597647058823526</c:v>
                </c:pt>
                <c:pt idx="23">
                  <c:v>29.597647058823526</c:v>
                </c:pt>
              </c:numCache>
            </c:numRef>
          </c:val>
          <c:smooth val="0"/>
          <c:extLst>
            <c:ext xmlns:c16="http://schemas.microsoft.com/office/drawing/2014/chart" uri="{C3380CC4-5D6E-409C-BE32-E72D297353CC}">
              <c16:uniqueId val="{00000000-FBF4-4530-A522-7CCC2F235CE0}"/>
            </c:ext>
          </c:extLst>
        </c:ser>
        <c:ser>
          <c:idx val="1"/>
          <c:order val="1"/>
          <c:tx>
            <c:strRef>
              <c:f>'NIAS Handover &gt;2Hours'!$E$110</c:f>
              <c:strCache>
                <c:ptCount val="1"/>
                <c:pt idx="0">
                  <c:v>&gt; 2 Hours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'NIAS Handover &gt;2Hours'!$B$183:$B$199</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&gt;2Hours'!$E$183:$E$206</c:f>
              <c:numCache>
                <c:formatCode>0</c:formatCode>
                <c:ptCount val="24"/>
                <c:pt idx="0">
                  <c:v>145</c:v>
                </c:pt>
                <c:pt idx="1">
                  <c:v>121</c:v>
                </c:pt>
                <c:pt idx="2">
                  <c:v>87</c:v>
                </c:pt>
                <c:pt idx="3">
                  <c:v>105</c:v>
                </c:pt>
                <c:pt idx="4">
                  <c:v>100</c:v>
                </c:pt>
                <c:pt idx="5">
                  <c:v>122</c:v>
                </c:pt>
                <c:pt idx="6">
                  <c:v>106</c:v>
                </c:pt>
                <c:pt idx="7">
                  <c:v>85</c:v>
                </c:pt>
                <c:pt idx="8">
                  <c:v>150</c:v>
                </c:pt>
                <c:pt idx="9">
                  <c:v>147</c:v>
                </c:pt>
                <c:pt idx="10">
                  <c:v>94</c:v>
                </c:pt>
                <c:pt idx="11">
                  <c:v>112</c:v>
                </c:pt>
                <c:pt idx="12">
                  <c:v>100</c:v>
                </c:pt>
                <c:pt idx="13">
                  <c:v>16</c:v>
                </c:pt>
                <c:pt idx="14">
                  <c:v>22</c:v>
                </c:pt>
                <c:pt idx="15">
                  <c:v>59</c:v>
                </c:pt>
                <c:pt idx="16">
                  <c:v>60</c:v>
                </c:pt>
              </c:numCache>
            </c:numRef>
          </c:val>
          <c:smooth val="0"/>
          <c:extLst>
            <c:ext xmlns:c16="http://schemas.microsoft.com/office/drawing/2014/chart" uri="{C3380CC4-5D6E-409C-BE32-E72D297353CC}">
              <c16:uniqueId val="{00000001-FBF4-4530-A522-7CCC2F235CE0}"/>
            </c:ext>
          </c:extLst>
        </c:ser>
        <c:ser>
          <c:idx val="3"/>
          <c:order val="2"/>
          <c:tx>
            <c:strRef>
              <c:f>'NIAS Handover &gt;2Hours'!$G$110</c:f>
              <c:strCache>
                <c:ptCount val="1"/>
                <c:pt idx="0">
                  <c:v>Target</c:v>
                </c:pt>
              </c:strCache>
            </c:strRef>
          </c:tx>
          <c:spPr>
            <a:ln w="19050" cap="rnd">
              <a:solidFill>
                <a:srgbClr val="FF0000"/>
              </a:solidFill>
              <a:prstDash val="dash"/>
              <a:round/>
            </a:ln>
            <a:effectLst/>
          </c:spPr>
          <c:marker>
            <c:symbol val="none"/>
          </c:marker>
          <c:cat>
            <c:numRef>
              <c:f>'NIAS Handover &gt;2Hours'!$B$183:$B$199</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&gt;2Hours'!$G$183:$G$206</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BF4-4530-A522-7CCC2F235CE0}"/>
            </c:ext>
          </c:extLst>
        </c:ser>
        <c:ser>
          <c:idx val="4"/>
          <c:order val="3"/>
          <c:tx>
            <c:strRef>
              <c:f>'NIAS Handover &gt;2Hours'!$D$110</c:f>
              <c:strCache>
                <c:ptCount val="1"/>
                <c:pt idx="0">
                  <c:v>Mean</c:v>
                </c:pt>
              </c:strCache>
            </c:strRef>
          </c:tx>
          <c:spPr>
            <a:ln w="15875" cap="rnd">
              <a:solidFill>
                <a:schemeClr val="tx1"/>
              </a:solidFill>
              <a:round/>
            </a:ln>
            <a:effectLst/>
          </c:spPr>
          <c:marker>
            <c:symbol val="none"/>
          </c:marker>
          <c:cat>
            <c:numRef>
              <c:f>'NIAS Handover &gt;2Hours'!$B$183:$B$199</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&gt;2Hours'!$D$183:$D$206</c:f>
              <c:numCache>
                <c:formatCode>0</c:formatCode>
                <c:ptCount val="24"/>
                <c:pt idx="0">
                  <c:v>95.941176470588232</c:v>
                </c:pt>
                <c:pt idx="1">
                  <c:v>95.941176470588232</c:v>
                </c:pt>
                <c:pt idx="2">
                  <c:v>95.941176470588232</c:v>
                </c:pt>
                <c:pt idx="3">
                  <c:v>95.941176470588232</c:v>
                </c:pt>
                <c:pt idx="4">
                  <c:v>95.941176470588232</c:v>
                </c:pt>
                <c:pt idx="5">
                  <c:v>95.941176470588232</c:v>
                </c:pt>
                <c:pt idx="6">
                  <c:v>95.941176470588232</c:v>
                </c:pt>
                <c:pt idx="7">
                  <c:v>95.941176470588232</c:v>
                </c:pt>
                <c:pt idx="8">
                  <c:v>95.941176470588232</c:v>
                </c:pt>
                <c:pt idx="9">
                  <c:v>95.941176470588232</c:v>
                </c:pt>
                <c:pt idx="10">
                  <c:v>95.941176470588232</c:v>
                </c:pt>
                <c:pt idx="11">
                  <c:v>95.941176470588232</c:v>
                </c:pt>
                <c:pt idx="12">
                  <c:v>95.941176470588232</c:v>
                </c:pt>
                <c:pt idx="13">
                  <c:v>95.941176470588232</c:v>
                </c:pt>
                <c:pt idx="14">
                  <c:v>95.941176470588232</c:v>
                </c:pt>
                <c:pt idx="15">
                  <c:v>95.941176470588232</c:v>
                </c:pt>
                <c:pt idx="16">
                  <c:v>95.941176470588232</c:v>
                </c:pt>
                <c:pt idx="17">
                  <c:v>95.941176470588232</c:v>
                </c:pt>
                <c:pt idx="18">
                  <c:v>95.941176470588232</c:v>
                </c:pt>
                <c:pt idx="19">
                  <c:v>95.941176470588232</c:v>
                </c:pt>
                <c:pt idx="20">
                  <c:v>95.941176470588232</c:v>
                </c:pt>
                <c:pt idx="21">
                  <c:v>95.941176470588232</c:v>
                </c:pt>
                <c:pt idx="22">
                  <c:v>95.941176470588232</c:v>
                </c:pt>
                <c:pt idx="23">
                  <c:v>95.941176470588232</c:v>
                </c:pt>
              </c:numCache>
            </c:numRef>
          </c:val>
          <c:smooth val="0"/>
          <c:extLst>
            <c:ext xmlns:c16="http://schemas.microsoft.com/office/drawing/2014/chart" uri="{C3380CC4-5D6E-409C-BE32-E72D297353CC}">
              <c16:uniqueId val="{00000003-FBF4-4530-A522-7CCC2F235CE0}"/>
            </c:ext>
          </c:extLst>
        </c:ser>
        <c:ser>
          <c:idx val="5"/>
          <c:order val="4"/>
          <c:tx>
            <c:strRef>
              <c:f>'NIAS Handover &gt;2Hours'!$C$110</c:f>
              <c:strCache>
                <c:ptCount val="1"/>
                <c:pt idx="0">
                  <c:v>UPL</c:v>
                </c:pt>
              </c:strCache>
            </c:strRef>
          </c:tx>
          <c:spPr>
            <a:ln w="15875" cap="rnd">
              <a:solidFill>
                <a:schemeClr val="tx1"/>
              </a:solidFill>
              <a:prstDash val="lgDash"/>
              <a:round/>
            </a:ln>
            <a:effectLst/>
          </c:spPr>
          <c:marker>
            <c:symbol val="none"/>
          </c:marker>
          <c:cat>
            <c:numRef>
              <c:f>'NIAS Handover &gt;2Hours'!$B$183:$B$199</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&gt;2Hours'!$C$183:$C$206</c:f>
              <c:numCache>
                <c:formatCode>0</c:formatCode>
                <c:ptCount val="24"/>
                <c:pt idx="0">
                  <c:v>162.28470588235294</c:v>
                </c:pt>
                <c:pt idx="1">
                  <c:v>162.28470588235294</c:v>
                </c:pt>
                <c:pt idx="2">
                  <c:v>162.28470588235294</c:v>
                </c:pt>
                <c:pt idx="3">
                  <c:v>162.28470588235294</c:v>
                </c:pt>
                <c:pt idx="4">
                  <c:v>162.28470588235294</c:v>
                </c:pt>
                <c:pt idx="5">
                  <c:v>162.28470588235294</c:v>
                </c:pt>
                <c:pt idx="6">
                  <c:v>162.28470588235294</c:v>
                </c:pt>
                <c:pt idx="7">
                  <c:v>162.28470588235294</c:v>
                </c:pt>
                <c:pt idx="8">
                  <c:v>162.28470588235294</c:v>
                </c:pt>
                <c:pt idx="9">
                  <c:v>162.28470588235294</c:v>
                </c:pt>
                <c:pt idx="10">
                  <c:v>162.28470588235294</c:v>
                </c:pt>
                <c:pt idx="11">
                  <c:v>162.28470588235294</c:v>
                </c:pt>
                <c:pt idx="12">
                  <c:v>162.28470588235294</c:v>
                </c:pt>
                <c:pt idx="13">
                  <c:v>162.28470588235294</c:v>
                </c:pt>
                <c:pt idx="14">
                  <c:v>162.28470588235294</c:v>
                </c:pt>
                <c:pt idx="15">
                  <c:v>162.28470588235294</c:v>
                </c:pt>
                <c:pt idx="16">
                  <c:v>162.28470588235294</c:v>
                </c:pt>
                <c:pt idx="17">
                  <c:v>162.28470588235294</c:v>
                </c:pt>
                <c:pt idx="18">
                  <c:v>162.28470588235294</c:v>
                </c:pt>
                <c:pt idx="19">
                  <c:v>162.28470588235294</c:v>
                </c:pt>
                <c:pt idx="20">
                  <c:v>162.28470588235294</c:v>
                </c:pt>
                <c:pt idx="21">
                  <c:v>162.28470588235294</c:v>
                </c:pt>
                <c:pt idx="22">
                  <c:v>162.28470588235294</c:v>
                </c:pt>
                <c:pt idx="23">
                  <c:v>162.28470588235294</c:v>
                </c:pt>
              </c:numCache>
            </c:numRef>
          </c:val>
          <c:smooth val="0"/>
          <c:extLst>
            <c:ext xmlns:c16="http://schemas.microsoft.com/office/drawing/2014/chart" uri="{C3380CC4-5D6E-409C-BE32-E72D297353CC}">
              <c16:uniqueId val="{00000004-FBF4-4530-A522-7CCC2F235CE0}"/>
            </c:ext>
          </c:extLst>
        </c:ser>
        <c:ser>
          <c:idx val="2"/>
          <c:order val="5"/>
          <c:tx>
            <c:strRef>
              <c:f>'NIAS Handover &gt;2Hours'!$I$110</c:f>
              <c:strCache>
                <c:ptCount val="1"/>
                <c:pt idx="0">
                  <c:v>SCL</c:v>
                </c:pt>
              </c:strCache>
            </c:strRef>
          </c:tx>
          <c:spPr>
            <a:ln>
              <a:noFill/>
            </a:ln>
          </c:spPr>
          <c:marker>
            <c:symbol val="circle"/>
            <c:size val="7"/>
            <c:spPr>
              <a:solidFill>
                <a:srgbClr val="5B9BD5"/>
              </a:solidFill>
              <a:ln>
                <a:solidFill>
                  <a:srgbClr val="5B9BD5"/>
                </a:solidFill>
              </a:ln>
            </c:spPr>
          </c:marker>
          <c:cat>
            <c:numRef>
              <c:f>'NIAS Handover &gt;2Hours'!$B$183:$B$199</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&gt;2Hours'!$I$183:$I$206</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16</c:v>
                </c:pt>
                <c:pt idx="14">
                  <c:v>22</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FBF4-4530-A522-7CCC2F235CE0}"/>
            </c:ext>
          </c:extLst>
        </c:ser>
        <c:ser>
          <c:idx val="6"/>
          <c:order val="6"/>
          <c:tx>
            <c:strRef>
              <c:f>'NIAS Handover &gt;2Hours'!$J$110</c:f>
              <c:strCache>
                <c:ptCount val="1"/>
                <c:pt idx="0">
                  <c:v>SCH</c:v>
                </c:pt>
              </c:strCache>
            </c:strRef>
          </c:tx>
          <c:spPr>
            <a:ln>
              <a:noFill/>
            </a:ln>
          </c:spPr>
          <c:marker>
            <c:symbol val="circle"/>
            <c:size val="7"/>
            <c:spPr>
              <a:solidFill>
                <a:srgbClr val="ED7D31"/>
              </a:solidFill>
              <a:ln>
                <a:solidFill>
                  <a:srgbClr val="ED7D31"/>
                </a:solidFill>
              </a:ln>
            </c:spPr>
          </c:marker>
          <c:cat>
            <c:numRef>
              <c:f>'NIAS Handover &gt;2Hours'!$B$183:$B$199</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'NIAS Handover &gt;2Hours'!$J$183:$J$206</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FBF4-4530-A522-7CCC2F235CE0}"/>
            </c:ext>
          </c:extLst>
        </c:ser>
        <c:dLbls>
          <c:showLegendKey val="0"/>
          <c:showVal val="0"/>
          <c:showCatName val="0"/>
          <c:showSerName val="0"/>
          <c:showPercent val="0"/>
          <c:showBubbleSize val="0"/>
        </c:dLbls>
        <c:smooth val="0"/>
        <c:axId val="190073472"/>
        <c:axId val="190087936"/>
      </c:lineChart>
      <c:dateAx>
        <c:axId val="1900734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87936"/>
        <c:crosses val="autoZero"/>
        <c:auto val="1"/>
        <c:lblOffset val="100"/>
        <c:baseTimeUnit val="months"/>
        <c:majorUnit val="1"/>
        <c:majorTimeUnit val="months"/>
      </c:dateAx>
      <c:valAx>
        <c:axId val="19008793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73472"/>
        <c:crosses val="autoZero"/>
        <c:crossBetween val="midCat"/>
        <c:majorUnit val="50"/>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Patient Handover Monthly Average (Antrim)</a:t>
            </a:r>
            <a:endParaRPr lang="en-GB" sz="1100">
              <a:effectLst/>
            </a:endParaRPr>
          </a:p>
        </c:rich>
      </c:tx>
      <c:overlay val="0"/>
      <c:spPr>
        <a:noFill/>
        <a:ln>
          <a:noFill/>
        </a:ln>
        <a:effectLst/>
      </c:spPr>
    </c:title>
    <c:autoTitleDeleted val="0"/>
    <c:plotArea>
      <c:layout>
        <c:manualLayout>
          <c:layoutTarget val="inner"/>
          <c:xMode val="edge"/>
          <c:yMode val="edge"/>
          <c:x val="7.9571723628231922E-2"/>
          <c:y val="0.12282919777051091"/>
          <c:w val="0.86829617928779979"/>
          <c:h val="0.49732415325330226"/>
        </c:manualLayout>
      </c:layout>
      <c:lineChart>
        <c:grouping val="standard"/>
        <c:varyColors val="0"/>
        <c:ser>
          <c:idx val="3"/>
          <c:order val="0"/>
          <c:tx>
            <c:strRef>
              <c:f>'Avg Ambulance Delays'!$F$6</c:f>
              <c:strCache>
                <c:ptCount val="1"/>
                <c:pt idx="0">
                  <c:v>LPL</c:v>
                </c:pt>
              </c:strCache>
            </c:strRef>
          </c:tx>
          <c:spPr>
            <a:ln w="15875" cap="rnd">
              <a:solidFill>
                <a:schemeClr val="tx1"/>
              </a:solidFill>
              <a:prstDash val="lgDash"/>
              <a:round/>
            </a:ln>
            <a:effectLst/>
          </c:spPr>
          <c:marker>
            <c:symbol val="none"/>
          </c:marker>
          <c:cat>
            <c:numRef>
              <c:f>'Avg Ambulance Delays'!$B$79:$B$95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Ambulance Delays'!$F$79:$F$102</c:f>
              <c:numCache>
                <c:formatCode>0</c:formatCode>
                <c:ptCount val="24"/>
                <c:pt idx="0">
                  <c:v>38.47882352941177</c:v>
                </c:pt>
                <c:pt idx="1">
                  <c:v>38.47882352941177</c:v>
                </c:pt>
                <c:pt idx="2">
                  <c:v>38.47882352941177</c:v>
                </c:pt>
                <c:pt idx="3">
                  <c:v>38.47882352941177</c:v>
                </c:pt>
                <c:pt idx="4">
                  <c:v>38.47882352941177</c:v>
                </c:pt>
                <c:pt idx="5">
                  <c:v>38.47882352941177</c:v>
                </c:pt>
                <c:pt idx="6">
                  <c:v>38.47882352941177</c:v>
                </c:pt>
                <c:pt idx="7">
                  <c:v>38.47882352941177</c:v>
                </c:pt>
                <c:pt idx="8">
                  <c:v>38.47882352941177</c:v>
                </c:pt>
                <c:pt idx="9">
                  <c:v>38.47882352941177</c:v>
                </c:pt>
                <c:pt idx="10">
                  <c:v>38.47882352941177</c:v>
                </c:pt>
                <c:pt idx="11">
                  <c:v>38.47882352941177</c:v>
                </c:pt>
                <c:pt idx="12">
                  <c:v>38.47882352941177</c:v>
                </c:pt>
                <c:pt idx="13">
                  <c:v>38.47882352941177</c:v>
                </c:pt>
                <c:pt idx="14">
                  <c:v>38.47882352941177</c:v>
                </c:pt>
                <c:pt idx="15">
                  <c:v>38.47882352941177</c:v>
                </c:pt>
                <c:pt idx="16">
                  <c:v>38.47882352941177</c:v>
                </c:pt>
                <c:pt idx="17">
                  <c:v>38.47882352941177</c:v>
                </c:pt>
                <c:pt idx="18">
                  <c:v>38.47882352941177</c:v>
                </c:pt>
                <c:pt idx="19">
                  <c:v>38.47882352941177</c:v>
                </c:pt>
                <c:pt idx="20">
                  <c:v>38.47882352941177</c:v>
                </c:pt>
                <c:pt idx="21">
                  <c:v>38.47882352941177</c:v>
                </c:pt>
                <c:pt idx="22">
                  <c:v>38.47882352941177</c:v>
                </c:pt>
                <c:pt idx="23">
                  <c:v>38.47882352941177</c:v>
                </c:pt>
              </c:numCache>
            </c:numRef>
          </c:val>
          <c:smooth val="0"/>
          <c:extLst>
            <c:ext xmlns:c16="http://schemas.microsoft.com/office/drawing/2014/chart" uri="{C3380CC4-5D6E-409C-BE32-E72D297353CC}">
              <c16:uniqueId val="{00000000-C92F-46D7-9144-3B8BB1B56CF4}"/>
            </c:ext>
          </c:extLst>
        </c:ser>
        <c:ser>
          <c:idx val="7"/>
          <c:order val="1"/>
          <c:tx>
            <c:strRef>
              <c:f>'Avg Ambulance Delays'!$E$6</c:f>
              <c:strCache>
                <c:ptCount val="1"/>
                <c:pt idx="0">
                  <c:v>Monthly Avg (Mins)</c:v>
                </c:pt>
              </c:strCache>
            </c:strRef>
          </c:tx>
          <c:spPr>
            <a:ln w="28575" cap="rnd">
              <a:solidFill>
                <a:schemeClr val="bg1">
                  <a:lumMod val="65000"/>
                </a:schemeClr>
              </a:solidFill>
              <a:round/>
            </a:ln>
            <a:effectLst/>
          </c:spPr>
          <c:marker>
            <c:symbol val="circle"/>
            <c:size val="5"/>
            <c:spPr>
              <a:solidFill>
                <a:schemeClr val="bg1">
                  <a:lumMod val="75000"/>
                </a:schemeClr>
              </a:solidFill>
              <a:ln>
                <a:noFill/>
              </a:ln>
            </c:spPr>
          </c:marker>
          <c:cat>
            <c:numRef>
              <c:f>'Avg Ambulance Delays'!$B$79:$B$95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Ambulance Delays'!$E$79:$E$102</c:f>
              <c:numCache>
                <c:formatCode>0</c:formatCode>
                <c:ptCount val="24"/>
                <c:pt idx="0">
                  <c:v>76</c:v>
                </c:pt>
                <c:pt idx="1">
                  <c:v>62</c:v>
                </c:pt>
                <c:pt idx="2">
                  <c:v>67</c:v>
                </c:pt>
                <c:pt idx="3">
                  <c:v>69</c:v>
                </c:pt>
                <c:pt idx="4">
                  <c:v>71</c:v>
                </c:pt>
                <c:pt idx="5">
                  <c:v>90</c:v>
                </c:pt>
                <c:pt idx="6">
                  <c:v>98</c:v>
                </c:pt>
                <c:pt idx="7">
                  <c:v>89</c:v>
                </c:pt>
                <c:pt idx="8">
                  <c:v>104</c:v>
                </c:pt>
                <c:pt idx="9">
                  <c:v>125</c:v>
                </c:pt>
                <c:pt idx="10">
                  <c:v>71</c:v>
                </c:pt>
                <c:pt idx="11">
                  <c:v>74</c:v>
                </c:pt>
                <c:pt idx="12">
                  <c:v>74</c:v>
                </c:pt>
                <c:pt idx="13">
                  <c:v>37</c:v>
                </c:pt>
                <c:pt idx="14">
                  <c:v>35</c:v>
                </c:pt>
                <c:pt idx="15">
                  <c:v>48</c:v>
                </c:pt>
                <c:pt idx="16">
                  <c:v>52</c:v>
                </c:pt>
              </c:numCache>
            </c:numRef>
          </c:val>
          <c:smooth val="0"/>
          <c:extLst>
            <c:ext xmlns:c16="http://schemas.microsoft.com/office/drawing/2014/chart" uri="{C3380CC4-5D6E-409C-BE32-E72D297353CC}">
              <c16:uniqueId val="{00000001-C92F-46D7-9144-3B8BB1B56CF4}"/>
            </c:ext>
          </c:extLst>
        </c:ser>
        <c:ser>
          <c:idx val="8"/>
          <c:order val="2"/>
          <c:tx>
            <c:strRef>
              <c:f>'Avg Ambulance Delays'!$D$6</c:f>
              <c:strCache>
                <c:ptCount val="1"/>
                <c:pt idx="0">
                  <c:v>Mean</c:v>
                </c:pt>
              </c:strCache>
            </c:strRef>
          </c:tx>
          <c:spPr>
            <a:ln w="15875" cap="rnd">
              <a:solidFill>
                <a:schemeClr val="tx1"/>
              </a:solidFill>
              <a:round/>
            </a:ln>
            <a:effectLst/>
          </c:spPr>
          <c:marker>
            <c:symbol val="none"/>
          </c:marker>
          <c:cat>
            <c:numRef>
              <c:f>'Avg Ambulance Delays'!$B$79:$B$95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Ambulance Delays'!$D$79:$D$102</c:f>
              <c:numCache>
                <c:formatCode>0</c:formatCode>
                <c:ptCount val="24"/>
                <c:pt idx="0">
                  <c:v>73.058823529411768</c:v>
                </c:pt>
                <c:pt idx="1">
                  <c:v>73.058823529411768</c:v>
                </c:pt>
                <c:pt idx="2">
                  <c:v>73.058823529411768</c:v>
                </c:pt>
                <c:pt idx="3">
                  <c:v>73.058823529411768</c:v>
                </c:pt>
                <c:pt idx="4">
                  <c:v>73.058823529411768</c:v>
                </c:pt>
                <c:pt idx="5">
                  <c:v>73.058823529411768</c:v>
                </c:pt>
                <c:pt idx="6">
                  <c:v>73.058823529411768</c:v>
                </c:pt>
                <c:pt idx="7">
                  <c:v>73.058823529411768</c:v>
                </c:pt>
                <c:pt idx="8">
                  <c:v>73.058823529411768</c:v>
                </c:pt>
                <c:pt idx="9">
                  <c:v>73.058823529411768</c:v>
                </c:pt>
                <c:pt idx="10">
                  <c:v>73.058823529411768</c:v>
                </c:pt>
                <c:pt idx="11">
                  <c:v>73.058823529411768</c:v>
                </c:pt>
                <c:pt idx="12">
                  <c:v>73.058823529411768</c:v>
                </c:pt>
                <c:pt idx="13">
                  <c:v>73.058823529411768</c:v>
                </c:pt>
                <c:pt idx="14">
                  <c:v>73.058823529411768</c:v>
                </c:pt>
                <c:pt idx="15">
                  <c:v>73.058823529411768</c:v>
                </c:pt>
                <c:pt idx="16">
                  <c:v>73.058823529411768</c:v>
                </c:pt>
                <c:pt idx="17">
                  <c:v>73.058823529411768</c:v>
                </c:pt>
                <c:pt idx="18">
                  <c:v>73.058823529411768</c:v>
                </c:pt>
                <c:pt idx="19">
                  <c:v>73.058823529411768</c:v>
                </c:pt>
                <c:pt idx="20">
                  <c:v>73.058823529411768</c:v>
                </c:pt>
                <c:pt idx="21">
                  <c:v>73.058823529411768</c:v>
                </c:pt>
                <c:pt idx="22">
                  <c:v>73.058823529411768</c:v>
                </c:pt>
                <c:pt idx="23">
                  <c:v>73.058823529411768</c:v>
                </c:pt>
              </c:numCache>
            </c:numRef>
          </c:val>
          <c:smooth val="0"/>
          <c:extLst>
            <c:ext xmlns:c16="http://schemas.microsoft.com/office/drawing/2014/chart" uri="{C3380CC4-5D6E-409C-BE32-E72D297353CC}">
              <c16:uniqueId val="{00000002-C92F-46D7-9144-3B8BB1B56CF4}"/>
            </c:ext>
          </c:extLst>
        </c:ser>
        <c:ser>
          <c:idx val="9"/>
          <c:order val="3"/>
          <c:tx>
            <c:strRef>
              <c:f>'Avg Ambulance Delays'!$C$6</c:f>
              <c:strCache>
                <c:ptCount val="1"/>
                <c:pt idx="0">
                  <c:v>UPL</c:v>
                </c:pt>
              </c:strCache>
            </c:strRef>
          </c:tx>
          <c:spPr>
            <a:ln w="15875" cap="rnd">
              <a:solidFill>
                <a:schemeClr val="tx1"/>
              </a:solidFill>
              <a:prstDash val="lgDash"/>
              <a:round/>
            </a:ln>
            <a:effectLst/>
          </c:spPr>
          <c:marker>
            <c:symbol val="none"/>
          </c:marker>
          <c:cat>
            <c:numRef>
              <c:f>'Avg Ambulance Delays'!$B$79:$B$95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Ambulance Delays'!$C$79:$C$102</c:f>
              <c:numCache>
                <c:formatCode>0</c:formatCode>
                <c:ptCount val="24"/>
                <c:pt idx="0">
                  <c:v>107.63882352941177</c:v>
                </c:pt>
                <c:pt idx="1">
                  <c:v>107.63882352941177</c:v>
                </c:pt>
                <c:pt idx="2">
                  <c:v>107.63882352941177</c:v>
                </c:pt>
                <c:pt idx="3">
                  <c:v>107.63882352941177</c:v>
                </c:pt>
                <c:pt idx="4">
                  <c:v>107.63882352941177</c:v>
                </c:pt>
                <c:pt idx="5">
                  <c:v>107.63882352941177</c:v>
                </c:pt>
                <c:pt idx="6">
                  <c:v>107.63882352941177</c:v>
                </c:pt>
                <c:pt idx="7">
                  <c:v>107.63882352941177</c:v>
                </c:pt>
                <c:pt idx="8">
                  <c:v>107.63882352941177</c:v>
                </c:pt>
                <c:pt idx="9">
                  <c:v>107.63882352941177</c:v>
                </c:pt>
                <c:pt idx="10">
                  <c:v>107.63882352941177</c:v>
                </c:pt>
                <c:pt idx="11">
                  <c:v>107.63882352941177</c:v>
                </c:pt>
                <c:pt idx="12">
                  <c:v>107.63882352941177</c:v>
                </c:pt>
                <c:pt idx="13">
                  <c:v>107.63882352941177</c:v>
                </c:pt>
                <c:pt idx="14">
                  <c:v>107.63882352941177</c:v>
                </c:pt>
                <c:pt idx="15">
                  <c:v>107.63882352941177</c:v>
                </c:pt>
                <c:pt idx="16">
                  <c:v>107.63882352941177</c:v>
                </c:pt>
                <c:pt idx="17">
                  <c:v>107.63882352941177</c:v>
                </c:pt>
                <c:pt idx="18">
                  <c:v>107.63882352941177</c:v>
                </c:pt>
                <c:pt idx="19">
                  <c:v>107.63882352941177</c:v>
                </c:pt>
                <c:pt idx="20">
                  <c:v>107.63882352941177</c:v>
                </c:pt>
                <c:pt idx="21">
                  <c:v>107.63882352941177</c:v>
                </c:pt>
                <c:pt idx="22">
                  <c:v>107.63882352941177</c:v>
                </c:pt>
                <c:pt idx="23">
                  <c:v>107.63882352941177</c:v>
                </c:pt>
              </c:numCache>
            </c:numRef>
          </c:val>
          <c:smooth val="0"/>
          <c:extLst>
            <c:ext xmlns:c16="http://schemas.microsoft.com/office/drawing/2014/chart" uri="{C3380CC4-5D6E-409C-BE32-E72D297353CC}">
              <c16:uniqueId val="{00000003-C92F-46D7-9144-3B8BB1B56CF4}"/>
            </c:ext>
          </c:extLst>
        </c:ser>
        <c:ser>
          <c:idx val="0"/>
          <c:order val="4"/>
          <c:tx>
            <c:strRef>
              <c:f>'Avg Ambulance Delays'!$I$6</c:f>
              <c:strCache>
                <c:ptCount val="1"/>
                <c:pt idx="0">
                  <c:v>SCL</c:v>
                </c:pt>
              </c:strCache>
            </c:strRef>
          </c:tx>
          <c:spPr>
            <a:ln>
              <a:noFill/>
            </a:ln>
          </c:spPr>
          <c:marker>
            <c:symbol val="circle"/>
            <c:size val="7"/>
            <c:spPr>
              <a:solidFill>
                <a:srgbClr val="5B9BD5"/>
              </a:solidFill>
              <a:ln>
                <a:noFill/>
              </a:ln>
            </c:spPr>
          </c:marker>
          <c:cat>
            <c:numRef>
              <c:f>'Avg Ambulance Delays'!$B$79:$B$95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Ambulance Delays'!$I$79:$I$102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37</c:v>
                </c:pt>
                <c:pt idx="14">
                  <c:v>35</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C92F-46D7-9144-3B8BB1B56CF4}"/>
            </c:ext>
          </c:extLst>
        </c:ser>
        <c:ser>
          <c:idx val="11"/>
          <c:order val="5"/>
          <c:tx>
            <c:strRef>
              <c:f>'Avg Ambulance Delays'!$J$6</c:f>
              <c:strCache>
                <c:ptCount val="1"/>
                <c:pt idx="0">
                  <c:v>SCH</c:v>
                </c:pt>
              </c:strCache>
            </c:strRef>
          </c:tx>
          <c:spPr>
            <a:ln>
              <a:noFill/>
            </a:ln>
          </c:spPr>
          <c:marker>
            <c:symbol val="circle"/>
            <c:size val="6"/>
            <c:spPr>
              <a:solidFill>
                <a:srgbClr val="FF6600"/>
              </a:solidFill>
              <a:ln>
                <a:noFill/>
              </a:ln>
            </c:spPr>
          </c:marker>
          <c:cat>
            <c:numRef>
              <c:f>'Avg Ambulance Delays'!$B$79:$B$95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Ambulance Delays'!$J$79:$J$102</c:f>
              <c:numCache>
                <c:formatCode>0</c:formatCode>
                <c:ptCount val="24"/>
                <c:pt idx="0">
                  <c:v>#N/A</c:v>
                </c:pt>
                <c:pt idx="1">
                  <c:v>#N/A</c:v>
                </c:pt>
                <c:pt idx="2">
                  <c:v>#N/A</c:v>
                </c:pt>
                <c:pt idx="3">
                  <c:v>#N/A</c:v>
                </c:pt>
                <c:pt idx="4">
                  <c:v>#N/A</c:v>
                </c:pt>
                <c:pt idx="5">
                  <c:v>#N/A</c:v>
                </c:pt>
                <c:pt idx="6">
                  <c:v>#N/A</c:v>
                </c:pt>
                <c:pt idx="7">
                  <c:v>#N/A</c:v>
                </c:pt>
                <c:pt idx="8">
                  <c:v>#N/A</c:v>
                </c:pt>
                <c:pt idx="9">
                  <c:v>125</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C92F-46D7-9144-3B8BB1B56CF4}"/>
            </c:ext>
          </c:extLst>
        </c:ser>
        <c:dLbls>
          <c:showLegendKey val="0"/>
          <c:showVal val="0"/>
          <c:showCatName val="0"/>
          <c:showSerName val="0"/>
          <c:showPercent val="0"/>
          <c:showBubbleSize val="0"/>
        </c:dLbls>
        <c:smooth val="0"/>
        <c:axId val="186785152"/>
        <c:axId val="186795520"/>
      </c:lineChart>
      <c:dateAx>
        <c:axId val="18678515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95520"/>
        <c:crosses val="autoZero"/>
        <c:auto val="1"/>
        <c:lblOffset val="100"/>
        <c:baseTimeUnit val="months"/>
        <c:majorUnit val="1"/>
        <c:majorTimeUnit val="months"/>
      </c:dateAx>
      <c:valAx>
        <c:axId val="186795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5152"/>
        <c:crosses val="autoZero"/>
        <c:crossBetween val="midCat"/>
        <c:majorUnit val="40"/>
      </c:valAx>
      <c:spPr>
        <a:noFill/>
        <a:ln>
          <a:noFill/>
        </a:ln>
        <a:effectLst/>
      </c:spPr>
    </c:plotArea>
    <c:legend>
      <c:legendPos val="b"/>
      <c:layout>
        <c:manualLayout>
          <c:xMode val="edge"/>
          <c:yMode val="edge"/>
          <c:x val="5.6721784776902893E-2"/>
          <c:y val="0.82221576454270406"/>
          <c:w val="0.90782305336832891"/>
          <c:h val="0.14603871874091887"/>
        </c:manualLayout>
      </c:layout>
      <c:overlay val="0"/>
      <c:txPr>
        <a:bodyPr rot="0" vert="horz"/>
        <a:lstStyle/>
        <a:p>
          <a:pPr>
            <a:defRPr sz="900"/>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Patient Handover Monthly Average (Causeway)</a:t>
            </a:r>
            <a:endParaRPr lang="en-GB" sz="1100">
              <a:effectLst/>
            </a:endParaRPr>
          </a:p>
        </c:rich>
      </c:tx>
      <c:layout>
        <c:manualLayout>
          <c:xMode val="edge"/>
          <c:yMode val="edge"/>
          <c:x val="0.20859711286089236"/>
          <c:y val="2.7272697989229072E-2"/>
        </c:manualLayout>
      </c:layout>
      <c:overlay val="0"/>
      <c:spPr>
        <a:noFill/>
        <a:ln>
          <a:noFill/>
        </a:ln>
        <a:effectLst/>
      </c:spPr>
    </c:title>
    <c:autoTitleDeleted val="0"/>
    <c:plotArea>
      <c:layout>
        <c:manualLayout>
          <c:layoutTarget val="inner"/>
          <c:xMode val="edge"/>
          <c:yMode val="edge"/>
          <c:x val="7.9571723628231922E-2"/>
          <c:y val="0.12282919777051091"/>
          <c:w val="0.86829617928779979"/>
          <c:h val="0.49732415325330226"/>
        </c:manualLayout>
      </c:layout>
      <c:lineChart>
        <c:grouping val="standard"/>
        <c:varyColors val="0"/>
        <c:ser>
          <c:idx val="0"/>
          <c:order val="0"/>
          <c:tx>
            <c:strRef>
              <c:f>'Avg Ambulance Delays'!$F$109</c:f>
              <c:strCache>
                <c:ptCount val="1"/>
                <c:pt idx="0">
                  <c:v>LPL</c:v>
                </c:pt>
              </c:strCache>
            </c:strRef>
          </c:tx>
          <c:spPr>
            <a:ln w="15875" cap="rnd">
              <a:solidFill>
                <a:schemeClr val="tx1"/>
              </a:solidFill>
              <a:prstDash val="lgDash"/>
              <a:round/>
            </a:ln>
            <a:effectLst/>
          </c:spPr>
          <c:marker>
            <c:symbol val="none"/>
          </c:marker>
          <c:cat>
            <c:numRef>
              <c:f>'Avg Ambulance Delays'!$B$182:$B$198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Ambulance Delays'!$F$182:$F$205</c:f>
              <c:numCache>
                <c:formatCode>0</c:formatCode>
                <c:ptCount val="24"/>
                <c:pt idx="0">
                  <c:v>40.910588235294114</c:v>
                </c:pt>
                <c:pt idx="1">
                  <c:v>40.910588235294114</c:v>
                </c:pt>
                <c:pt idx="2">
                  <c:v>40.910588235294114</c:v>
                </c:pt>
                <c:pt idx="3">
                  <c:v>40.910588235294114</c:v>
                </c:pt>
                <c:pt idx="4">
                  <c:v>40.910588235294114</c:v>
                </c:pt>
                <c:pt idx="5">
                  <c:v>40.910588235294114</c:v>
                </c:pt>
                <c:pt idx="6">
                  <c:v>40.910588235294114</c:v>
                </c:pt>
                <c:pt idx="7">
                  <c:v>40.910588235294114</c:v>
                </c:pt>
                <c:pt idx="8">
                  <c:v>40.910588235294114</c:v>
                </c:pt>
                <c:pt idx="9">
                  <c:v>40.910588235294114</c:v>
                </c:pt>
                <c:pt idx="10">
                  <c:v>40.910588235294114</c:v>
                </c:pt>
                <c:pt idx="11">
                  <c:v>40.910588235294114</c:v>
                </c:pt>
                <c:pt idx="12">
                  <c:v>40.910588235294114</c:v>
                </c:pt>
                <c:pt idx="13">
                  <c:v>40.910588235294114</c:v>
                </c:pt>
                <c:pt idx="14">
                  <c:v>40.910588235294114</c:v>
                </c:pt>
                <c:pt idx="15">
                  <c:v>40.910588235294114</c:v>
                </c:pt>
                <c:pt idx="16">
                  <c:v>40.910588235294114</c:v>
                </c:pt>
                <c:pt idx="17">
                  <c:v>40.910588235294114</c:v>
                </c:pt>
                <c:pt idx="18">
                  <c:v>40.910588235294114</c:v>
                </c:pt>
                <c:pt idx="19">
                  <c:v>40.910588235294114</c:v>
                </c:pt>
                <c:pt idx="20">
                  <c:v>40.910588235294114</c:v>
                </c:pt>
                <c:pt idx="21">
                  <c:v>40.910588235294114</c:v>
                </c:pt>
                <c:pt idx="22">
                  <c:v>40.910588235294114</c:v>
                </c:pt>
                <c:pt idx="23">
                  <c:v>40.910588235294114</c:v>
                </c:pt>
              </c:numCache>
            </c:numRef>
          </c:val>
          <c:smooth val="0"/>
          <c:extLst>
            <c:ext xmlns:c16="http://schemas.microsoft.com/office/drawing/2014/chart" uri="{C3380CC4-5D6E-409C-BE32-E72D297353CC}">
              <c16:uniqueId val="{00000000-282B-446A-845F-86022EAD23D8}"/>
            </c:ext>
          </c:extLst>
        </c:ser>
        <c:ser>
          <c:idx val="1"/>
          <c:order val="1"/>
          <c:tx>
            <c:strRef>
              <c:f>'Avg Ambulance Delays'!$E$109</c:f>
              <c:strCache>
                <c:ptCount val="1"/>
                <c:pt idx="0">
                  <c:v>Monthly Avg (Mins)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'Avg Ambulance Delays'!$B$182:$B$198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Ambulance Delays'!$E$182:$E$205</c:f>
              <c:numCache>
                <c:formatCode>0</c:formatCode>
                <c:ptCount val="24"/>
                <c:pt idx="0">
                  <c:v>118</c:v>
                </c:pt>
                <c:pt idx="1">
                  <c:v>82</c:v>
                </c:pt>
                <c:pt idx="2">
                  <c:v>68</c:v>
                </c:pt>
                <c:pt idx="3">
                  <c:v>72</c:v>
                </c:pt>
                <c:pt idx="4">
                  <c:v>74</c:v>
                </c:pt>
                <c:pt idx="5">
                  <c:v>85</c:v>
                </c:pt>
                <c:pt idx="6">
                  <c:v>77</c:v>
                </c:pt>
                <c:pt idx="7">
                  <c:v>70</c:v>
                </c:pt>
                <c:pt idx="8">
                  <c:v>99</c:v>
                </c:pt>
                <c:pt idx="9">
                  <c:v>111</c:v>
                </c:pt>
                <c:pt idx="10">
                  <c:v>82</c:v>
                </c:pt>
                <c:pt idx="11">
                  <c:v>80</c:v>
                </c:pt>
                <c:pt idx="12">
                  <c:v>82</c:v>
                </c:pt>
                <c:pt idx="13">
                  <c:v>39</c:v>
                </c:pt>
                <c:pt idx="14">
                  <c:v>40</c:v>
                </c:pt>
                <c:pt idx="15">
                  <c:v>54</c:v>
                </c:pt>
                <c:pt idx="16">
                  <c:v>53</c:v>
                </c:pt>
              </c:numCache>
            </c:numRef>
          </c:val>
          <c:smooth val="0"/>
          <c:extLst>
            <c:ext xmlns:c16="http://schemas.microsoft.com/office/drawing/2014/chart" uri="{C3380CC4-5D6E-409C-BE32-E72D297353CC}">
              <c16:uniqueId val="{00000001-282B-446A-845F-86022EAD23D8}"/>
            </c:ext>
          </c:extLst>
        </c:ser>
        <c:ser>
          <c:idx val="4"/>
          <c:order val="2"/>
          <c:tx>
            <c:strRef>
              <c:f>'Avg Ambulance Delays'!$D$109</c:f>
              <c:strCache>
                <c:ptCount val="1"/>
                <c:pt idx="0">
                  <c:v>Mean</c:v>
                </c:pt>
              </c:strCache>
            </c:strRef>
          </c:tx>
          <c:spPr>
            <a:ln w="15875" cap="rnd">
              <a:solidFill>
                <a:schemeClr val="tx1"/>
              </a:solidFill>
              <a:round/>
            </a:ln>
            <a:effectLst/>
          </c:spPr>
          <c:marker>
            <c:symbol val="none"/>
          </c:marker>
          <c:cat>
            <c:numRef>
              <c:f>'Avg Ambulance Delays'!$B$182:$B$198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Ambulance Delays'!$D$182:$D$205</c:f>
              <c:numCache>
                <c:formatCode>0</c:formatCode>
                <c:ptCount val="24"/>
                <c:pt idx="0">
                  <c:v>75.647058823529406</c:v>
                </c:pt>
                <c:pt idx="1">
                  <c:v>75.647058823529406</c:v>
                </c:pt>
                <c:pt idx="2">
                  <c:v>75.647058823529406</c:v>
                </c:pt>
                <c:pt idx="3">
                  <c:v>75.647058823529406</c:v>
                </c:pt>
                <c:pt idx="4">
                  <c:v>75.647058823529406</c:v>
                </c:pt>
                <c:pt idx="5">
                  <c:v>75.647058823529406</c:v>
                </c:pt>
                <c:pt idx="6">
                  <c:v>75.647058823529406</c:v>
                </c:pt>
                <c:pt idx="7">
                  <c:v>75.647058823529406</c:v>
                </c:pt>
                <c:pt idx="8">
                  <c:v>75.647058823529406</c:v>
                </c:pt>
                <c:pt idx="9">
                  <c:v>75.647058823529406</c:v>
                </c:pt>
                <c:pt idx="10">
                  <c:v>75.647058823529406</c:v>
                </c:pt>
                <c:pt idx="11">
                  <c:v>75.647058823529406</c:v>
                </c:pt>
                <c:pt idx="12">
                  <c:v>75.647058823529406</c:v>
                </c:pt>
                <c:pt idx="13">
                  <c:v>75.647058823529406</c:v>
                </c:pt>
                <c:pt idx="14">
                  <c:v>75.647058823529406</c:v>
                </c:pt>
                <c:pt idx="15">
                  <c:v>75.647058823529406</c:v>
                </c:pt>
                <c:pt idx="16">
                  <c:v>75.647058823529406</c:v>
                </c:pt>
                <c:pt idx="17">
                  <c:v>75.647058823529406</c:v>
                </c:pt>
                <c:pt idx="18">
                  <c:v>75.647058823529406</c:v>
                </c:pt>
                <c:pt idx="19">
                  <c:v>75.647058823529406</c:v>
                </c:pt>
                <c:pt idx="20">
                  <c:v>75.647058823529406</c:v>
                </c:pt>
                <c:pt idx="21">
                  <c:v>75.647058823529406</c:v>
                </c:pt>
                <c:pt idx="22">
                  <c:v>75.647058823529406</c:v>
                </c:pt>
                <c:pt idx="23">
                  <c:v>75.647058823529406</c:v>
                </c:pt>
              </c:numCache>
            </c:numRef>
          </c:val>
          <c:smooth val="0"/>
          <c:extLst>
            <c:ext xmlns:c16="http://schemas.microsoft.com/office/drawing/2014/chart" uri="{C3380CC4-5D6E-409C-BE32-E72D297353CC}">
              <c16:uniqueId val="{00000002-282B-446A-845F-86022EAD23D8}"/>
            </c:ext>
          </c:extLst>
        </c:ser>
        <c:ser>
          <c:idx val="5"/>
          <c:order val="3"/>
          <c:tx>
            <c:strRef>
              <c:f>'Avg Ambulance Delays'!$C$109</c:f>
              <c:strCache>
                <c:ptCount val="1"/>
                <c:pt idx="0">
                  <c:v>UPL</c:v>
                </c:pt>
              </c:strCache>
            </c:strRef>
          </c:tx>
          <c:spPr>
            <a:ln w="15875" cap="rnd">
              <a:solidFill>
                <a:schemeClr val="tx1"/>
              </a:solidFill>
              <a:prstDash val="lgDash"/>
              <a:round/>
            </a:ln>
            <a:effectLst/>
          </c:spPr>
          <c:marker>
            <c:symbol val="none"/>
          </c:marker>
          <c:cat>
            <c:numRef>
              <c:f>'Avg Ambulance Delays'!$B$182:$B$198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Ambulance Delays'!$C$182:$C$205</c:f>
              <c:numCache>
                <c:formatCode>0</c:formatCode>
                <c:ptCount val="24"/>
                <c:pt idx="0">
                  <c:v>110.3835294117647</c:v>
                </c:pt>
                <c:pt idx="1">
                  <c:v>110.3835294117647</c:v>
                </c:pt>
                <c:pt idx="2">
                  <c:v>110.3835294117647</c:v>
                </c:pt>
                <c:pt idx="3">
                  <c:v>110.3835294117647</c:v>
                </c:pt>
                <c:pt idx="4">
                  <c:v>110.3835294117647</c:v>
                </c:pt>
                <c:pt idx="5">
                  <c:v>110.3835294117647</c:v>
                </c:pt>
                <c:pt idx="6">
                  <c:v>110.3835294117647</c:v>
                </c:pt>
                <c:pt idx="7">
                  <c:v>110.3835294117647</c:v>
                </c:pt>
                <c:pt idx="8">
                  <c:v>110.3835294117647</c:v>
                </c:pt>
                <c:pt idx="9">
                  <c:v>110.3835294117647</c:v>
                </c:pt>
                <c:pt idx="10">
                  <c:v>110.3835294117647</c:v>
                </c:pt>
                <c:pt idx="11">
                  <c:v>110.3835294117647</c:v>
                </c:pt>
                <c:pt idx="12">
                  <c:v>110.3835294117647</c:v>
                </c:pt>
                <c:pt idx="13">
                  <c:v>110.3835294117647</c:v>
                </c:pt>
                <c:pt idx="14">
                  <c:v>110.3835294117647</c:v>
                </c:pt>
                <c:pt idx="15">
                  <c:v>110.3835294117647</c:v>
                </c:pt>
                <c:pt idx="16">
                  <c:v>110.3835294117647</c:v>
                </c:pt>
                <c:pt idx="17">
                  <c:v>110.3835294117647</c:v>
                </c:pt>
                <c:pt idx="18">
                  <c:v>110.3835294117647</c:v>
                </c:pt>
                <c:pt idx="19">
                  <c:v>110.3835294117647</c:v>
                </c:pt>
                <c:pt idx="20">
                  <c:v>110.3835294117647</c:v>
                </c:pt>
                <c:pt idx="21">
                  <c:v>110.3835294117647</c:v>
                </c:pt>
                <c:pt idx="22">
                  <c:v>110.3835294117647</c:v>
                </c:pt>
                <c:pt idx="23">
                  <c:v>110.3835294117647</c:v>
                </c:pt>
              </c:numCache>
            </c:numRef>
          </c:val>
          <c:smooth val="0"/>
          <c:extLst>
            <c:ext xmlns:c16="http://schemas.microsoft.com/office/drawing/2014/chart" uri="{C3380CC4-5D6E-409C-BE32-E72D297353CC}">
              <c16:uniqueId val="{00000003-282B-446A-845F-86022EAD23D8}"/>
            </c:ext>
          </c:extLst>
        </c:ser>
        <c:ser>
          <c:idx val="2"/>
          <c:order val="4"/>
          <c:tx>
            <c:strRef>
              <c:f>'Avg Ambulance Delays'!$I$109</c:f>
              <c:strCache>
                <c:ptCount val="1"/>
                <c:pt idx="0">
                  <c:v>SCL</c:v>
                </c:pt>
              </c:strCache>
            </c:strRef>
          </c:tx>
          <c:spPr>
            <a:ln>
              <a:noFill/>
            </a:ln>
          </c:spPr>
          <c:marker>
            <c:symbol val="circle"/>
            <c:size val="7"/>
            <c:spPr>
              <a:solidFill>
                <a:srgbClr val="5B9BD5"/>
              </a:solidFill>
              <a:ln>
                <a:solidFill>
                  <a:srgbClr val="5B9BD5"/>
                </a:solidFill>
              </a:ln>
            </c:spPr>
          </c:marker>
          <c:cat>
            <c:numRef>
              <c:f>'Avg Ambulance Delays'!$B$182:$B$198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Ambulance Delays'!$I$182:$I$205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39</c:v>
                </c:pt>
                <c:pt idx="14">
                  <c:v>40</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4-282B-446A-845F-86022EAD23D8}"/>
            </c:ext>
          </c:extLst>
        </c:ser>
        <c:ser>
          <c:idx val="6"/>
          <c:order val="5"/>
          <c:tx>
            <c:strRef>
              <c:f>'Avg Ambulance Delays'!$J$109</c:f>
              <c:strCache>
                <c:ptCount val="1"/>
                <c:pt idx="0">
                  <c:v>SCH</c:v>
                </c:pt>
              </c:strCache>
            </c:strRef>
          </c:tx>
          <c:spPr>
            <a:ln>
              <a:noFill/>
            </a:ln>
          </c:spPr>
          <c:marker>
            <c:symbol val="circle"/>
            <c:size val="6"/>
            <c:spPr>
              <a:solidFill>
                <a:srgbClr val="FF6600"/>
              </a:solidFill>
              <a:ln>
                <a:noFill/>
              </a:ln>
            </c:spPr>
          </c:marker>
          <c:cat>
            <c:numRef>
              <c:f>'Avg Ambulance Delays'!$B$182:$B$198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Ambulance Delays'!$J$182:$J$205</c:f>
              <c:numCache>
                <c:formatCode>0</c:formatCode>
                <c:ptCount val="24"/>
                <c:pt idx="0">
                  <c:v>118</c:v>
                </c:pt>
                <c:pt idx="1">
                  <c:v>#N/A</c:v>
                </c:pt>
                <c:pt idx="2">
                  <c:v>#N/A</c:v>
                </c:pt>
                <c:pt idx="3">
                  <c:v>#N/A</c:v>
                </c:pt>
                <c:pt idx="4">
                  <c:v>#N/A</c:v>
                </c:pt>
                <c:pt idx="5">
                  <c:v>#N/A</c:v>
                </c:pt>
                <c:pt idx="6">
                  <c:v>#N/A</c:v>
                </c:pt>
                <c:pt idx="7">
                  <c:v>#N/A</c:v>
                </c:pt>
                <c:pt idx="8">
                  <c:v>#N/A</c:v>
                </c:pt>
                <c:pt idx="9">
                  <c:v>111</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282B-446A-845F-86022EAD23D8}"/>
            </c:ext>
          </c:extLst>
        </c:ser>
        <c:dLbls>
          <c:showLegendKey val="0"/>
          <c:showVal val="0"/>
          <c:showCatName val="0"/>
          <c:showSerName val="0"/>
          <c:showPercent val="0"/>
          <c:showBubbleSize val="0"/>
        </c:dLbls>
        <c:smooth val="0"/>
        <c:axId val="186785152"/>
        <c:axId val="186795520"/>
      </c:lineChart>
      <c:dateAx>
        <c:axId val="18678515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95520"/>
        <c:crosses val="autoZero"/>
        <c:auto val="1"/>
        <c:lblOffset val="100"/>
        <c:baseTimeUnit val="months"/>
        <c:majorUnit val="1"/>
        <c:majorTimeUnit val="months"/>
      </c:dateAx>
      <c:valAx>
        <c:axId val="186795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5152"/>
        <c:crosses val="autoZero"/>
        <c:crossBetween val="midCat"/>
        <c:majorUnit val="40"/>
      </c:valAx>
      <c:spPr>
        <a:noFill/>
        <a:ln>
          <a:noFill/>
        </a:ln>
        <a:effectLst/>
      </c:spPr>
    </c:plotArea>
    <c:legend>
      <c:legendPos val="b"/>
      <c:layout>
        <c:manualLayout>
          <c:xMode val="edge"/>
          <c:yMode val="edge"/>
          <c:x val="8.1721784776902895E-2"/>
          <c:y val="0.82221565259593499"/>
          <c:w val="0.89211198600174979"/>
          <c:h val="0.10286288383137125"/>
        </c:manualLayout>
      </c:layout>
      <c:overlay val="0"/>
      <c:txPr>
        <a:bodyPr rot="0" vert="horz"/>
        <a:lstStyle/>
        <a:p>
          <a:pPr>
            <a:defRPr sz="900"/>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a:t>ED </a:t>
            </a:r>
            <a:r>
              <a:rPr lang="en-GB" sz="1100" baseline="0"/>
              <a:t>attendances (Antrim)</a:t>
            </a:r>
          </a:p>
        </c:rich>
      </c:tx>
      <c:overlay val="0"/>
      <c:spPr>
        <a:noFill/>
        <a:ln>
          <a:noFill/>
        </a:ln>
        <a:effectLst/>
      </c:spPr>
    </c:title>
    <c:autoTitleDeleted val="0"/>
    <c:plotArea>
      <c:layout/>
      <c:lineChart>
        <c:grouping val="standard"/>
        <c:varyColors val="0"/>
        <c:ser>
          <c:idx val="1"/>
          <c:order val="0"/>
          <c:tx>
            <c:strRef>
              <c:f>'ED attendances'!$C$6</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'ED attendances'!$B$7:$B$18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'ED attendances'!$C$7:$C$18</c:f>
              <c:numCache>
                <c:formatCode>#,##0</c:formatCode>
                <c:ptCount val="12"/>
                <c:pt idx="0">
                  <c:v>8109</c:v>
                </c:pt>
                <c:pt idx="1">
                  <c:v>8307</c:v>
                </c:pt>
                <c:pt idx="2">
                  <c:v>7998</c:v>
                </c:pt>
                <c:pt idx="3">
                  <c:v>7748</c:v>
                </c:pt>
                <c:pt idx="4">
                  <c:v>7908</c:v>
                </c:pt>
                <c:pt idx="5">
                  <c:v>7872</c:v>
                </c:pt>
                <c:pt idx="6">
                  <c:v>7923</c:v>
                </c:pt>
                <c:pt idx="7">
                  <c:v>7778</c:v>
                </c:pt>
                <c:pt idx="8">
                  <c:v>7589</c:v>
                </c:pt>
                <c:pt idx="9">
                  <c:v>7780</c:v>
                </c:pt>
                <c:pt idx="10">
                  <c:v>7171</c:v>
                </c:pt>
                <c:pt idx="11">
                  <c:v>8170</c:v>
                </c:pt>
              </c:numCache>
            </c:numRef>
          </c:val>
          <c:smooth val="0"/>
          <c:extLst>
            <c:ext xmlns:c16="http://schemas.microsoft.com/office/drawing/2014/chart" uri="{C3380CC4-5D6E-409C-BE32-E72D297353CC}">
              <c16:uniqueId val="{00000000-F6F5-41FA-A10F-57F0E78BC988}"/>
            </c:ext>
          </c:extLst>
        </c:ser>
        <c:ser>
          <c:idx val="2"/>
          <c:order val="1"/>
          <c:tx>
            <c:strRef>
              <c:f>'ED attendances'!$D$6</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'ED attendances'!$B$7:$B$18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'ED attendances'!$D$7:$D$18</c:f>
              <c:numCache>
                <c:formatCode>#,##0</c:formatCode>
                <c:ptCount val="12"/>
                <c:pt idx="0">
                  <c:v>7937</c:v>
                </c:pt>
                <c:pt idx="1">
                  <c:v>8381</c:v>
                </c:pt>
                <c:pt idx="2">
                  <c:v>8186</c:v>
                </c:pt>
                <c:pt idx="3">
                  <c:v>8177</c:v>
                </c:pt>
                <c:pt idx="4">
                  <c:v>8019</c:v>
                </c:pt>
              </c:numCache>
            </c:numRef>
          </c:val>
          <c:smooth val="0"/>
          <c:extLst>
            <c:ext xmlns:c16="http://schemas.microsoft.com/office/drawing/2014/chart" uri="{C3380CC4-5D6E-409C-BE32-E72D297353CC}">
              <c16:uniqueId val="{00000001-F6F5-41FA-A10F-57F0E78BC988}"/>
            </c:ext>
          </c:extLst>
        </c:ser>
        <c:dLbls>
          <c:showLegendKey val="0"/>
          <c:showVal val="0"/>
          <c:showCatName val="0"/>
          <c:showSerName val="0"/>
          <c:showPercent val="0"/>
          <c:showBubbleSize val="0"/>
        </c:dLbls>
        <c:marker val="1"/>
        <c:smooth val="0"/>
        <c:axId val="175572480"/>
        <c:axId val="175574016"/>
      </c:lineChart>
      <c:catAx>
        <c:axId val="17557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574016"/>
        <c:crosses val="autoZero"/>
        <c:auto val="1"/>
        <c:lblAlgn val="ctr"/>
        <c:lblOffset val="100"/>
        <c:noMultiLvlLbl val="0"/>
      </c:catAx>
      <c:valAx>
        <c:axId val="1755740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57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a:t>ED </a:t>
            </a:r>
            <a:r>
              <a:rPr lang="en-GB" sz="1100" baseline="0"/>
              <a:t>attendances (Causeway)</a:t>
            </a:r>
            <a:endParaRPr lang="en-GB" sz="1100"/>
          </a:p>
        </c:rich>
      </c:tx>
      <c:layout>
        <c:manualLayout>
          <c:xMode val="edge"/>
          <c:yMode val="edge"/>
          <c:x val="0.31981240590822524"/>
          <c:y val="3.7037037037037035E-2"/>
        </c:manualLayout>
      </c:layout>
      <c:overlay val="0"/>
      <c:spPr>
        <a:noFill/>
        <a:ln>
          <a:noFill/>
        </a:ln>
        <a:effectLst/>
      </c:spPr>
    </c:title>
    <c:autoTitleDeleted val="0"/>
    <c:plotArea>
      <c:layout/>
      <c:lineChart>
        <c:grouping val="standard"/>
        <c:varyColors val="0"/>
        <c:ser>
          <c:idx val="1"/>
          <c:order val="0"/>
          <c:tx>
            <c:strRef>
              <c:f>'ED attendances'!$C$22</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'ED attendances'!$B$23:$B$34</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'ED attendances'!$C$23:$C$34</c:f>
              <c:numCache>
                <c:formatCode>#,##0</c:formatCode>
                <c:ptCount val="12"/>
                <c:pt idx="0">
                  <c:v>4373</c:v>
                </c:pt>
                <c:pt idx="1">
                  <c:v>4509</c:v>
                </c:pt>
                <c:pt idx="2">
                  <c:v>4239</c:v>
                </c:pt>
                <c:pt idx="3">
                  <c:v>4415</c:v>
                </c:pt>
                <c:pt idx="4">
                  <c:v>4500</c:v>
                </c:pt>
                <c:pt idx="5">
                  <c:v>4273</c:v>
                </c:pt>
                <c:pt idx="6">
                  <c:v>4342</c:v>
                </c:pt>
                <c:pt idx="7">
                  <c:v>4257</c:v>
                </c:pt>
                <c:pt idx="8">
                  <c:v>4047</c:v>
                </c:pt>
                <c:pt idx="9">
                  <c:v>4209</c:v>
                </c:pt>
                <c:pt idx="10">
                  <c:v>3928</c:v>
                </c:pt>
                <c:pt idx="11">
                  <c:v>4580</c:v>
                </c:pt>
              </c:numCache>
            </c:numRef>
          </c:val>
          <c:smooth val="0"/>
          <c:extLst>
            <c:ext xmlns:c16="http://schemas.microsoft.com/office/drawing/2014/chart" uri="{C3380CC4-5D6E-409C-BE32-E72D297353CC}">
              <c16:uniqueId val="{00000000-F0F6-4E87-B1E4-C6A9427AB6D4}"/>
            </c:ext>
          </c:extLst>
        </c:ser>
        <c:ser>
          <c:idx val="2"/>
          <c:order val="1"/>
          <c:tx>
            <c:strRef>
              <c:f>'ED attendances'!$D$22</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'ED attendances'!$B$23:$B$34</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'ED attendances'!$D$23:$D$34</c:f>
              <c:numCache>
                <c:formatCode>#,##0</c:formatCode>
                <c:ptCount val="12"/>
                <c:pt idx="0">
                  <c:v>4540</c:v>
                </c:pt>
                <c:pt idx="1">
                  <c:v>4668</c:v>
                </c:pt>
                <c:pt idx="2">
                  <c:v>4489</c:v>
                </c:pt>
                <c:pt idx="3">
                  <c:v>4836</c:v>
                </c:pt>
                <c:pt idx="4">
                  <c:v>4559</c:v>
                </c:pt>
              </c:numCache>
            </c:numRef>
          </c:val>
          <c:smooth val="0"/>
          <c:extLst>
            <c:ext xmlns:c16="http://schemas.microsoft.com/office/drawing/2014/chart" uri="{C3380CC4-5D6E-409C-BE32-E72D297353CC}">
              <c16:uniqueId val="{00000001-F0F6-4E87-B1E4-C6A9427AB6D4}"/>
            </c:ext>
          </c:extLst>
        </c:ser>
        <c:dLbls>
          <c:showLegendKey val="0"/>
          <c:showVal val="0"/>
          <c:showCatName val="0"/>
          <c:showSerName val="0"/>
          <c:showPercent val="0"/>
          <c:showBubbleSize val="0"/>
        </c:dLbls>
        <c:marker val="1"/>
        <c:smooth val="0"/>
        <c:axId val="175625728"/>
        <c:axId val="175627648"/>
      </c:lineChart>
      <c:catAx>
        <c:axId val="17562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627648"/>
        <c:crosses val="autoZero"/>
        <c:auto val="1"/>
        <c:lblAlgn val="ctr"/>
        <c:lblOffset val="100"/>
        <c:noMultiLvlLbl val="0"/>
      </c:catAx>
      <c:valAx>
        <c:axId val="17562764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5625728"/>
        <c:crosses val="autoZero"/>
        <c:crossBetween val="between"/>
        <c:majorUnit val="10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Over-75  Attendances (Antrim)</a:t>
            </a:r>
            <a:endParaRPr lang="en-GB" sz="1100"/>
          </a:p>
        </c:rich>
      </c:tx>
      <c:overlay val="0"/>
      <c:spPr>
        <a:noFill/>
        <a:ln>
          <a:noFill/>
        </a:ln>
        <a:effectLst/>
      </c:spPr>
    </c:title>
    <c:autoTitleDeleted val="0"/>
    <c:plotArea>
      <c:layout/>
      <c:lineChart>
        <c:grouping val="standard"/>
        <c:varyColors val="0"/>
        <c:ser>
          <c:idx val="1"/>
          <c:order val="0"/>
          <c:tx>
            <c:strRef>
              <c:f>'Over-75 ED attendances'!$C$6</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'Over-75 ED attendances'!$B$7:$B$18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'Over-75 ED attendances'!$C$7:$C$18</c:f>
              <c:numCache>
                <c:formatCode>#,##0</c:formatCode>
                <c:ptCount val="12"/>
                <c:pt idx="0">
                  <c:v>1470</c:v>
                </c:pt>
                <c:pt idx="1">
                  <c:v>1483</c:v>
                </c:pt>
                <c:pt idx="2">
                  <c:v>1455</c:v>
                </c:pt>
                <c:pt idx="3">
                  <c:v>1451</c:v>
                </c:pt>
                <c:pt idx="4">
                  <c:v>1479</c:v>
                </c:pt>
                <c:pt idx="5">
                  <c:v>1390</c:v>
                </c:pt>
                <c:pt idx="6">
                  <c:v>1407</c:v>
                </c:pt>
                <c:pt idx="7">
                  <c:v>1388</c:v>
                </c:pt>
                <c:pt idx="8">
                  <c:v>1418</c:v>
                </c:pt>
                <c:pt idx="9">
                  <c:v>1498</c:v>
                </c:pt>
                <c:pt idx="10">
                  <c:v>1316</c:v>
                </c:pt>
                <c:pt idx="11">
                  <c:v>1445</c:v>
                </c:pt>
              </c:numCache>
            </c:numRef>
          </c:val>
          <c:smooth val="0"/>
          <c:extLst>
            <c:ext xmlns:c16="http://schemas.microsoft.com/office/drawing/2014/chart" uri="{C3380CC4-5D6E-409C-BE32-E72D297353CC}">
              <c16:uniqueId val="{00000000-4AFF-480A-9617-7C077F84C428}"/>
            </c:ext>
          </c:extLst>
        </c:ser>
        <c:ser>
          <c:idx val="2"/>
          <c:order val="1"/>
          <c:tx>
            <c:strRef>
              <c:f>'Over-75 ED attendances'!$D$6</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'Over-75 ED attendances'!$B$7:$B$18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'Over-75 ED attendances'!$D$7:$D$18</c:f>
              <c:numCache>
                <c:formatCode>#,##0</c:formatCode>
                <c:ptCount val="12"/>
                <c:pt idx="0">
                  <c:v>1450</c:v>
                </c:pt>
                <c:pt idx="1">
                  <c:v>1556</c:v>
                </c:pt>
                <c:pt idx="2">
                  <c:v>1492</c:v>
                </c:pt>
                <c:pt idx="3">
                  <c:v>1609</c:v>
                </c:pt>
                <c:pt idx="4">
                  <c:v>1467</c:v>
                </c:pt>
              </c:numCache>
            </c:numRef>
          </c:val>
          <c:smooth val="0"/>
          <c:extLst>
            <c:ext xmlns:c16="http://schemas.microsoft.com/office/drawing/2014/chart" uri="{C3380CC4-5D6E-409C-BE32-E72D297353CC}">
              <c16:uniqueId val="{00000001-4AFF-480A-9617-7C077F84C428}"/>
            </c:ext>
          </c:extLst>
        </c:ser>
        <c:dLbls>
          <c:showLegendKey val="0"/>
          <c:showVal val="0"/>
          <c:showCatName val="0"/>
          <c:showSerName val="0"/>
          <c:showPercent val="0"/>
          <c:showBubbleSize val="0"/>
        </c:dLbls>
        <c:marker val="1"/>
        <c:smooth val="0"/>
        <c:axId val="130623744"/>
        <c:axId val="130642304"/>
      </c:lineChart>
      <c:catAx>
        <c:axId val="130623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642304"/>
        <c:crosses val="autoZero"/>
        <c:auto val="1"/>
        <c:lblAlgn val="ctr"/>
        <c:lblOffset val="100"/>
        <c:noMultiLvlLbl val="0"/>
      </c:catAx>
      <c:valAx>
        <c:axId val="13064230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623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Over-75  Attendances (Causeway)</a:t>
            </a:r>
            <a:endParaRPr lang="en-GB" sz="1100"/>
          </a:p>
        </c:rich>
      </c:tx>
      <c:layout>
        <c:manualLayout>
          <c:xMode val="edge"/>
          <c:yMode val="edge"/>
          <c:x val="0.31213888888888897"/>
          <c:y val="3.2492690058479531E-2"/>
        </c:manualLayout>
      </c:layout>
      <c:overlay val="0"/>
      <c:spPr>
        <a:noFill/>
        <a:ln>
          <a:noFill/>
        </a:ln>
        <a:effectLst/>
      </c:spPr>
    </c:title>
    <c:autoTitleDeleted val="0"/>
    <c:plotArea>
      <c:layout/>
      <c:lineChart>
        <c:grouping val="standard"/>
        <c:varyColors val="0"/>
        <c:ser>
          <c:idx val="1"/>
          <c:order val="0"/>
          <c:tx>
            <c:strRef>
              <c:f>'Over-75 ED attendances'!$C$22</c:f>
              <c:strCache>
                <c:ptCount val="1"/>
                <c:pt idx="0">
                  <c:v>2025/26</c:v>
                </c:pt>
              </c:strCache>
            </c:strRef>
          </c:tx>
          <c:spPr>
            <a:ln w="28575" cap="rnd">
              <a:solidFill>
                <a:srgbClr val="ED7D31"/>
              </a:solidFill>
              <a:round/>
            </a:ln>
            <a:effectLst/>
          </c:spPr>
          <c:marker>
            <c:symbol val="diamond"/>
            <c:size val="5"/>
            <c:spPr>
              <a:solidFill>
                <a:srgbClr val="ED7D31"/>
              </a:solidFill>
              <a:ln w="9525">
                <a:solidFill>
                  <a:srgbClr val="ED7D31"/>
                </a:solidFill>
              </a:ln>
              <a:effectLst/>
            </c:spPr>
          </c:marker>
          <c:cat>
            <c:strRef>
              <c:f>'Over-75 ED attendances'!$B$23:$B$34</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'Over-75 ED attendances'!$C$23:$C$34</c:f>
              <c:numCache>
                <c:formatCode>General</c:formatCode>
                <c:ptCount val="12"/>
                <c:pt idx="0">
                  <c:v>742</c:v>
                </c:pt>
                <c:pt idx="1">
                  <c:v>776</c:v>
                </c:pt>
                <c:pt idx="2">
                  <c:v>716</c:v>
                </c:pt>
                <c:pt idx="3">
                  <c:v>799</c:v>
                </c:pt>
                <c:pt idx="4">
                  <c:v>729</c:v>
                </c:pt>
                <c:pt idx="5">
                  <c:v>754</c:v>
                </c:pt>
                <c:pt idx="6">
                  <c:v>784</c:v>
                </c:pt>
                <c:pt idx="7">
                  <c:v>753</c:v>
                </c:pt>
                <c:pt idx="8">
                  <c:v>787</c:v>
                </c:pt>
                <c:pt idx="9">
                  <c:v>799</c:v>
                </c:pt>
                <c:pt idx="10">
                  <c:v>744</c:v>
                </c:pt>
                <c:pt idx="11">
                  <c:v>809</c:v>
                </c:pt>
              </c:numCache>
            </c:numRef>
          </c:val>
          <c:smooth val="0"/>
          <c:extLst>
            <c:ext xmlns:c16="http://schemas.microsoft.com/office/drawing/2014/chart" uri="{C3380CC4-5D6E-409C-BE32-E72D297353CC}">
              <c16:uniqueId val="{00000000-A561-45E0-A0C3-F2B5933C9EA8}"/>
            </c:ext>
          </c:extLst>
        </c:ser>
        <c:ser>
          <c:idx val="2"/>
          <c:order val="1"/>
          <c:tx>
            <c:strRef>
              <c:f>'Over-75 ED attendances'!$D$22</c:f>
              <c:strCache>
                <c:ptCount val="1"/>
                <c:pt idx="0">
                  <c:v>2026/27</c:v>
                </c:pt>
              </c:strCache>
            </c:strRef>
          </c:tx>
          <c:spPr>
            <a:ln w="28575" cap="rnd">
              <a:solidFill>
                <a:schemeClr val="bg1">
                  <a:lumMod val="65000"/>
                </a:schemeClr>
              </a:solidFill>
              <a:round/>
            </a:ln>
            <a:effectLst/>
          </c:spPr>
          <c:marker>
            <c:symbol val="triangle"/>
            <c:size val="5"/>
            <c:spPr>
              <a:solidFill>
                <a:schemeClr val="bg1">
                  <a:lumMod val="65000"/>
                </a:schemeClr>
              </a:solidFill>
              <a:ln w="9525">
                <a:solidFill>
                  <a:schemeClr val="bg1">
                    <a:lumMod val="65000"/>
                  </a:schemeClr>
                </a:solidFill>
              </a:ln>
              <a:effectLst/>
            </c:spPr>
          </c:marker>
          <c:cat>
            <c:strRef>
              <c:f>'Over-75 ED attendances'!$B$23:$B$34</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'Over-75 ED attendances'!$D$23:$D$34</c:f>
              <c:numCache>
                <c:formatCode>General</c:formatCode>
                <c:ptCount val="12"/>
                <c:pt idx="0">
                  <c:v>768</c:v>
                </c:pt>
                <c:pt idx="1">
                  <c:v>796</c:v>
                </c:pt>
                <c:pt idx="2">
                  <c:v>797</c:v>
                </c:pt>
                <c:pt idx="3">
                  <c:v>801</c:v>
                </c:pt>
                <c:pt idx="4">
                  <c:v>764</c:v>
                </c:pt>
              </c:numCache>
            </c:numRef>
          </c:val>
          <c:smooth val="0"/>
          <c:extLst>
            <c:ext xmlns:c16="http://schemas.microsoft.com/office/drawing/2014/chart" uri="{C3380CC4-5D6E-409C-BE32-E72D297353CC}">
              <c16:uniqueId val="{00000001-A561-45E0-A0C3-F2B5933C9EA8}"/>
            </c:ext>
          </c:extLst>
        </c:ser>
        <c:dLbls>
          <c:showLegendKey val="0"/>
          <c:showVal val="0"/>
          <c:showCatName val="0"/>
          <c:showSerName val="0"/>
          <c:showPercent val="0"/>
          <c:showBubbleSize val="0"/>
        </c:dLbls>
        <c:marker val="1"/>
        <c:smooth val="0"/>
        <c:axId val="130673280"/>
        <c:axId val="177672960"/>
      </c:lineChart>
      <c:catAx>
        <c:axId val="130673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672960"/>
        <c:crosses val="autoZero"/>
        <c:auto val="1"/>
        <c:lblAlgn val="ctr"/>
        <c:lblOffset val="100"/>
        <c:noMultiLvlLbl val="0"/>
      </c:catAx>
      <c:valAx>
        <c:axId val="17767296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30673280"/>
        <c:crosses val="autoZero"/>
        <c:crossBetween val="between"/>
        <c:majorUnit val="1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4-hour performance </a:t>
            </a:r>
            <a:r>
              <a:rPr lang="en-GB" sz="1100" b="0" i="0" baseline="0">
                <a:effectLst/>
              </a:rPr>
              <a:t>(Antrim)</a:t>
            </a:r>
            <a:endParaRPr lang="en-GB" sz="1100">
              <a:effectLst/>
            </a:endParaRPr>
          </a:p>
        </c:rich>
      </c:tx>
      <c:layout>
        <c:manualLayout>
          <c:xMode val="edge"/>
          <c:yMode val="edge"/>
          <c:x val="0.31000678040244967"/>
          <c:y val="3.7037037037037035E-2"/>
        </c:manualLayout>
      </c:layout>
      <c:overlay val="0"/>
      <c:spPr>
        <a:noFill/>
        <a:ln>
          <a:noFill/>
        </a:ln>
        <a:effectLst/>
      </c:spPr>
    </c:title>
    <c:autoTitleDeleted val="0"/>
    <c:plotArea>
      <c:layout/>
      <c:lineChart>
        <c:grouping val="standard"/>
        <c:varyColors val="0"/>
        <c:ser>
          <c:idx val="0"/>
          <c:order val="0"/>
          <c:tx>
            <c:strRef>
              <c:f>'4 hr'!$F$6</c:f>
              <c:strCache>
                <c:ptCount val="1"/>
                <c:pt idx="0">
                  <c:v>LPL</c:v>
                </c:pt>
              </c:strCache>
            </c:strRef>
          </c:tx>
          <c:spPr>
            <a:ln w="15875" cap="rnd">
              <a:solidFill>
                <a:schemeClr val="tx1"/>
              </a:solidFill>
              <a:prstDash val="lgDash"/>
              <a:round/>
            </a:ln>
            <a:effectLst/>
          </c:spPr>
          <c:marker>
            <c:symbol val="none"/>
          </c:marker>
          <c:cat>
            <c:numRef>
              <c:f>'4 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hr'!$F$79:$F$102</c:f>
              <c:numCache>
                <c:formatCode>0%</c:formatCode>
                <c:ptCount val="24"/>
                <c:pt idx="0">
                  <c:v>0.28184282352941181</c:v>
                </c:pt>
                <c:pt idx="1">
                  <c:v>0.28184282352941181</c:v>
                </c:pt>
                <c:pt idx="2">
                  <c:v>0.28184282352941181</c:v>
                </c:pt>
                <c:pt idx="3">
                  <c:v>0.28184282352941181</c:v>
                </c:pt>
                <c:pt idx="4">
                  <c:v>0.28184282352941181</c:v>
                </c:pt>
                <c:pt idx="5">
                  <c:v>0.28184282352941181</c:v>
                </c:pt>
                <c:pt idx="6">
                  <c:v>0.28184282352941181</c:v>
                </c:pt>
                <c:pt idx="7">
                  <c:v>0.28184282352941181</c:v>
                </c:pt>
                <c:pt idx="8">
                  <c:v>0.28184282352941181</c:v>
                </c:pt>
                <c:pt idx="9">
                  <c:v>0.28184282352941181</c:v>
                </c:pt>
                <c:pt idx="10">
                  <c:v>0.28184282352941181</c:v>
                </c:pt>
                <c:pt idx="11">
                  <c:v>0.28184282352941181</c:v>
                </c:pt>
                <c:pt idx="12">
                  <c:v>0.28184282352941181</c:v>
                </c:pt>
                <c:pt idx="13">
                  <c:v>0.28184282352941181</c:v>
                </c:pt>
                <c:pt idx="14">
                  <c:v>0.28184282352941181</c:v>
                </c:pt>
                <c:pt idx="15">
                  <c:v>0.28184282352941181</c:v>
                </c:pt>
                <c:pt idx="16">
                  <c:v>0.28184282352941181</c:v>
                </c:pt>
                <c:pt idx="17">
                  <c:v>0.28184282352941181</c:v>
                </c:pt>
                <c:pt idx="18">
                  <c:v>0.28184282352941181</c:v>
                </c:pt>
                <c:pt idx="19">
                  <c:v>0.28184282352941181</c:v>
                </c:pt>
                <c:pt idx="20">
                  <c:v>0.28184282352941181</c:v>
                </c:pt>
                <c:pt idx="21">
                  <c:v>0.28184282352941181</c:v>
                </c:pt>
                <c:pt idx="22">
                  <c:v>0.28184282352941181</c:v>
                </c:pt>
                <c:pt idx="23">
                  <c:v>0.28184282352941181</c:v>
                </c:pt>
              </c:numCache>
            </c:numRef>
          </c:val>
          <c:smooth val="0"/>
          <c:extLst>
            <c:ext xmlns:c16="http://schemas.microsoft.com/office/drawing/2014/chart" uri="{C3380CC4-5D6E-409C-BE32-E72D297353CC}">
              <c16:uniqueId val="{00000000-BA79-44DD-A9B2-C71073FC1D0A}"/>
            </c:ext>
          </c:extLst>
        </c:ser>
        <c:ser>
          <c:idx val="1"/>
          <c:order val="1"/>
          <c:tx>
            <c:strRef>
              <c:f>'4 hr'!$E$6</c:f>
              <c:strCache>
                <c:ptCount val="1"/>
                <c:pt idx="0">
                  <c:v>&lt; 4 hrs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dPt>
            <c:idx val="25"/>
            <c:bubble3D val="0"/>
            <c:extLst>
              <c:ext xmlns:c16="http://schemas.microsoft.com/office/drawing/2014/chart" uri="{C3380CC4-5D6E-409C-BE32-E72D297353CC}">
                <c16:uniqueId val="{00000001-BA79-44DD-A9B2-C71073FC1D0A}"/>
              </c:ext>
            </c:extLst>
          </c:dPt>
          <c:cat>
            <c:numRef>
              <c:f>'4 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hr'!$E$79:$E$102</c:f>
              <c:numCache>
                <c:formatCode>0.0%</c:formatCode>
                <c:ptCount val="24"/>
                <c:pt idx="0">
                  <c:v>0.33200000000000002</c:v>
                </c:pt>
                <c:pt idx="1">
                  <c:v>0.32700000000000001</c:v>
                </c:pt>
                <c:pt idx="2">
                  <c:v>0.32600000000000001</c:v>
                </c:pt>
                <c:pt idx="3">
                  <c:v>0.36799999999999999</c:v>
                </c:pt>
                <c:pt idx="4">
                  <c:v>0.35599999999999998</c:v>
                </c:pt>
                <c:pt idx="5">
                  <c:v>0.33600000000000002</c:v>
                </c:pt>
                <c:pt idx="6">
                  <c:v>0.32700000000000001</c:v>
                </c:pt>
                <c:pt idx="7">
                  <c:v>0.32500000000000001</c:v>
                </c:pt>
                <c:pt idx="8">
                  <c:v>0.33100000000000002</c:v>
                </c:pt>
                <c:pt idx="9">
                  <c:v>0.28799999999999998</c:v>
                </c:pt>
                <c:pt idx="10">
                  <c:v>0.28599999999999998</c:v>
                </c:pt>
                <c:pt idx="11">
                  <c:v>0.30399999999999999</c:v>
                </c:pt>
                <c:pt idx="12">
                  <c:v>0.30459999999999998</c:v>
                </c:pt>
                <c:pt idx="13">
                  <c:v>0.29980000000000001</c:v>
                </c:pt>
                <c:pt idx="14">
                  <c:v>0.33100000000000002</c:v>
                </c:pt>
                <c:pt idx="15">
                  <c:v>0.31769999999999998</c:v>
                </c:pt>
                <c:pt idx="16">
                  <c:v>0.30840000000000001</c:v>
                </c:pt>
              </c:numCache>
            </c:numRef>
          </c:val>
          <c:smooth val="0"/>
          <c:extLst>
            <c:ext xmlns:c16="http://schemas.microsoft.com/office/drawing/2014/chart" uri="{C3380CC4-5D6E-409C-BE32-E72D297353CC}">
              <c16:uniqueId val="{00000002-BA79-44DD-A9B2-C71073FC1D0A}"/>
            </c:ext>
          </c:extLst>
        </c:ser>
        <c:ser>
          <c:idx val="3"/>
          <c:order val="2"/>
          <c:tx>
            <c:strRef>
              <c:f>'4 hr'!$G$6</c:f>
              <c:strCache>
                <c:ptCount val="1"/>
                <c:pt idx="0">
                  <c:v>Target</c:v>
                </c:pt>
              </c:strCache>
            </c:strRef>
          </c:tx>
          <c:spPr>
            <a:ln w="19050" cap="rnd">
              <a:solidFill>
                <a:srgbClr val="FF0000"/>
              </a:solidFill>
              <a:prstDash val="dash"/>
              <a:round/>
            </a:ln>
            <a:effectLst/>
          </c:spPr>
          <c:marker>
            <c:symbol val="none"/>
          </c:marker>
          <c:cat>
            <c:numRef>
              <c:f>'4 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hr'!$G$79:$G$102</c:f>
              <c:numCache>
                <c:formatCode>0%</c:formatCode>
                <c:ptCount val="24"/>
                <c:pt idx="0">
                  <c:v>0.95</c:v>
                </c:pt>
                <c:pt idx="1">
                  <c:v>0.95</c:v>
                </c:pt>
                <c:pt idx="2">
                  <c:v>0.95</c:v>
                </c:pt>
                <c:pt idx="3">
                  <c:v>0.95</c:v>
                </c:pt>
                <c:pt idx="4">
                  <c:v>0.95</c:v>
                </c:pt>
                <c:pt idx="5">
                  <c:v>0.95</c:v>
                </c:pt>
                <c:pt idx="6">
                  <c:v>0.95</c:v>
                </c:pt>
                <c:pt idx="7">
                  <c:v>0.95</c:v>
                </c:pt>
                <c:pt idx="8">
                  <c:v>0.95</c:v>
                </c:pt>
                <c:pt idx="9">
                  <c:v>0.95</c:v>
                </c:pt>
                <c:pt idx="10">
                  <c:v>0.95</c:v>
                </c:pt>
                <c:pt idx="11">
                  <c:v>0.95</c:v>
                </c:pt>
                <c:pt idx="12">
                  <c:v>0.95</c:v>
                </c:pt>
                <c:pt idx="13">
                  <c:v>0.95</c:v>
                </c:pt>
                <c:pt idx="14">
                  <c:v>0.95</c:v>
                </c:pt>
                <c:pt idx="15">
                  <c:v>0.95</c:v>
                </c:pt>
                <c:pt idx="16">
                  <c:v>0.95</c:v>
                </c:pt>
                <c:pt idx="17">
                  <c:v>0.95</c:v>
                </c:pt>
                <c:pt idx="18">
                  <c:v>0.95</c:v>
                </c:pt>
                <c:pt idx="19">
                  <c:v>0.95</c:v>
                </c:pt>
                <c:pt idx="20">
                  <c:v>0.95</c:v>
                </c:pt>
                <c:pt idx="21">
                  <c:v>0.95</c:v>
                </c:pt>
                <c:pt idx="22">
                  <c:v>0.95</c:v>
                </c:pt>
                <c:pt idx="23">
                  <c:v>0.95</c:v>
                </c:pt>
              </c:numCache>
            </c:numRef>
          </c:val>
          <c:smooth val="0"/>
          <c:extLst>
            <c:ext xmlns:c16="http://schemas.microsoft.com/office/drawing/2014/chart" uri="{C3380CC4-5D6E-409C-BE32-E72D297353CC}">
              <c16:uniqueId val="{00000003-BA79-44DD-A9B2-C71073FC1D0A}"/>
            </c:ext>
          </c:extLst>
        </c:ser>
        <c:ser>
          <c:idx val="4"/>
          <c:order val="3"/>
          <c:tx>
            <c:strRef>
              <c:f>'4 hr'!$D$6</c:f>
              <c:strCache>
                <c:ptCount val="1"/>
                <c:pt idx="0">
                  <c:v>Mean</c:v>
                </c:pt>
              </c:strCache>
            </c:strRef>
          </c:tx>
          <c:spPr>
            <a:ln w="15875" cap="rnd">
              <a:solidFill>
                <a:schemeClr val="tx1"/>
              </a:solidFill>
              <a:round/>
            </a:ln>
            <a:effectLst/>
          </c:spPr>
          <c:marker>
            <c:symbol val="none"/>
          </c:marker>
          <c:cat>
            <c:numRef>
              <c:f>'4 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hr'!$D$79:$D$102</c:f>
              <c:numCache>
                <c:formatCode>0.0%</c:formatCode>
                <c:ptCount val="24"/>
                <c:pt idx="0">
                  <c:v>0.32161764705882356</c:v>
                </c:pt>
                <c:pt idx="1">
                  <c:v>0.32161764705882356</c:v>
                </c:pt>
                <c:pt idx="2">
                  <c:v>0.32161764705882356</c:v>
                </c:pt>
                <c:pt idx="3">
                  <c:v>0.32161764705882356</c:v>
                </c:pt>
                <c:pt idx="4">
                  <c:v>0.32161764705882356</c:v>
                </c:pt>
                <c:pt idx="5">
                  <c:v>0.32161764705882356</c:v>
                </c:pt>
                <c:pt idx="6">
                  <c:v>0.32161764705882356</c:v>
                </c:pt>
                <c:pt idx="7">
                  <c:v>0.32161764705882356</c:v>
                </c:pt>
                <c:pt idx="8">
                  <c:v>0.32161764705882356</c:v>
                </c:pt>
                <c:pt idx="9">
                  <c:v>0.32161764705882356</c:v>
                </c:pt>
                <c:pt idx="10">
                  <c:v>0.32161764705882356</c:v>
                </c:pt>
                <c:pt idx="11">
                  <c:v>0.32161764705882356</c:v>
                </c:pt>
                <c:pt idx="12" formatCode="0%">
                  <c:v>0.32161764705882356</c:v>
                </c:pt>
                <c:pt idx="13" formatCode="0%">
                  <c:v>0.32161764705882356</c:v>
                </c:pt>
                <c:pt idx="14" formatCode="0%">
                  <c:v>0.32161764705882356</c:v>
                </c:pt>
                <c:pt idx="15" formatCode="0%">
                  <c:v>0.32161764705882356</c:v>
                </c:pt>
                <c:pt idx="16" formatCode="0%">
                  <c:v>0.32161764705882356</c:v>
                </c:pt>
                <c:pt idx="17" formatCode="0%">
                  <c:v>0.32161764705882356</c:v>
                </c:pt>
                <c:pt idx="18" formatCode="0%">
                  <c:v>0.32161764705882356</c:v>
                </c:pt>
                <c:pt idx="19" formatCode="0%">
                  <c:v>0.32161764705882356</c:v>
                </c:pt>
                <c:pt idx="20" formatCode="0%">
                  <c:v>0.32161764705882356</c:v>
                </c:pt>
                <c:pt idx="21" formatCode="0%">
                  <c:v>0.32161764705882356</c:v>
                </c:pt>
                <c:pt idx="22" formatCode="0%">
                  <c:v>0.32161764705882356</c:v>
                </c:pt>
                <c:pt idx="23" formatCode="0%">
                  <c:v>0.32161764705882356</c:v>
                </c:pt>
              </c:numCache>
            </c:numRef>
          </c:val>
          <c:smooth val="0"/>
          <c:extLst>
            <c:ext xmlns:c16="http://schemas.microsoft.com/office/drawing/2014/chart" uri="{C3380CC4-5D6E-409C-BE32-E72D297353CC}">
              <c16:uniqueId val="{00000004-BA79-44DD-A9B2-C71073FC1D0A}"/>
            </c:ext>
          </c:extLst>
        </c:ser>
        <c:ser>
          <c:idx val="5"/>
          <c:order val="4"/>
          <c:tx>
            <c:strRef>
              <c:f>'4 hr'!$C$6</c:f>
              <c:strCache>
                <c:ptCount val="1"/>
                <c:pt idx="0">
                  <c:v>UPL</c:v>
                </c:pt>
              </c:strCache>
            </c:strRef>
          </c:tx>
          <c:spPr>
            <a:ln w="15875" cap="rnd">
              <a:solidFill>
                <a:schemeClr val="tx1"/>
              </a:solidFill>
              <a:prstDash val="lgDash"/>
              <a:round/>
            </a:ln>
            <a:effectLst/>
          </c:spPr>
          <c:marker>
            <c:symbol val="none"/>
          </c:marker>
          <c:cat>
            <c:numRef>
              <c:f>'4 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hr'!$C$79:$C$102</c:f>
              <c:numCache>
                <c:formatCode>0%</c:formatCode>
                <c:ptCount val="24"/>
                <c:pt idx="0">
                  <c:v>0.36139247058823531</c:v>
                </c:pt>
                <c:pt idx="1">
                  <c:v>0.36139247058823531</c:v>
                </c:pt>
                <c:pt idx="2">
                  <c:v>0.36139247058823531</c:v>
                </c:pt>
                <c:pt idx="3">
                  <c:v>0.36139247058823531</c:v>
                </c:pt>
                <c:pt idx="4">
                  <c:v>0.36139247058823531</c:v>
                </c:pt>
                <c:pt idx="5">
                  <c:v>0.36139247058823531</c:v>
                </c:pt>
                <c:pt idx="6">
                  <c:v>0.36139247058823531</c:v>
                </c:pt>
                <c:pt idx="7">
                  <c:v>0.36139247058823531</c:v>
                </c:pt>
                <c:pt idx="8">
                  <c:v>0.36139247058823531</c:v>
                </c:pt>
                <c:pt idx="9">
                  <c:v>0.36139247058823531</c:v>
                </c:pt>
                <c:pt idx="10">
                  <c:v>0.36139247058823531</c:v>
                </c:pt>
                <c:pt idx="11">
                  <c:v>0.36139247058823531</c:v>
                </c:pt>
                <c:pt idx="12">
                  <c:v>0.36139247058823531</c:v>
                </c:pt>
                <c:pt idx="13">
                  <c:v>0.36139247058823531</c:v>
                </c:pt>
                <c:pt idx="14">
                  <c:v>0.36139247058823531</c:v>
                </c:pt>
                <c:pt idx="15">
                  <c:v>0.36139247058823531</c:v>
                </c:pt>
                <c:pt idx="16">
                  <c:v>0.36139247058823531</c:v>
                </c:pt>
                <c:pt idx="17">
                  <c:v>0.36139247058823531</c:v>
                </c:pt>
                <c:pt idx="18">
                  <c:v>0.36139247058823531</c:v>
                </c:pt>
                <c:pt idx="19">
                  <c:v>0.36139247058823531</c:v>
                </c:pt>
                <c:pt idx="20">
                  <c:v>0.36139247058823531</c:v>
                </c:pt>
                <c:pt idx="21">
                  <c:v>0.36139247058823531</c:v>
                </c:pt>
                <c:pt idx="22">
                  <c:v>0.36139247058823531</c:v>
                </c:pt>
                <c:pt idx="23">
                  <c:v>0.36139247058823531</c:v>
                </c:pt>
              </c:numCache>
            </c:numRef>
          </c:val>
          <c:smooth val="0"/>
          <c:extLst>
            <c:ext xmlns:c16="http://schemas.microsoft.com/office/drawing/2014/chart" uri="{C3380CC4-5D6E-409C-BE32-E72D297353CC}">
              <c16:uniqueId val="{00000005-BA79-44DD-A9B2-C71073FC1D0A}"/>
            </c:ext>
          </c:extLst>
        </c:ser>
        <c:ser>
          <c:idx val="2"/>
          <c:order val="5"/>
          <c:tx>
            <c:strRef>
              <c:f>'4 hr'!$I$6</c:f>
              <c:strCache>
                <c:ptCount val="1"/>
                <c:pt idx="0">
                  <c:v>SCL</c:v>
                </c:pt>
              </c:strCache>
            </c:strRef>
          </c:tx>
          <c:spPr>
            <a:ln>
              <a:noFill/>
            </a:ln>
          </c:spPr>
          <c:marker>
            <c:symbol val="circle"/>
            <c:size val="6"/>
            <c:spPr>
              <a:solidFill>
                <a:srgbClr val="FF6600"/>
              </a:solidFill>
              <a:ln>
                <a:solidFill>
                  <a:srgbClr val="ED7D31"/>
                </a:solidFill>
              </a:ln>
            </c:spPr>
          </c:marker>
          <c:dPt>
            <c:idx val="24"/>
            <c:marker>
              <c:spPr>
                <a:solidFill>
                  <a:srgbClr val="FF6600"/>
                </a:solidFill>
                <a:ln>
                  <a:solidFill>
                    <a:schemeClr val="accent6">
                      <a:lumMod val="75000"/>
                    </a:schemeClr>
                  </a:solidFill>
                </a:ln>
              </c:spPr>
            </c:marker>
            <c:bubble3D val="0"/>
            <c:spPr>
              <a:ln>
                <a:solidFill>
                  <a:schemeClr val="bg1">
                    <a:lumMod val="65000"/>
                  </a:schemeClr>
                </a:solidFill>
              </a:ln>
            </c:spPr>
            <c:extLst>
              <c:ext xmlns:c16="http://schemas.microsoft.com/office/drawing/2014/chart" uri="{C3380CC4-5D6E-409C-BE32-E72D297353CC}">
                <c16:uniqueId val="{00000007-BA79-44DD-A9B2-C71073FC1D0A}"/>
              </c:ext>
            </c:extLst>
          </c:dPt>
          <c:cat>
            <c:numRef>
              <c:f>'4 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hr'!$I$79:$I$102</c:f>
              <c:numCache>
                <c:formatCode>0%</c:formatCode>
                <c:ptCount val="24"/>
                <c:pt idx="0">
                  <c:v>#N/A</c:v>
                </c:pt>
                <c:pt idx="1">
                  <c:v>#N/A</c:v>
                </c:pt>
                <c:pt idx="2">
                  <c:v>#N/A</c:v>
                </c:pt>
                <c:pt idx="3">
                  <c:v>#N/A</c:v>
                </c:pt>
                <c:pt idx="4">
                  <c:v>#N/A</c:v>
                </c:pt>
                <c:pt idx="5">
                  <c:v>#N/A</c:v>
                </c:pt>
                <c:pt idx="6">
                  <c:v>#N/A</c:v>
                </c:pt>
                <c:pt idx="7">
                  <c:v>#N/A</c:v>
                </c:pt>
                <c:pt idx="8">
                  <c:v>#N/A</c:v>
                </c:pt>
                <c:pt idx="9" formatCode="0.0%">
                  <c:v>0.28799999999999998</c:v>
                </c:pt>
                <c:pt idx="10" formatCode="0.0%">
                  <c:v>0.28599999999999998</c:v>
                </c:pt>
                <c:pt idx="11" formatCode="0.0%">
                  <c:v>0.30399999999999999</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8-BA79-44DD-A9B2-C71073FC1D0A}"/>
            </c:ext>
          </c:extLst>
        </c:ser>
        <c:ser>
          <c:idx val="6"/>
          <c:order val="6"/>
          <c:tx>
            <c:strRef>
              <c:f>'4 hr'!$J$6</c:f>
              <c:strCache>
                <c:ptCount val="1"/>
                <c:pt idx="0">
                  <c:v>SCH</c:v>
                </c:pt>
              </c:strCache>
            </c:strRef>
          </c:tx>
          <c:spPr>
            <a:ln>
              <a:noFill/>
            </a:ln>
          </c:spPr>
          <c:marker>
            <c:symbol val="circle"/>
            <c:size val="7"/>
            <c:spPr>
              <a:solidFill>
                <a:srgbClr val="5B9BD5"/>
              </a:solidFill>
              <a:ln>
                <a:solidFill>
                  <a:srgbClr val="5B9BD5"/>
                </a:solidFill>
              </a:ln>
            </c:spPr>
          </c:marker>
          <c:cat>
            <c:numRef>
              <c:f>'4 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hr'!$J$79:$J$102</c:f>
              <c:numCache>
                <c:formatCode>0%</c:formatCode>
                <c:ptCount val="24"/>
                <c:pt idx="0">
                  <c:v>#N/A</c:v>
                </c:pt>
                <c:pt idx="1">
                  <c:v>#N/A</c:v>
                </c:pt>
                <c:pt idx="2">
                  <c:v>#N/A</c:v>
                </c:pt>
                <c:pt idx="3">
                  <c:v>0.36799999999999999</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9-BA79-44DD-A9B2-C71073FC1D0A}"/>
            </c:ext>
          </c:extLst>
        </c:ser>
        <c:dLbls>
          <c:showLegendKey val="0"/>
          <c:showVal val="0"/>
          <c:showCatName val="0"/>
          <c:showSerName val="0"/>
          <c:showPercent val="0"/>
          <c:showBubbleSize val="0"/>
        </c:dLbls>
        <c:smooth val="0"/>
        <c:axId val="183526144"/>
        <c:axId val="183528064"/>
      </c:lineChart>
      <c:dateAx>
        <c:axId val="18352614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28064"/>
        <c:crosses val="autoZero"/>
        <c:auto val="1"/>
        <c:lblOffset val="100"/>
        <c:baseTimeUnit val="months"/>
        <c:majorUnit val="1"/>
        <c:majorTimeUnit val="months"/>
      </c:dateAx>
      <c:valAx>
        <c:axId val="18352806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526144"/>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4-hour performance </a:t>
            </a:r>
            <a:r>
              <a:rPr lang="en-GB" sz="1100" b="0" i="0" baseline="0">
                <a:effectLst/>
              </a:rPr>
              <a:t>(Causeway)</a:t>
            </a:r>
            <a:endParaRPr lang="en-GB" sz="1100">
              <a:effectLst/>
            </a:endParaRPr>
          </a:p>
        </c:rich>
      </c:tx>
      <c:layout>
        <c:manualLayout>
          <c:xMode val="edge"/>
          <c:yMode val="edge"/>
          <c:x val="0.27690966754155732"/>
          <c:y val="4.1666666666666664E-2"/>
        </c:manualLayout>
      </c:layout>
      <c:overlay val="0"/>
      <c:spPr>
        <a:noFill/>
        <a:ln>
          <a:noFill/>
        </a:ln>
        <a:effectLst/>
      </c:spPr>
    </c:title>
    <c:autoTitleDeleted val="0"/>
    <c:plotArea>
      <c:layout/>
      <c:lineChart>
        <c:grouping val="standard"/>
        <c:varyColors val="0"/>
        <c:ser>
          <c:idx val="0"/>
          <c:order val="0"/>
          <c:tx>
            <c:strRef>
              <c:f>'4 hr'!$F$109</c:f>
              <c:strCache>
                <c:ptCount val="1"/>
                <c:pt idx="0">
                  <c:v>LPL</c:v>
                </c:pt>
              </c:strCache>
            </c:strRef>
          </c:tx>
          <c:spPr>
            <a:ln w="15875" cap="rnd">
              <a:solidFill>
                <a:schemeClr val="tx1"/>
              </a:solidFill>
              <a:prstDash val="lgDash"/>
              <a:round/>
            </a:ln>
            <a:effectLst/>
          </c:spPr>
          <c:marker>
            <c:symbol val="none"/>
          </c:marker>
          <c:cat>
            <c:numRef>
              <c:f>'4 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hr'!$F$182:$F$205</c:f>
              <c:numCache>
                <c:formatCode>0%</c:formatCode>
                <c:ptCount val="24"/>
                <c:pt idx="0">
                  <c:v>0.40736223529411764</c:v>
                </c:pt>
                <c:pt idx="1">
                  <c:v>0.40736223529411764</c:v>
                </c:pt>
                <c:pt idx="2">
                  <c:v>0.40736223529411764</c:v>
                </c:pt>
                <c:pt idx="3">
                  <c:v>0.40736223529411764</c:v>
                </c:pt>
                <c:pt idx="4">
                  <c:v>0.40736223529411764</c:v>
                </c:pt>
                <c:pt idx="5">
                  <c:v>0.40736223529411764</c:v>
                </c:pt>
                <c:pt idx="6">
                  <c:v>0.40736223529411764</c:v>
                </c:pt>
                <c:pt idx="7">
                  <c:v>0.40736223529411764</c:v>
                </c:pt>
                <c:pt idx="8">
                  <c:v>0.40736223529411764</c:v>
                </c:pt>
                <c:pt idx="9">
                  <c:v>0.40736223529411764</c:v>
                </c:pt>
                <c:pt idx="10">
                  <c:v>0.40736223529411764</c:v>
                </c:pt>
                <c:pt idx="11">
                  <c:v>0.40736223529411764</c:v>
                </c:pt>
                <c:pt idx="12">
                  <c:v>0.40736223529411764</c:v>
                </c:pt>
                <c:pt idx="13">
                  <c:v>0.40736223529411764</c:v>
                </c:pt>
                <c:pt idx="14">
                  <c:v>0.40736223529411764</c:v>
                </c:pt>
                <c:pt idx="15">
                  <c:v>0.40736223529411764</c:v>
                </c:pt>
                <c:pt idx="16">
                  <c:v>0.40736223529411764</c:v>
                </c:pt>
                <c:pt idx="17">
                  <c:v>0.40736223529411764</c:v>
                </c:pt>
                <c:pt idx="18">
                  <c:v>0.40736223529411764</c:v>
                </c:pt>
                <c:pt idx="19">
                  <c:v>0.40736223529411764</c:v>
                </c:pt>
                <c:pt idx="20">
                  <c:v>0.40736223529411764</c:v>
                </c:pt>
                <c:pt idx="21">
                  <c:v>0.40736223529411764</c:v>
                </c:pt>
                <c:pt idx="22">
                  <c:v>0.40736223529411764</c:v>
                </c:pt>
                <c:pt idx="23">
                  <c:v>0.40736223529411764</c:v>
                </c:pt>
              </c:numCache>
            </c:numRef>
          </c:val>
          <c:smooth val="0"/>
          <c:extLst>
            <c:ext xmlns:c16="http://schemas.microsoft.com/office/drawing/2014/chart" uri="{C3380CC4-5D6E-409C-BE32-E72D297353CC}">
              <c16:uniqueId val="{00000000-8D58-4DF8-907A-6C63ECC25C3D}"/>
            </c:ext>
          </c:extLst>
        </c:ser>
        <c:ser>
          <c:idx val="1"/>
          <c:order val="1"/>
          <c:tx>
            <c:strRef>
              <c:f>'4 hr'!$E$109</c:f>
              <c:strCache>
                <c:ptCount val="1"/>
                <c:pt idx="0">
                  <c:v>&lt; 4 hrs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dPt>
            <c:idx val="14"/>
            <c:bubble3D val="0"/>
            <c:extLst>
              <c:ext xmlns:c16="http://schemas.microsoft.com/office/drawing/2014/chart" uri="{C3380CC4-5D6E-409C-BE32-E72D297353CC}">
                <c16:uniqueId val="{00000001-8D58-4DF8-907A-6C63ECC25C3D}"/>
              </c:ext>
            </c:extLst>
          </c:dPt>
          <c:dPt>
            <c:idx val="15"/>
            <c:bubble3D val="0"/>
            <c:extLst>
              <c:ext xmlns:c16="http://schemas.microsoft.com/office/drawing/2014/chart" uri="{C3380CC4-5D6E-409C-BE32-E72D297353CC}">
                <c16:uniqueId val="{00000002-8D58-4DF8-907A-6C63ECC25C3D}"/>
              </c:ext>
            </c:extLst>
          </c:dPt>
          <c:cat>
            <c:numRef>
              <c:f>'4 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hr'!$E$182:$E$205</c:f>
              <c:numCache>
                <c:formatCode>0.0%</c:formatCode>
                <c:ptCount val="24"/>
                <c:pt idx="0">
                  <c:v>0.47299999999999998</c:v>
                </c:pt>
                <c:pt idx="1">
                  <c:v>0.44900000000000001</c:v>
                </c:pt>
                <c:pt idx="2">
                  <c:v>0.44600000000000001</c:v>
                </c:pt>
                <c:pt idx="3">
                  <c:v>0.45100000000000001</c:v>
                </c:pt>
                <c:pt idx="4">
                  <c:v>0.48199999999999998</c:v>
                </c:pt>
                <c:pt idx="5">
                  <c:v>0.49399999999999999</c:v>
                </c:pt>
                <c:pt idx="6">
                  <c:v>0.49199999999999999</c:v>
                </c:pt>
                <c:pt idx="7">
                  <c:v>0.45900000000000002</c:v>
                </c:pt>
                <c:pt idx="8">
                  <c:v>0.45400000000000001</c:v>
                </c:pt>
                <c:pt idx="9">
                  <c:v>0.41399999999999998</c:v>
                </c:pt>
                <c:pt idx="10">
                  <c:v>0.45300000000000001</c:v>
                </c:pt>
                <c:pt idx="11">
                  <c:v>0.46500000000000002</c:v>
                </c:pt>
                <c:pt idx="12">
                  <c:v>0.46920000000000001</c:v>
                </c:pt>
                <c:pt idx="13">
                  <c:v>0.45889999999999997</c:v>
                </c:pt>
                <c:pt idx="14">
                  <c:v>0.45300000000000001</c:v>
                </c:pt>
                <c:pt idx="15">
                  <c:v>0.39500000000000002</c:v>
                </c:pt>
                <c:pt idx="16">
                  <c:v>0.39829999999999999</c:v>
                </c:pt>
              </c:numCache>
            </c:numRef>
          </c:val>
          <c:smooth val="0"/>
          <c:extLst>
            <c:ext xmlns:c16="http://schemas.microsoft.com/office/drawing/2014/chart" uri="{C3380CC4-5D6E-409C-BE32-E72D297353CC}">
              <c16:uniqueId val="{00000003-8D58-4DF8-907A-6C63ECC25C3D}"/>
            </c:ext>
          </c:extLst>
        </c:ser>
        <c:ser>
          <c:idx val="3"/>
          <c:order val="2"/>
          <c:tx>
            <c:strRef>
              <c:f>'4 hr'!$G$109</c:f>
              <c:strCache>
                <c:ptCount val="1"/>
                <c:pt idx="0">
                  <c:v>Target</c:v>
                </c:pt>
              </c:strCache>
            </c:strRef>
          </c:tx>
          <c:spPr>
            <a:ln w="19050" cap="rnd">
              <a:solidFill>
                <a:srgbClr val="FF0000"/>
              </a:solidFill>
              <a:prstDash val="dash"/>
              <a:round/>
            </a:ln>
            <a:effectLst/>
          </c:spPr>
          <c:marker>
            <c:symbol val="none"/>
          </c:marker>
          <c:cat>
            <c:numRef>
              <c:f>'4 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hr'!$G$182:$G$205</c:f>
              <c:numCache>
                <c:formatCode>0%</c:formatCode>
                <c:ptCount val="24"/>
                <c:pt idx="0">
                  <c:v>0.95</c:v>
                </c:pt>
                <c:pt idx="1">
                  <c:v>0.95</c:v>
                </c:pt>
                <c:pt idx="2">
                  <c:v>0.95</c:v>
                </c:pt>
                <c:pt idx="3">
                  <c:v>0.95</c:v>
                </c:pt>
                <c:pt idx="4">
                  <c:v>0.95</c:v>
                </c:pt>
                <c:pt idx="5">
                  <c:v>0.95</c:v>
                </c:pt>
                <c:pt idx="6">
                  <c:v>0.95</c:v>
                </c:pt>
                <c:pt idx="7">
                  <c:v>0.95</c:v>
                </c:pt>
                <c:pt idx="8">
                  <c:v>0.95</c:v>
                </c:pt>
                <c:pt idx="9">
                  <c:v>0.95</c:v>
                </c:pt>
                <c:pt idx="10">
                  <c:v>0.95</c:v>
                </c:pt>
                <c:pt idx="11">
                  <c:v>0.95</c:v>
                </c:pt>
                <c:pt idx="12">
                  <c:v>0.95</c:v>
                </c:pt>
                <c:pt idx="13">
                  <c:v>0.95</c:v>
                </c:pt>
                <c:pt idx="14">
                  <c:v>0.95</c:v>
                </c:pt>
                <c:pt idx="15">
                  <c:v>0.95</c:v>
                </c:pt>
                <c:pt idx="16">
                  <c:v>0.95</c:v>
                </c:pt>
                <c:pt idx="17">
                  <c:v>0.95</c:v>
                </c:pt>
                <c:pt idx="18">
                  <c:v>0.95</c:v>
                </c:pt>
                <c:pt idx="19">
                  <c:v>0.95</c:v>
                </c:pt>
                <c:pt idx="20">
                  <c:v>0.95</c:v>
                </c:pt>
                <c:pt idx="21">
                  <c:v>0.95</c:v>
                </c:pt>
                <c:pt idx="22">
                  <c:v>0.95</c:v>
                </c:pt>
                <c:pt idx="23">
                  <c:v>0.95</c:v>
                </c:pt>
              </c:numCache>
            </c:numRef>
          </c:val>
          <c:smooth val="0"/>
          <c:extLst>
            <c:ext xmlns:c16="http://schemas.microsoft.com/office/drawing/2014/chart" uri="{C3380CC4-5D6E-409C-BE32-E72D297353CC}">
              <c16:uniqueId val="{00000004-8D58-4DF8-907A-6C63ECC25C3D}"/>
            </c:ext>
          </c:extLst>
        </c:ser>
        <c:ser>
          <c:idx val="4"/>
          <c:order val="3"/>
          <c:tx>
            <c:strRef>
              <c:f>'4 hr'!$D$109</c:f>
              <c:strCache>
                <c:ptCount val="1"/>
                <c:pt idx="0">
                  <c:v>Mean</c:v>
                </c:pt>
              </c:strCache>
            </c:strRef>
          </c:tx>
          <c:spPr>
            <a:ln w="15875" cap="rnd">
              <a:solidFill>
                <a:schemeClr val="tx1"/>
              </a:solidFill>
              <a:round/>
            </a:ln>
            <a:effectLst/>
          </c:spPr>
          <c:marker>
            <c:symbol val="none"/>
          </c:marker>
          <c:dPt>
            <c:idx val="15"/>
            <c:bubble3D val="0"/>
            <c:extLst>
              <c:ext xmlns:c16="http://schemas.microsoft.com/office/drawing/2014/chart" uri="{C3380CC4-5D6E-409C-BE32-E72D297353CC}">
                <c16:uniqueId val="{00000005-8D58-4DF8-907A-6C63ECC25C3D}"/>
              </c:ext>
            </c:extLst>
          </c:dPt>
          <c:cat>
            <c:numRef>
              <c:f>'4 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hr'!$D$182:$D$205</c:f>
              <c:numCache>
                <c:formatCode>0%</c:formatCode>
                <c:ptCount val="24"/>
                <c:pt idx="0">
                  <c:v>0.45331764705882349</c:v>
                </c:pt>
                <c:pt idx="1">
                  <c:v>0.45331764705882349</c:v>
                </c:pt>
                <c:pt idx="2">
                  <c:v>0.45331764705882349</c:v>
                </c:pt>
                <c:pt idx="3">
                  <c:v>0.45331764705882349</c:v>
                </c:pt>
                <c:pt idx="4">
                  <c:v>0.45331764705882349</c:v>
                </c:pt>
                <c:pt idx="5">
                  <c:v>0.45331764705882349</c:v>
                </c:pt>
                <c:pt idx="6">
                  <c:v>0.45331764705882349</c:v>
                </c:pt>
                <c:pt idx="7">
                  <c:v>0.45331764705882349</c:v>
                </c:pt>
                <c:pt idx="8">
                  <c:v>0.45331764705882349</c:v>
                </c:pt>
                <c:pt idx="9">
                  <c:v>0.45331764705882349</c:v>
                </c:pt>
                <c:pt idx="10">
                  <c:v>0.45331764705882349</c:v>
                </c:pt>
                <c:pt idx="11">
                  <c:v>0.45331764705882349</c:v>
                </c:pt>
                <c:pt idx="12">
                  <c:v>0.45331764705882349</c:v>
                </c:pt>
                <c:pt idx="13">
                  <c:v>0.45331764705882349</c:v>
                </c:pt>
                <c:pt idx="14">
                  <c:v>0.45331764705882349</c:v>
                </c:pt>
                <c:pt idx="15">
                  <c:v>0.45331764705882349</c:v>
                </c:pt>
                <c:pt idx="16">
                  <c:v>0.45331764705882349</c:v>
                </c:pt>
                <c:pt idx="17">
                  <c:v>0.45331764705882349</c:v>
                </c:pt>
                <c:pt idx="18">
                  <c:v>0.45331764705882349</c:v>
                </c:pt>
                <c:pt idx="19">
                  <c:v>0.45331764705882349</c:v>
                </c:pt>
                <c:pt idx="20">
                  <c:v>0.45331764705882349</c:v>
                </c:pt>
                <c:pt idx="21">
                  <c:v>0.45331764705882349</c:v>
                </c:pt>
                <c:pt idx="22">
                  <c:v>0.45331764705882349</c:v>
                </c:pt>
                <c:pt idx="23">
                  <c:v>0.45331764705882349</c:v>
                </c:pt>
              </c:numCache>
            </c:numRef>
          </c:val>
          <c:smooth val="0"/>
          <c:extLst>
            <c:ext xmlns:c16="http://schemas.microsoft.com/office/drawing/2014/chart" uri="{C3380CC4-5D6E-409C-BE32-E72D297353CC}">
              <c16:uniqueId val="{00000006-8D58-4DF8-907A-6C63ECC25C3D}"/>
            </c:ext>
          </c:extLst>
        </c:ser>
        <c:ser>
          <c:idx val="5"/>
          <c:order val="4"/>
          <c:tx>
            <c:strRef>
              <c:f>'4 hr'!$C$109</c:f>
              <c:strCache>
                <c:ptCount val="1"/>
                <c:pt idx="0">
                  <c:v>UPL</c:v>
                </c:pt>
              </c:strCache>
            </c:strRef>
          </c:tx>
          <c:spPr>
            <a:ln w="15875" cap="rnd">
              <a:solidFill>
                <a:schemeClr val="tx1"/>
              </a:solidFill>
              <a:prstDash val="lgDash"/>
              <a:round/>
            </a:ln>
            <a:effectLst/>
          </c:spPr>
          <c:marker>
            <c:symbol val="none"/>
          </c:marker>
          <c:cat>
            <c:numRef>
              <c:f>'4 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hr'!$C$182:$C$205</c:f>
              <c:numCache>
                <c:formatCode>0%</c:formatCode>
                <c:ptCount val="24"/>
                <c:pt idx="0">
                  <c:v>0.49927305882352935</c:v>
                </c:pt>
                <c:pt idx="1">
                  <c:v>0.49927305882352935</c:v>
                </c:pt>
                <c:pt idx="2">
                  <c:v>0.49927305882352935</c:v>
                </c:pt>
                <c:pt idx="3">
                  <c:v>0.49927305882352935</c:v>
                </c:pt>
                <c:pt idx="4">
                  <c:v>0.49927305882352935</c:v>
                </c:pt>
                <c:pt idx="5">
                  <c:v>0.49927305882352935</c:v>
                </c:pt>
                <c:pt idx="6">
                  <c:v>0.49927305882352935</c:v>
                </c:pt>
                <c:pt idx="7">
                  <c:v>0.49927305882352935</c:v>
                </c:pt>
                <c:pt idx="8">
                  <c:v>0.49927305882352935</c:v>
                </c:pt>
                <c:pt idx="9">
                  <c:v>0.49927305882352935</c:v>
                </c:pt>
                <c:pt idx="10">
                  <c:v>0.49927305882352935</c:v>
                </c:pt>
                <c:pt idx="11">
                  <c:v>0.49927305882352935</c:v>
                </c:pt>
                <c:pt idx="12">
                  <c:v>0.49927305882352935</c:v>
                </c:pt>
                <c:pt idx="13">
                  <c:v>0.49927305882352935</c:v>
                </c:pt>
                <c:pt idx="14">
                  <c:v>0.49927305882352935</c:v>
                </c:pt>
                <c:pt idx="15">
                  <c:v>0.49927305882352935</c:v>
                </c:pt>
                <c:pt idx="16">
                  <c:v>0.49927305882352935</c:v>
                </c:pt>
                <c:pt idx="17">
                  <c:v>0.49927305882352935</c:v>
                </c:pt>
                <c:pt idx="18">
                  <c:v>0.49927305882352935</c:v>
                </c:pt>
                <c:pt idx="19">
                  <c:v>0.49927305882352935</c:v>
                </c:pt>
                <c:pt idx="20">
                  <c:v>0.49927305882352935</c:v>
                </c:pt>
                <c:pt idx="21">
                  <c:v>0.49927305882352935</c:v>
                </c:pt>
                <c:pt idx="22">
                  <c:v>0.49927305882352935</c:v>
                </c:pt>
                <c:pt idx="23">
                  <c:v>0.49927305882352935</c:v>
                </c:pt>
              </c:numCache>
            </c:numRef>
          </c:val>
          <c:smooth val="0"/>
          <c:extLst>
            <c:ext xmlns:c16="http://schemas.microsoft.com/office/drawing/2014/chart" uri="{C3380CC4-5D6E-409C-BE32-E72D297353CC}">
              <c16:uniqueId val="{00000007-8D58-4DF8-907A-6C63ECC25C3D}"/>
            </c:ext>
          </c:extLst>
        </c:ser>
        <c:ser>
          <c:idx val="2"/>
          <c:order val="5"/>
          <c:tx>
            <c:strRef>
              <c:f>'4 hr'!$I$109</c:f>
              <c:strCache>
                <c:ptCount val="1"/>
                <c:pt idx="0">
                  <c:v>SCL</c:v>
                </c:pt>
              </c:strCache>
            </c:strRef>
          </c:tx>
          <c:spPr>
            <a:ln>
              <a:noFill/>
            </a:ln>
          </c:spPr>
          <c:marker>
            <c:symbol val="circle"/>
            <c:size val="6"/>
            <c:spPr>
              <a:solidFill>
                <a:srgbClr val="FF6600"/>
              </a:solidFill>
              <a:ln>
                <a:solidFill>
                  <a:srgbClr val="ED7D31"/>
                </a:solidFill>
              </a:ln>
            </c:spPr>
          </c:marker>
          <c:cat>
            <c:numRef>
              <c:f>'4 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0.39500000000000002</c:v>
                </c:pt>
                <c:pt idx="16">
                  <c:v>0.39829999999999999</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8-8D58-4DF8-907A-6C63ECC25C3D}"/>
            </c:ext>
          </c:extLst>
        </c:ser>
        <c:ser>
          <c:idx val="6"/>
          <c:order val="6"/>
          <c:tx>
            <c:strRef>
              <c:f>'4 hr'!$J$109</c:f>
              <c:strCache>
                <c:ptCount val="1"/>
                <c:pt idx="0">
                  <c:v>SCH</c:v>
                </c:pt>
              </c:strCache>
            </c:strRef>
          </c:tx>
          <c:spPr>
            <a:ln>
              <a:noFill/>
            </a:ln>
          </c:spPr>
          <c:marker>
            <c:symbol val="circle"/>
            <c:size val="6"/>
            <c:spPr>
              <a:solidFill>
                <a:srgbClr val="5B9BD5"/>
              </a:solidFill>
              <a:ln>
                <a:solidFill>
                  <a:srgbClr val="5B9BD5"/>
                </a:solidFill>
              </a:ln>
            </c:spPr>
          </c:marker>
          <c:cat>
            <c:numRef>
              <c:f>'4 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'4 hr'!$J$182:$J$205</c:f>
              <c:numCache>
                <c:formatCode>0%</c:formatCode>
                <c:ptCount val="24"/>
                <c:pt idx="0">
                  <c:v>#N/A</c:v>
                </c:pt>
                <c:pt idx="1">
                  <c:v>#N/A</c:v>
                </c:pt>
                <c:pt idx="2">
                  <c:v>#N/A</c:v>
                </c:pt>
                <c:pt idx="3">
                  <c:v>#N/A</c:v>
                </c:pt>
                <c:pt idx="4" formatCode="0.0%">
                  <c:v>0.48199999999999998</c:v>
                </c:pt>
                <c:pt idx="5" formatCode="0.0%">
                  <c:v>0.49399999999999999</c:v>
                </c:pt>
                <c:pt idx="6" formatCode="0.0%">
                  <c:v>0.49199999999999999</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9-8D58-4DF8-907A-6C63ECC25C3D}"/>
            </c:ext>
          </c:extLst>
        </c:ser>
        <c:dLbls>
          <c:showLegendKey val="0"/>
          <c:showVal val="0"/>
          <c:showCatName val="0"/>
          <c:showSerName val="0"/>
          <c:showPercent val="0"/>
          <c:showBubbleSize val="0"/>
        </c:dLbls>
        <c:smooth val="0"/>
        <c:axId val="184633216"/>
        <c:axId val="184655872"/>
      </c:lineChart>
      <c:dateAx>
        <c:axId val="184633216"/>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655872"/>
        <c:crosses val="autoZero"/>
        <c:auto val="1"/>
        <c:lblOffset val="100"/>
        <c:baseTimeUnit val="months"/>
        <c:majorUnit val="1"/>
        <c:majorTimeUnit val="months"/>
      </c:dateAx>
      <c:valAx>
        <c:axId val="1846558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4633216"/>
        <c:crosses val="autoZero"/>
        <c:crossBetween val="midCat"/>
      </c:valAx>
      <c:spPr>
        <a:noFill/>
        <a:ln>
          <a:noFill/>
        </a:ln>
        <a:effectLst/>
      </c:spPr>
    </c:plotArea>
    <c:legend>
      <c:legendPos val="b"/>
      <c:layout>
        <c:manualLayout>
          <c:xMode val="edge"/>
          <c:yMode val="edge"/>
          <c:x val="0.17302035748978881"/>
          <c:y val="0.80317372722775637"/>
          <c:w val="0.74305418688973179"/>
          <c:h val="0.16778573110897521"/>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12-hour waits (Antrim)</a:t>
            </a:r>
            <a:endParaRPr lang="en-GB" sz="1100">
              <a:effectLst/>
            </a:endParaRPr>
          </a:p>
        </c:rich>
      </c:tx>
      <c:overlay val="0"/>
      <c:spPr>
        <a:noFill/>
        <a:ln>
          <a:noFill/>
        </a:ln>
        <a:effectLst/>
      </c:spPr>
    </c:title>
    <c:autoTitleDeleted val="0"/>
    <c:plotArea>
      <c:layout/>
      <c:lineChart>
        <c:grouping val="standard"/>
        <c:varyColors val="0"/>
        <c:ser>
          <c:idx val="0"/>
          <c:order val="0"/>
          <c:tx>
            <c:strRef>
              <c:f>'12hr'!$F$6</c:f>
              <c:strCache>
                <c:ptCount val="1"/>
                <c:pt idx="0">
                  <c:v>LPL</c:v>
                </c:pt>
              </c:strCache>
            </c:strRef>
          </c:tx>
          <c:spPr>
            <a:ln w="15875" cap="rnd">
              <a:solidFill>
                <a:schemeClr val="tx1"/>
              </a:solidFill>
              <a:prstDash val="lgDash"/>
              <a:round/>
            </a:ln>
            <a:effectLst/>
          </c:spPr>
          <c:marker>
            <c:symbol val="none"/>
          </c:marker>
          <c:cat>
            <c:numRef>
              <c:f>'12hr'!$B$79:$B$95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'12hr'!$F$79:$F$102</c:f>
              <c:numCache>
                <c:formatCode>0</c:formatCode>
                <c:ptCount val="24"/>
                <c:pt idx="0">
                  <c:v>1209.2964705882353</c:v>
                </c:pt>
                <c:pt idx="1">
                  <c:v>1209.2964705882353</c:v>
                </c:pt>
                <c:pt idx="2">
                  <c:v>1209.2964705882353</c:v>
                </c:pt>
                <c:pt idx="3">
                  <c:v>1209.2964705882353</c:v>
                </c:pt>
                <c:pt idx="4">
                  <c:v>1209.2964705882353</c:v>
                </c:pt>
                <c:pt idx="5">
                  <c:v>1209.2964705882353</c:v>
                </c:pt>
                <c:pt idx="6">
                  <c:v>1209.2964705882353</c:v>
                </c:pt>
                <c:pt idx="7">
                  <c:v>1209.2964705882353</c:v>
                </c:pt>
                <c:pt idx="8">
                  <c:v>1209.2964705882353</c:v>
                </c:pt>
                <c:pt idx="9">
                  <c:v>1209.2964705882353</c:v>
                </c:pt>
                <c:pt idx="10">
                  <c:v>1209.2964705882353</c:v>
                </c:pt>
                <c:pt idx="11">
                  <c:v>1209.2964705882353</c:v>
                </c:pt>
                <c:pt idx="12">
                  <c:v>1209.2964705882353</c:v>
                </c:pt>
                <c:pt idx="13">
                  <c:v>1209.2964705882353</c:v>
                </c:pt>
                <c:pt idx="14">
                  <c:v>1209.2964705882353</c:v>
                </c:pt>
                <c:pt idx="15">
                  <c:v>1209.2964705882353</c:v>
                </c:pt>
                <c:pt idx="16">
                  <c:v>1209.2964705882353</c:v>
                </c:pt>
                <c:pt idx="17">
                  <c:v>1209.2964705882353</c:v>
                </c:pt>
                <c:pt idx="18">
                  <c:v>1209.2964705882353</c:v>
                </c:pt>
                <c:pt idx="19">
                  <c:v>1209.2964705882353</c:v>
                </c:pt>
                <c:pt idx="20">
                  <c:v>1209.2964705882353</c:v>
                </c:pt>
                <c:pt idx="21">
                  <c:v>1209.2964705882353</c:v>
                </c:pt>
                <c:pt idx="22">
                  <c:v>1209.2964705882353</c:v>
                </c:pt>
                <c:pt idx="23">
                  <c:v>1209.2964705882353</c:v>
                </c:pt>
              </c:numCache>
            </c:numRef>
          </c:val>
          <c:smooth val="0"/>
          <c:extLst>
            <c:ext xmlns:c16="http://schemas.microsoft.com/office/drawing/2014/chart" uri="{C3380CC4-5D6E-409C-BE32-E72D297353CC}">
              <c16:uniqueId val="{00000000-A033-4B9B-A372-77982FF74776}"/>
            </c:ext>
          </c:extLst>
        </c:ser>
        <c:ser>
          <c:idx val="1"/>
          <c:order val="1"/>
          <c:tx>
            <c:strRef>
              <c:f>'12hr'!$E$6</c:f>
              <c:strCache>
                <c:ptCount val="1"/>
                <c:pt idx="0">
                  <c:v>&gt; 12 hrs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'12hr'!$B$79:$B$95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'12hr'!$E$79:$E$102</c:f>
              <c:numCache>
                <c:formatCode>0</c:formatCode>
                <c:ptCount val="24"/>
                <c:pt idx="0">
                  <c:v>1655</c:v>
                </c:pt>
                <c:pt idx="1">
                  <c:v>1439</c:v>
                </c:pt>
                <c:pt idx="2">
                  <c:v>1598</c:v>
                </c:pt>
                <c:pt idx="3">
                  <c:v>1274</c:v>
                </c:pt>
                <c:pt idx="4">
                  <c:v>1453</c:v>
                </c:pt>
                <c:pt idx="5">
                  <c:v>1546</c:v>
                </c:pt>
                <c:pt idx="6">
                  <c:v>1844</c:v>
                </c:pt>
                <c:pt idx="7">
                  <c:v>1616</c:v>
                </c:pt>
                <c:pt idx="8">
                  <c:v>1538</c:v>
                </c:pt>
                <c:pt idx="9">
                  <c:v>1729</c:v>
                </c:pt>
                <c:pt idx="10">
                  <c:v>1647</c:v>
                </c:pt>
                <c:pt idx="11">
                  <c:v>1759</c:v>
                </c:pt>
                <c:pt idx="12">
                  <c:v>1959</c:v>
                </c:pt>
                <c:pt idx="13">
                  <c:v>1886</c:v>
                </c:pt>
                <c:pt idx="14">
                  <c:v>1653</c:v>
                </c:pt>
                <c:pt idx="15">
                  <c:v>1812</c:v>
                </c:pt>
                <c:pt idx="16">
                  <c:v>2013</c:v>
                </c:pt>
              </c:numCache>
            </c:numRef>
          </c:val>
          <c:smooth val="0"/>
          <c:extLst>
            <c:ext xmlns:c16="http://schemas.microsoft.com/office/drawing/2014/chart" uri="{C3380CC4-5D6E-409C-BE32-E72D297353CC}">
              <c16:uniqueId val="{00000001-A033-4B9B-A372-77982FF74776}"/>
            </c:ext>
          </c:extLst>
        </c:ser>
        <c:ser>
          <c:idx val="3"/>
          <c:order val="2"/>
          <c:tx>
            <c:strRef>
              <c:f>'12hr'!$G$6</c:f>
              <c:strCache>
                <c:ptCount val="1"/>
                <c:pt idx="0">
                  <c:v>Target</c:v>
                </c:pt>
              </c:strCache>
            </c:strRef>
          </c:tx>
          <c:spPr>
            <a:ln w="19050" cap="rnd">
              <a:solidFill>
                <a:srgbClr val="FF0000"/>
              </a:solidFill>
              <a:prstDash val="dash"/>
              <a:round/>
            </a:ln>
            <a:effectLst/>
          </c:spPr>
          <c:marker>
            <c:symbol val="none"/>
          </c:marker>
          <c:cat>
            <c:numRef>
              <c:f>'12hr'!$B$79:$B$95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A033-4B9B-A372-77982FF74776}"/>
            </c:ext>
          </c:extLst>
        </c:ser>
        <c:ser>
          <c:idx val="4"/>
          <c:order val="3"/>
          <c:tx>
            <c:strRef>
              <c:f>'12hr'!$D$6</c:f>
              <c:strCache>
                <c:ptCount val="1"/>
                <c:pt idx="0">
                  <c:v>Mean</c:v>
                </c:pt>
              </c:strCache>
            </c:strRef>
          </c:tx>
          <c:spPr>
            <a:ln w="15875" cap="rnd">
              <a:solidFill>
                <a:schemeClr val="tx1"/>
              </a:solidFill>
              <a:round/>
            </a:ln>
            <a:effectLst/>
          </c:spPr>
          <c:marker>
            <c:symbol val="none"/>
          </c:marker>
          <c:cat>
            <c:numRef>
              <c:f>'12hr'!$B$79:$B$95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'12hr'!$D$79:$D$102</c:f>
              <c:numCache>
                <c:formatCode>0</c:formatCode>
                <c:ptCount val="24"/>
                <c:pt idx="0">
                  <c:v>1671.8235294117646</c:v>
                </c:pt>
                <c:pt idx="1">
                  <c:v>1671.8235294117646</c:v>
                </c:pt>
                <c:pt idx="2">
                  <c:v>1671.8235294117646</c:v>
                </c:pt>
                <c:pt idx="3">
                  <c:v>1671.8235294117646</c:v>
                </c:pt>
                <c:pt idx="4">
                  <c:v>1671.8235294117646</c:v>
                </c:pt>
                <c:pt idx="5">
                  <c:v>1671.8235294117646</c:v>
                </c:pt>
                <c:pt idx="6">
                  <c:v>1671.8235294117646</c:v>
                </c:pt>
                <c:pt idx="7">
                  <c:v>1671.8235294117646</c:v>
                </c:pt>
                <c:pt idx="8">
                  <c:v>1671.8235294117646</c:v>
                </c:pt>
                <c:pt idx="9">
                  <c:v>1671.8235294117646</c:v>
                </c:pt>
                <c:pt idx="10">
                  <c:v>1671.8235294117646</c:v>
                </c:pt>
                <c:pt idx="11">
                  <c:v>1671.8235294117646</c:v>
                </c:pt>
                <c:pt idx="12">
                  <c:v>1671.8235294117646</c:v>
                </c:pt>
                <c:pt idx="13">
                  <c:v>1671.8235294117646</c:v>
                </c:pt>
                <c:pt idx="14">
                  <c:v>1671.8235294117646</c:v>
                </c:pt>
                <c:pt idx="15">
                  <c:v>1671.8235294117646</c:v>
                </c:pt>
                <c:pt idx="16">
                  <c:v>1671.8235294117646</c:v>
                </c:pt>
                <c:pt idx="17">
                  <c:v>1671.8235294117646</c:v>
                </c:pt>
                <c:pt idx="18">
                  <c:v>1671.8235294117646</c:v>
                </c:pt>
                <c:pt idx="19">
                  <c:v>1671.8235294117646</c:v>
                </c:pt>
                <c:pt idx="20">
                  <c:v>1671.8235294117646</c:v>
                </c:pt>
                <c:pt idx="21">
                  <c:v>1671.8235294117646</c:v>
                </c:pt>
                <c:pt idx="22">
                  <c:v>1671.8235294117646</c:v>
                </c:pt>
                <c:pt idx="23">
                  <c:v>1671.8235294117646</c:v>
                </c:pt>
              </c:numCache>
            </c:numRef>
          </c:val>
          <c:smooth val="0"/>
          <c:extLst>
            <c:ext xmlns:c16="http://schemas.microsoft.com/office/drawing/2014/chart" uri="{C3380CC4-5D6E-409C-BE32-E72D297353CC}">
              <c16:uniqueId val="{00000003-A033-4B9B-A372-77982FF74776}"/>
            </c:ext>
          </c:extLst>
        </c:ser>
        <c:ser>
          <c:idx val="5"/>
          <c:order val="4"/>
          <c:tx>
            <c:strRef>
              <c:f>'12hr'!$C$6</c:f>
              <c:strCache>
                <c:ptCount val="1"/>
                <c:pt idx="0">
                  <c:v>UPL</c:v>
                </c:pt>
              </c:strCache>
            </c:strRef>
          </c:tx>
          <c:spPr>
            <a:ln w="15875" cap="rnd">
              <a:solidFill>
                <a:schemeClr val="tx1"/>
              </a:solidFill>
              <a:prstDash val="lgDash"/>
              <a:round/>
            </a:ln>
            <a:effectLst/>
          </c:spPr>
          <c:marker>
            <c:symbol val="none"/>
          </c:marker>
          <c:cat>
            <c:numRef>
              <c:f>'12hr'!$B$79:$B$95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'12hr'!$C$79:$C$102</c:f>
              <c:numCache>
                <c:formatCode>0</c:formatCode>
                <c:ptCount val="24"/>
                <c:pt idx="0">
                  <c:v>2134.3505882352943</c:v>
                </c:pt>
                <c:pt idx="1">
                  <c:v>2134.3505882352943</c:v>
                </c:pt>
                <c:pt idx="2">
                  <c:v>2134.3505882352943</c:v>
                </c:pt>
                <c:pt idx="3">
                  <c:v>2134.3505882352943</c:v>
                </c:pt>
                <c:pt idx="4">
                  <c:v>2134.3505882352943</c:v>
                </c:pt>
                <c:pt idx="5">
                  <c:v>2134.3505882352943</c:v>
                </c:pt>
                <c:pt idx="6">
                  <c:v>2134.3505882352943</c:v>
                </c:pt>
                <c:pt idx="7">
                  <c:v>2134.3505882352943</c:v>
                </c:pt>
                <c:pt idx="8">
                  <c:v>2134.3505882352943</c:v>
                </c:pt>
                <c:pt idx="9">
                  <c:v>2134.3505882352943</c:v>
                </c:pt>
                <c:pt idx="10">
                  <c:v>2134.3505882352943</c:v>
                </c:pt>
                <c:pt idx="11">
                  <c:v>2134.3505882352943</c:v>
                </c:pt>
                <c:pt idx="12">
                  <c:v>2134.3505882352943</c:v>
                </c:pt>
                <c:pt idx="13">
                  <c:v>2134.3505882352943</c:v>
                </c:pt>
                <c:pt idx="14">
                  <c:v>2134.3505882352943</c:v>
                </c:pt>
                <c:pt idx="15">
                  <c:v>2134.3505882352943</c:v>
                </c:pt>
                <c:pt idx="16">
                  <c:v>2134.3505882352943</c:v>
                </c:pt>
                <c:pt idx="17">
                  <c:v>2134.3505882352943</c:v>
                </c:pt>
                <c:pt idx="18">
                  <c:v>2134.3505882352943</c:v>
                </c:pt>
                <c:pt idx="19">
                  <c:v>2134.3505882352943</c:v>
                </c:pt>
                <c:pt idx="20">
                  <c:v>2134.3505882352943</c:v>
                </c:pt>
                <c:pt idx="21">
                  <c:v>2134.3505882352943</c:v>
                </c:pt>
                <c:pt idx="22">
                  <c:v>2134.3505882352943</c:v>
                </c:pt>
                <c:pt idx="23">
                  <c:v>2134.3505882352943</c:v>
                </c:pt>
              </c:numCache>
            </c:numRef>
          </c:val>
          <c:smooth val="0"/>
          <c:extLst>
            <c:ext xmlns:c16="http://schemas.microsoft.com/office/drawing/2014/chart" uri="{C3380CC4-5D6E-409C-BE32-E72D297353CC}">
              <c16:uniqueId val="{00000004-A033-4B9B-A372-77982FF74776}"/>
            </c:ext>
          </c:extLst>
        </c:ser>
        <c:ser>
          <c:idx val="2"/>
          <c:order val="5"/>
          <c:tx>
            <c:strRef>
              <c:f>'12hr'!$I$6</c:f>
              <c:strCache>
                <c:ptCount val="1"/>
                <c:pt idx="0">
                  <c:v>SCL</c:v>
                </c:pt>
              </c:strCache>
            </c:strRef>
          </c:tx>
          <c:spPr>
            <a:ln>
              <a:noFill/>
            </a:ln>
          </c:spPr>
          <c:marker>
            <c:symbol val="circle"/>
            <c:size val="7"/>
            <c:spPr>
              <a:solidFill>
                <a:srgbClr val="5B9BD5"/>
              </a:solidFill>
              <a:ln>
                <a:solidFill>
                  <a:srgbClr val="5B9BD5"/>
                </a:solidFill>
              </a:ln>
            </c:spPr>
          </c:marker>
          <c:cat>
            <c:numRef>
              <c:f>'12hr'!$B$79:$B$95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A033-4B9B-A372-77982FF74776}"/>
            </c:ext>
          </c:extLst>
        </c:ser>
        <c:ser>
          <c:idx val="6"/>
          <c:order val="6"/>
          <c:tx>
            <c:strRef>
              <c:f>'12hr'!$J$6</c:f>
              <c:strCache>
                <c:ptCount val="1"/>
                <c:pt idx="0">
                  <c:v>SCH</c:v>
                </c:pt>
              </c:strCache>
            </c:strRef>
          </c:tx>
          <c:spPr>
            <a:ln>
              <a:noFill/>
            </a:ln>
          </c:spPr>
          <c:marker>
            <c:symbol val="circle"/>
            <c:size val="7"/>
            <c:spPr>
              <a:solidFill>
                <a:srgbClr val="ED7D31"/>
              </a:solidFill>
              <a:ln>
                <a:solidFill>
                  <a:srgbClr val="ED7D31"/>
                </a:solidFill>
              </a:ln>
            </c:spPr>
          </c:marker>
          <c:cat>
            <c:numRef>
              <c:f>'12hr'!$B$79:$B$95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A033-4B9B-A372-77982FF74776}"/>
            </c:ext>
          </c:extLst>
        </c:ser>
        <c:dLbls>
          <c:showLegendKey val="0"/>
          <c:showVal val="0"/>
          <c:showCatName val="0"/>
          <c:showSerName val="0"/>
          <c:showPercent val="0"/>
          <c:showBubbleSize val="0"/>
        </c:dLbls>
        <c:smooth val="0"/>
        <c:axId val="186785152"/>
        <c:axId val="186795520"/>
      </c:lineChart>
      <c:dateAx>
        <c:axId val="18678515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95520"/>
        <c:crosses val="autoZero"/>
        <c:auto val="1"/>
        <c:lblOffset val="100"/>
        <c:baseTimeUnit val="months"/>
        <c:majorUnit val="1"/>
        <c:majorTimeUnit val="months"/>
      </c:dateAx>
      <c:valAx>
        <c:axId val="18679552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785152"/>
        <c:crosses val="autoZero"/>
        <c:crossBetween val="midCat"/>
      </c:valAx>
      <c:spPr>
        <a:noFill/>
        <a:ln>
          <a:noFill/>
        </a:ln>
        <a:effectLst/>
      </c:spPr>
    </c:plotArea>
    <c:legend>
      <c:legendPos val="b"/>
      <c:layout>
        <c:manualLayout>
          <c:xMode val="edge"/>
          <c:yMode val="edge"/>
          <c:x val="0.14561067366579181"/>
          <c:y val="0.81173228346456694"/>
          <c:w val="0.75322309711286084"/>
          <c:h val="0.1604899387576553"/>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12-hour waits (Causeway)</a:t>
            </a:r>
            <a:endParaRPr lang="en-GB" sz="1100">
              <a:effectLst/>
            </a:endParaRPr>
          </a:p>
        </c:rich>
      </c:tx>
      <c:layout>
        <c:manualLayout>
          <c:xMode val="edge"/>
          <c:yMode val="edge"/>
          <c:x val="0.3391596675415573"/>
          <c:y val="2.7671015591636816E-2"/>
        </c:manualLayout>
      </c:layout>
      <c:overlay val="0"/>
      <c:spPr>
        <a:noFill/>
        <a:ln>
          <a:noFill/>
        </a:ln>
        <a:effectLst/>
      </c:spPr>
    </c:title>
    <c:autoTitleDeleted val="0"/>
    <c:plotArea>
      <c:layout/>
      <c:lineChart>
        <c:grouping val="standard"/>
        <c:varyColors val="0"/>
        <c:ser>
          <c:idx val="0"/>
          <c:order val="0"/>
          <c:tx>
            <c:strRef>
              <c:f>'12hr'!$F$109</c:f>
              <c:strCache>
                <c:ptCount val="1"/>
                <c:pt idx="0">
                  <c:v>LPL</c:v>
                </c:pt>
              </c:strCache>
            </c:strRef>
          </c:tx>
          <c:spPr>
            <a:ln w="15875" cap="rnd">
              <a:solidFill>
                <a:schemeClr val="tx1"/>
              </a:solidFill>
              <a:prstDash val="lgDash"/>
              <a:round/>
            </a:ln>
            <a:effectLst/>
          </c:spPr>
          <c:marker>
            <c:symbol val="none"/>
          </c:marker>
          <c:cat>
            <c:numRef>
              <c:f>'12hr'!$B$182:$B$198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'12hr'!$F$182:$F$205</c:f>
              <c:numCache>
                <c:formatCode>0</c:formatCode>
                <c:ptCount val="24"/>
                <c:pt idx="0">
                  <c:v>500.69294117647058</c:v>
                </c:pt>
                <c:pt idx="1">
                  <c:v>500.69294117647058</c:v>
                </c:pt>
                <c:pt idx="2">
                  <c:v>500.69294117647058</c:v>
                </c:pt>
                <c:pt idx="3">
                  <c:v>500.69294117647058</c:v>
                </c:pt>
                <c:pt idx="4">
                  <c:v>500.69294117647058</c:v>
                </c:pt>
                <c:pt idx="5">
                  <c:v>500.69294117647058</c:v>
                </c:pt>
                <c:pt idx="6">
                  <c:v>500.69294117647058</c:v>
                </c:pt>
                <c:pt idx="7">
                  <c:v>500.69294117647058</c:v>
                </c:pt>
                <c:pt idx="8">
                  <c:v>500.69294117647058</c:v>
                </c:pt>
                <c:pt idx="9">
                  <c:v>500.69294117647058</c:v>
                </c:pt>
                <c:pt idx="10">
                  <c:v>500.69294117647058</c:v>
                </c:pt>
                <c:pt idx="11">
                  <c:v>500.69294117647058</c:v>
                </c:pt>
                <c:pt idx="12">
                  <c:v>500.69294117647058</c:v>
                </c:pt>
                <c:pt idx="13">
                  <c:v>500.69294117647058</c:v>
                </c:pt>
                <c:pt idx="14">
                  <c:v>500.69294117647058</c:v>
                </c:pt>
                <c:pt idx="15">
                  <c:v>500.69294117647058</c:v>
                </c:pt>
                <c:pt idx="16">
                  <c:v>500.69294117647058</c:v>
                </c:pt>
                <c:pt idx="17">
                  <c:v>500.69294117647058</c:v>
                </c:pt>
                <c:pt idx="18">
                  <c:v>500.69294117647058</c:v>
                </c:pt>
                <c:pt idx="19">
                  <c:v>500.69294117647058</c:v>
                </c:pt>
                <c:pt idx="20">
                  <c:v>500.69294117647058</c:v>
                </c:pt>
                <c:pt idx="21">
                  <c:v>500.69294117647058</c:v>
                </c:pt>
                <c:pt idx="22">
                  <c:v>500.69294117647058</c:v>
                </c:pt>
                <c:pt idx="23">
                  <c:v>500.69294117647058</c:v>
                </c:pt>
              </c:numCache>
            </c:numRef>
          </c:val>
          <c:smooth val="0"/>
          <c:extLst>
            <c:ext xmlns:c16="http://schemas.microsoft.com/office/drawing/2014/chart" uri="{C3380CC4-5D6E-409C-BE32-E72D297353CC}">
              <c16:uniqueId val="{00000000-8CC0-4323-8BD8-255FBE23E786}"/>
            </c:ext>
          </c:extLst>
        </c:ser>
        <c:ser>
          <c:idx val="1"/>
          <c:order val="1"/>
          <c:tx>
            <c:strRef>
              <c:f>'12hr'!$E$109</c:f>
              <c:strCache>
                <c:ptCount val="1"/>
                <c:pt idx="0">
                  <c:v>&gt; 12 hrs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'12hr'!$B$182:$B$198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'12hr'!$E$182:$E$205</c:f>
              <c:numCache>
                <c:formatCode>0</c:formatCode>
                <c:ptCount val="24"/>
                <c:pt idx="0">
                  <c:v>636</c:v>
                </c:pt>
                <c:pt idx="1">
                  <c:v>672</c:v>
                </c:pt>
                <c:pt idx="2">
                  <c:v>599</c:v>
                </c:pt>
                <c:pt idx="3">
                  <c:v>646</c:v>
                </c:pt>
                <c:pt idx="4">
                  <c:v>611</c:v>
                </c:pt>
                <c:pt idx="5">
                  <c:v>602</c:v>
                </c:pt>
                <c:pt idx="6">
                  <c:v>636</c:v>
                </c:pt>
                <c:pt idx="7">
                  <c:v>612</c:v>
                </c:pt>
                <c:pt idx="8">
                  <c:v>643</c:v>
                </c:pt>
                <c:pt idx="9">
                  <c:v>687</c:v>
                </c:pt>
                <c:pt idx="10">
                  <c:v>615</c:v>
                </c:pt>
                <c:pt idx="11">
                  <c:v>684</c:v>
                </c:pt>
                <c:pt idx="12">
                  <c:v>695</c:v>
                </c:pt>
                <c:pt idx="13">
                  <c:v>605</c:v>
                </c:pt>
                <c:pt idx="14">
                  <c:v>565</c:v>
                </c:pt>
                <c:pt idx="15">
                  <c:v>813</c:v>
                </c:pt>
                <c:pt idx="16">
                  <c:v>763</c:v>
                </c:pt>
              </c:numCache>
            </c:numRef>
          </c:val>
          <c:smooth val="0"/>
          <c:extLst>
            <c:ext xmlns:c16="http://schemas.microsoft.com/office/drawing/2014/chart" uri="{C3380CC4-5D6E-409C-BE32-E72D297353CC}">
              <c16:uniqueId val="{00000001-8CC0-4323-8BD8-255FBE23E786}"/>
            </c:ext>
          </c:extLst>
        </c:ser>
        <c:ser>
          <c:idx val="3"/>
          <c:order val="2"/>
          <c:tx>
            <c:strRef>
              <c:f>'12hr'!$G$109</c:f>
              <c:strCache>
                <c:ptCount val="1"/>
                <c:pt idx="0">
                  <c:v>Target</c:v>
                </c:pt>
              </c:strCache>
            </c:strRef>
          </c:tx>
          <c:spPr>
            <a:ln w="19050" cap="rnd">
              <a:solidFill>
                <a:srgbClr val="FF0000"/>
              </a:solidFill>
              <a:prstDash val="dash"/>
              <a:round/>
            </a:ln>
            <a:effectLst/>
          </c:spPr>
          <c:marker>
            <c:symbol val="none"/>
          </c:marker>
          <c:cat>
            <c:numRef>
              <c:f>'12hr'!$B$182:$B$198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'12hr'!$G$182:$G$205</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8CC0-4323-8BD8-255FBE23E786}"/>
            </c:ext>
          </c:extLst>
        </c:ser>
        <c:ser>
          <c:idx val="4"/>
          <c:order val="3"/>
          <c:tx>
            <c:strRef>
              <c:f>'12hr'!$D$109</c:f>
              <c:strCache>
                <c:ptCount val="1"/>
                <c:pt idx="0">
                  <c:v>Mean</c:v>
                </c:pt>
              </c:strCache>
            </c:strRef>
          </c:tx>
          <c:spPr>
            <a:ln w="15875" cap="rnd">
              <a:solidFill>
                <a:schemeClr val="tx1"/>
              </a:solidFill>
              <a:round/>
            </a:ln>
            <a:effectLst/>
          </c:spPr>
          <c:marker>
            <c:symbol val="none"/>
          </c:marker>
          <c:cat>
            <c:numRef>
              <c:f>'12hr'!$B$182:$B$198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'12hr'!$D$182:$D$205</c:f>
              <c:numCache>
                <c:formatCode>0</c:formatCode>
                <c:ptCount val="24"/>
                <c:pt idx="0">
                  <c:v>652</c:v>
                </c:pt>
                <c:pt idx="1">
                  <c:v>652</c:v>
                </c:pt>
                <c:pt idx="2">
                  <c:v>652</c:v>
                </c:pt>
                <c:pt idx="3">
                  <c:v>652</c:v>
                </c:pt>
                <c:pt idx="4">
                  <c:v>652</c:v>
                </c:pt>
                <c:pt idx="5">
                  <c:v>652</c:v>
                </c:pt>
                <c:pt idx="6">
                  <c:v>652</c:v>
                </c:pt>
                <c:pt idx="7">
                  <c:v>652</c:v>
                </c:pt>
                <c:pt idx="8">
                  <c:v>652</c:v>
                </c:pt>
                <c:pt idx="9">
                  <c:v>652</c:v>
                </c:pt>
                <c:pt idx="10">
                  <c:v>652</c:v>
                </c:pt>
                <c:pt idx="11">
                  <c:v>652</c:v>
                </c:pt>
                <c:pt idx="12">
                  <c:v>652</c:v>
                </c:pt>
                <c:pt idx="13">
                  <c:v>652</c:v>
                </c:pt>
                <c:pt idx="14">
                  <c:v>652</c:v>
                </c:pt>
                <c:pt idx="15">
                  <c:v>652</c:v>
                </c:pt>
                <c:pt idx="16">
                  <c:v>652</c:v>
                </c:pt>
                <c:pt idx="17">
                  <c:v>652</c:v>
                </c:pt>
                <c:pt idx="18">
                  <c:v>652</c:v>
                </c:pt>
                <c:pt idx="19">
                  <c:v>652</c:v>
                </c:pt>
                <c:pt idx="20">
                  <c:v>652</c:v>
                </c:pt>
                <c:pt idx="21">
                  <c:v>652</c:v>
                </c:pt>
                <c:pt idx="22">
                  <c:v>652</c:v>
                </c:pt>
                <c:pt idx="23">
                  <c:v>652</c:v>
                </c:pt>
              </c:numCache>
            </c:numRef>
          </c:val>
          <c:smooth val="0"/>
          <c:extLst>
            <c:ext xmlns:c16="http://schemas.microsoft.com/office/drawing/2014/chart" uri="{C3380CC4-5D6E-409C-BE32-E72D297353CC}">
              <c16:uniqueId val="{00000003-8CC0-4323-8BD8-255FBE23E786}"/>
            </c:ext>
          </c:extLst>
        </c:ser>
        <c:ser>
          <c:idx val="5"/>
          <c:order val="4"/>
          <c:tx>
            <c:strRef>
              <c:f>'12hr'!$C$109</c:f>
              <c:strCache>
                <c:ptCount val="1"/>
                <c:pt idx="0">
                  <c:v>UPL</c:v>
                </c:pt>
              </c:strCache>
            </c:strRef>
          </c:tx>
          <c:spPr>
            <a:ln w="15875" cap="rnd">
              <a:solidFill>
                <a:schemeClr val="tx1"/>
              </a:solidFill>
              <a:prstDash val="lgDash"/>
              <a:round/>
            </a:ln>
            <a:effectLst/>
          </c:spPr>
          <c:marker>
            <c:symbol val="none"/>
          </c:marker>
          <c:cat>
            <c:numRef>
              <c:f>'12hr'!$B$182:$B$198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'12hr'!$C$182:$C$205</c:f>
              <c:numCache>
                <c:formatCode>0</c:formatCode>
                <c:ptCount val="24"/>
                <c:pt idx="0">
                  <c:v>803.30705882352936</c:v>
                </c:pt>
                <c:pt idx="1">
                  <c:v>803.30705882352936</c:v>
                </c:pt>
                <c:pt idx="2">
                  <c:v>803.30705882352936</c:v>
                </c:pt>
                <c:pt idx="3">
                  <c:v>803.30705882352936</c:v>
                </c:pt>
                <c:pt idx="4">
                  <c:v>803.30705882352936</c:v>
                </c:pt>
                <c:pt idx="5">
                  <c:v>803.30705882352936</c:v>
                </c:pt>
                <c:pt idx="6">
                  <c:v>803.30705882352936</c:v>
                </c:pt>
                <c:pt idx="7">
                  <c:v>803.30705882352936</c:v>
                </c:pt>
                <c:pt idx="8">
                  <c:v>803.30705882352936</c:v>
                </c:pt>
                <c:pt idx="9">
                  <c:v>803.30705882352936</c:v>
                </c:pt>
                <c:pt idx="10">
                  <c:v>803.30705882352936</c:v>
                </c:pt>
                <c:pt idx="11">
                  <c:v>803.30705882352936</c:v>
                </c:pt>
                <c:pt idx="12">
                  <c:v>803.30705882352936</c:v>
                </c:pt>
                <c:pt idx="13">
                  <c:v>803.30705882352936</c:v>
                </c:pt>
                <c:pt idx="14">
                  <c:v>803.30705882352936</c:v>
                </c:pt>
                <c:pt idx="15">
                  <c:v>803.30705882352936</c:v>
                </c:pt>
                <c:pt idx="16">
                  <c:v>803.30705882352936</c:v>
                </c:pt>
                <c:pt idx="17">
                  <c:v>803.30705882352936</c:v>
                </c:pt>
                <c:pt idx="18">
                  <c:v>803.30705882352936</c:v>
                </c:pt>
                <c:pt idx="19">
                  <c:v>803.30705882352936</c:v>
                </c:pt>
                <c:pt idx="20">
                  <c:v>803.30705882352936</c:v>
                </c:pt>
                <c:pt idx="21">
                  <c:v>803.30705882352936</c:v>
                </c:pt>
                <c:pt idx="22">
                  <c:v>803.30705882352936</c:v>
                </c:pt>
                <c:pt idx="23">
                  <c:v>803.30705882352936</c:v>
                </c:pt>
              </c:numCache>
            </c:numRef>
          </c:val>
          <c:smooth val="0"/>
          <c:extLst>
            <c:ext xmlns:c16="http://schemas.microsoft.com/office/drawing/2014/chart" uri="{C3380CC4-5D6E-409C-BE32-E72D297353CC}">
              <c16:uniqueId val="{00000004-8CC0-4323-8BD8-255FBE23E786}"/>
            </c:ext>
          </c:extLst>
        </c:ser>
        <c:ser>
          <c:idx val="2"/>
          <c:order val="5"/>
          <c:tx>
            <c:strRef>
              <c:f>'12hr'!$I$109</c:f>
              <c:strCache>
                <c:ptCount val="1"/>
                <c:pt idx="0">
                  <c:v>SCL</c:v>
                </c:pt>
              </c:strCache>
            </c:strRef>
          </c:tx>
          <c:spPr>
            <a:ln>
              <a:noFill/>
            </a:ln>
          </c:spPr>
          <c:marker>
            <c:symbol val="circle"/>
            <c:size val="7"/>
            <c:spPr>
              <a:solidFill>
                <a:srgbClr val="5B9BD5"/>
              </a:solidFill>
              <a:ln>
                <a:solidFill>
                  <a:srgbClr val="5B9BD5"/>
                </a:solidFill>
              </a:ln>
            </c:spPr>
          </c:marker>
          <c:cat>
            <c:numRef>
              <c:f>'12hr'!$B$182:$B$198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8CC0-4323-8BD8-255FBE23E786}"/>
            </c:ext>
          </c:extLst>
        </c:ser>
        <c:ser>
          <c:idx val="6"/>
          <c:order val="6"/>
          <c:tx>
            <c:strRef>
              <c:f>'12hr'!$J$109</c:f>
              <c:strCache>
                <c:ptCount val="1"/>
                <c:pt idx="0">
                  <c:v>SCH</c:v>
                </c:pt>
              </c:strCache>
            </c:strRef>
          </c:tx>
          <c:spPr>
            <a:ln>
              <a:noFill/>
            </a:ln>
          </c:spPr>
          <c:marker>
            <c:symbol val="circle"/>
            <c:size val="7"/>
            <c:spPr>
              <a:solidFill>
                <a:srgbClr val="ED7D31"/>
              </a:solidFill>
              <a:ln>
                <a:solidFill>
                  <a:srgbClr val="ED7D31"/>
                </a:solidFill>
              </a:ln>
            </c:spPr>
          </c:marker>
          <c:cat>
            <c:numRef>
              <c:f>'12hr'!$B$182:$B$198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'12hr'!$J$182:$J$205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813</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8CC0-4323-8BD8-255FBE23E786}"/>
            </c:ext>
          </c:extLst>
        </c:ser>
        <c:dLbls>
          <c:showLegendKey val="0"/>
          <c:showVal val="0"/>
          <c:showCatName val="0"/>
          <c:showSerName val="0"/>
          <c:showPercent val="0"/>
          <c:showBubbleSize val="0"/>
        </c:dLbls>
        <c:smooth val="0"/>
        <c:axId val="188306176"/>
        <c:axId val="188308096"/>
      </c:lineChart>
      <c:dateAx>
        <c:axId val="188306176"/>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308096"/>
        <c:crosses val="autoZero"/>
        <c:auto val="1"/>
        <c:lblOffset val="100"/>
        <c:baseTimeUnit val="months"/>
        <c:majorUnit val="1"/>
        <c:majorTimeUnit val="months"/>
      </c:dateAx>
      <c:valAx>
        <c:axId val="18830809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8306176"/>
        <c:crosses val="autoZero"/>
        <c:crossBetween val="midCat"/>
        <c:majorUnit val="200"/>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Regional 4 Hour ED Performance</a:t>
            </a:r>
          </a:p>
        </c:rich>
      </c:tx>
      <c:layout>
        <c:manualLayout>
          <c:xMode val="edge"/>
          <c:yMode val="edge"/>
          <c:x val="0.37800003202098897"/>
          <c:y val="3.3426183844011144E-2"/>
        </c:manualLayout>
      </c:layout>
      <c:overlay val="0"/>
      <c:spPr>
        <a:noFill/>
        <a:ln>
          <a:noFill/>
        </a:ln>
        <a:effectLst/>
      </c:spPr>
    </c:title>
    <c:autoTitleDeleted val="0"/>
    <c:plotArea>
      <c:layout>
        <c:manualLayout>
          <c:layoutTarget val="inner"/>
          <c:xMode val="edge"/>
          <c:yMode val="edge"/>
          <c:x val="8.4456933213403362E-2"/>
          <c:y val="0.13033138401559455"/>
          <c:w val="0.88720974088983173"/>
          <c:h val="0.64721861521695756"/>
        </c:manualLayout>
      </c:layout>
      <c:barChart>
        <c:barDir val="col"/>
        <c:grouping val="clustered"/>
        <c:varyColors val="0"/>
        <c:ser>
          <c:idx val="0"/>
          <c:order val="0"/>
          <c:tx>
            <c:strRef>
              <c:f>'Amb arrivals'!$G$7</c:f>
              <c:strCache>
                <c:ptCount val="1"/>
                <c:pt idx="0">
                  <c:v>2023/24</c:v>
                </c:pt>
              </c:strCache>
            </c:strRef>
          </c:tx>
          <c:spPr>
            <a:ln w="28575" cap="rnd">
              <a:solidFill>
                <a:schemeClr val="accent1"/>
              </a:solidFill>
              <a:round/>
            </a:ln>
            <a:effectLst/>
          </c:spPr>
          <c:invertIfNegative val="0"/>
          <c:cat>
            <c:strRef>
              <c:f>'Regional ED'!$B$8:$B$18</c:f>
              <c:strCache>
                <c:ptCount val="11"/>
                <c:pt idx="0">
                  <c:v>Mater</c:v>
                </c:pt>
                <c:pt idx="1">
                  <c:v>Royal Victoria</c:v>
                </c:pt>
                <c:pt idx="2">
                  <c:v>RBHSC</c:v>
                </c:pt>
                <c:pt idx="3">
                  <c:v>Antrim</c:v>
                </c:pt>
                <c:pt idx="4">
                  <c:v>Causeway</c:v>
                </c:pt>
                <c:pt idx="5">
                  <c:v>Ulster</c:v>
                </c:pt>
                <c:pt idx="6">
                  <c:v>Craigavon</c:v>
                </c:pt>
                <c:pt idx="7">
                  <c:v>Daisy Hill</c:v>
                </c:pt>
                <c:pt idx="8">
                  <c:v>Altnagelvin</c:v>
                </c:pt>
                <c:pt idx="9">
                  <c:v>South West Acute</c:v>
                </c:pt>
                <c:pt idx="10">
                  <c:v>Northern Ireland</c:v>
                </c:pt>
              </c:strCache>
            </c:strRef>
          </c:cat>
          <c:val>
            <c:numRef>
              <c:f>'Amb arrivals'!$G$8:$G$19</c:f>
            </c:numRef>
          </c:val>
          <c:extLst>
            <c:ext xmlns:c16="http://schemas.microsoft.com/office/drawing/2014/chart" uri="{C3380CC4-5D6E-409C-BE32-E72D297353CC}">
              <c16:uniqueId val="{00000000-6A25-46FD-BF6E-544D4EF78F56}"/>
            </c:ext>
          </c:extLst>
        </c:ser>
        <c:ser>
          <c:idx val="2"/>
          <c:order val="1"/>
          <c:tx>
            <c:strRef>
              <c:f>'Regional ED'!$C$7</c:f>
              <c:strCache>
                <c:ptCount val="1"/>
                <c:pt idx="0">
                  <c:v>Jun-25</c:v>
                </c:pt>
              </c:strCache>
            </c:strRef>
          </c:tx>
          <c:spPr>
            <a:solidFill>
              <a:srgbClr val="92278F"/>
            </a:solidFill>
            <a:ln w="19050" cap="rnd">
              <a:noFill/>
              <a:prstDash val="solid"/>
              <a:round/>
            </a:ln>
            <a:effectLst/>
          </c:spPr>
          <c:invertIfNegative val="0"/>
          <c:cat>
            <c:strRef>
              <c:f>'Regional ED'!$B$8:$B$18</c:f>
              <c:strCache>
                <c:ptCount val="11"/>
                <c:pt idx="0">
                  <c:v>Mater</c:v>
                </c:pt>
                <c:pt idx="1">
                  <c:v>Royal Victoria</c:v>
                </c:pt>
                <c:pt idx="2">
                  <c:v>RBHSC</c:v>
                </c:pt>
                <c:pt idx="3">
                  <c:v>Antrim</c:v>
                </c:pt>
                <c:pt idx="4">
                  <c:v>Causeway</c:v>
                </c:pt>
                <c:pt idx="5">
                  <c:v>Ulster</c:v>
                </c:pt>
                <c:pt idx="6">
                  <c:v>Craigavon</c:v>
                </c:pt>
                <c:pt idx="7">
                  <c:v>Daisy Hill</c:v>
                </c:pt>
                <c:pt idx="8">
                  <c:v>Altnagelvin</c:v>
                </c:pt>
                <c:pt idx="9">
                  <c:v>South West Acute</c:v>
                </c:pt>
                <c:pt idx="10">
                  <c:v>Northern Ireland</c:v>
                </c:pt>
              </c:strCache>
            </c:strRef>
          </c:cat>
          <c:val>
            <c:numRef>
              <c:f>'Regional ED'!$C$8:$C$18</c:f>
              <c:numCache>
                <c:formatCode>0.0%</c:formatCode>
                <c:ptCount val="11"/>
                <c:pt idx="0">
                  <c:v>0.36099999999999999</c:v>
                </c:pt>
                <c:pt idx="1">
                  <c:v>0.182</c:v>
                </c:pt>
                <c:pt idx="2">
                  <c:v>0.69399999999999995</c:v>
                </c:pt>
                <c:pt idx="3">
                  <c:v>0.32600000000000001</c:v>
                </c:pt>
                <c:pt idx="4">
                  <c:v>0.44600000000000001</c:v>
                </c:pt>
                <c:pt idx="5">
                  <c:v>0.222</c:v>
                </c:pt>
                <c:pt idx="6">
                  <c:v>0.32900000000000001</c:v>
                </c:pt>
                <c:pt idx="7">
                  <c:v>0.38600000000000001</c:v>
                </c:pt>
                <c:pt idx="8">
                  <c:v>0.224</c:v>
                </c:pt>
                <c:pt idx="9">
                  <c:v>0.39300000000000002</c:v>
                </c:pt>
                <c:pt idx="10">
                  <c:v>0.33200000000000002</c:v>
                </c:pt>
              </c:numCache>
            </c:numRef>
          </c:val>
          <c:extLst>
            <c:ext xmlns:c16="http://schemas.microsoft.com/office/drawing/2014/chart" uri="{C3380CC4-5D6E-409C-BE32-E72D297353CC}">
              <c16:uniqueId val="{00000001-6A25-46FD-BF6E-544D4EF78F56}"/>
            </c:ext>
          </c:extLst>
        </c:ser>
        <c:ser>
          <c:idx val="3"/>
          <c:order val="2"/>
          <c:tx>
            <c:strRef>
              <c:f>'Regional ED'!$D$7</c:f>
              <c:strCache>
                <c:ptCount val="1"/>
                <c:pt idx="0">
                  <c:v>Jun-26</c:v>
                </c:pt>
              </c:strCache>
            </c:strRef>
          </c:tx>
          <c:spPr>
            <a:solidFill>
              <a:srgbClr val="00B5CC"/>
            </a:solidFill>
            <a:ln>
              <a:noFill/>
            </a:ln>
          </c:spPr>
          <c:invertIfNegative val="0"/>
          <c:cat>
            <c:strRef>
              <c:f>'Regional ED'!$B$8:$B$18</c:f>
              <c:strCache>
                <c:ptCount val="11"/>
                <c:pt idx="0">
                  <c:v>Mater</c:v>
                </c:pt>
                <c:pt idx="1">
                  <c:v>Royal Victoria</c:v>
                </c:pt>
                <c:pt idx="2">
                  <c:v>RBHSC</c:v>
                </c:pt>
                <c:pt idx="3">
                  <c:v>Antrim</c:v>
                </c:pt>
                <c:pt idx="4">
                  <c:v>Causeway</c:v>
                </c:pt>
                <c:pt idx="5">
                  <c:v>Ulster</c:v>
                </c:pt>
                <c:pt idx="6">
                  <c:v>Craigavon</c:v>
                </c:pt>
                <c:pt idx="7">
                  <c:v>Daisy Hill</c:v>
                </c:pt>
                <c:pt idx="8">
                  <c:v>Altnagelvin</c:v>
                </c:pt>
                <c:pt idx="9">
                  <c:v>South West Acute</c:v>
                </c:pt>
                <c:pt idx="10">
                  <c:v>Northern Ireland</c:v>
                </c:pt>
              </c:strCache>
            </c:strRef>
          </c:cat>
          <c:val>
            <c:numRef>
              <c:f>'Regional ED'!$D$8:$D$18</c:f>
              <c:numCache>
                <c:formatCode>0.0%</c:formatCode>
                <c:ptCount val="11"/>
                <c:pt idx="0">
                  <c:v>0.27900000000000003</c:v>
                </c:pt>
                <c:pt idx="1">
                  <c:v>0.159</c:v>
                </c:pt>
                <c:pt idx="2">
                  <c:v>0.67700000000000005</c:v>
                </c:pt>
                <c:pt idx="3">
                  <c:v>0.33100000000000002</c:v>
                </c:pt>
                <c:pt idx="4">
                  <c:v>0.45300000000000001</c:v>
                </c:pt>
                <c:pt idx="5">
                  <c:v>0.16700000000000001</c:v>
                </c:pt>
                <c:pt idx="6">
                  <c:v>0.34799999999999998</c:v>
                </c:pt>
                <c:pt idx="7">
                  <c:v>0.42299999999999999</c:v>
                </c:pt>
                <c:pt idx="8">
                  <c:v>0.25800000000000001</c:v>
                </c:pt>
                <c:pt idx="9">
                  <c:v>0.38300000000000001</c:v>
                </c:pt>
                <c:pt idx="10">
                  <c:v>0.32500000000000001</c:v>
                </c:pt>
              </c:numCache>
            </c:numRef>
          </c:val>
          <c:extLst>
            <c:ext xmlns:c16="http://schemas.microsoft.com/office/drawing/2014/chart" uri="{C3380CC4-5D6E-409C-BE32-E72D297353CC}">
              <c16:uniqueId val="{00000002-6A25-46FD-BF6E-544D4EF78F56}"/>
            </c:ext>
          </c:extLst>
        </c:ser>
        <c:dLbls>
          <c:showLegendKey val="0"/>
          <c:showVal val="0"/>
          <c:showCatName val="0"/>
          <c:showSerName val="0"/>
          <c:showPercent val="0"/>
          <c:showBubbleSize val="0"/>
        </c:dLbls>
        <c:gapWidth val="150"/>
        <c:axId val="177720704"/>
        <c:axId val="179308032"/>
      </c:barChart>
      <c:catAx>
        <c:axId val="17772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Algn val="ctr"/>
        <c:lblOffset val="100"/>
        <c:noMultiLvlLbl val="0"/>
      </c:cat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Regional 12 Hour ED Performance</a:t>
            </a:r>
          </a:p>
        </c:rich>
      </c:tx>
      <c:layout>
        <c:manualLayout>
          <c:xMode val="edge"/>
          <c:yMode val="edge"/>
          <c:x val="0.37800003202098897"/>
          <c:y val="3.3426183844011144E-2"/>
        </c:manualLayout>
      </c:layout>
      <c:overlay val="0"/>
      <c:spPr>
        <a:noFill/>
        <a:ln>
          <a:noFill/>
        </a:ln>
        <a:effectLst/>
      </c:spPr>
    </c:title>
    <c:autoTitleDeleted val="0"/>
    <c:plotArea>
      <c:layout>
        <c:manualLayout>
          <c:layoutTarget val="inner"/>
          <c:xMode val="edge"/>
          <c:yMode val="edge"/>
          <c:x val="8.4456933213403362E-2"/>
          <c:y val="0.13033138401559455"/>
          <c:w val="0.88720974088983173"/>
          <c:h val="0.64721861521695756"/>
        </c:manualLayout>
      </c:layout>
      <c:barChart>
        <c:barDir val="col"/>
        <c:grouping val="clustered"/>
        <c:varyColors val="0"/>
        <c:ser>
          <c:idx val="0"/>
          <c:order val="0"/>
          <c:tx>
            <c:strRef>
              <c:f>'Amb arrivals'!$G$7</c:f>
              <c:strCache>
                <c:ptCount val="1"/>
                <c:pt idx="0">
                  <c:v>2023/24</c:v>
                </c:pt>
              </c:strCache>
            </c:strRef>
          </c:tx>
          <c:spPr>
            <a:ln w="28575" cap="rnd">
              <a:solidFill>
                <a:schemeClr val="accent1"/>
              </a:solidFill>
              <a:round/>
            </a:ln>
            <a:effectLst/>
          </c:spPr>
          <c:invertIfNegative val="0"/>
          <c:cat>
            <c:strRef>
              <c:f>'Regional ED'!$B$30:$B$39</c:f>
              <c:strCache>
                <c:ptCount val="10"/>
                <c:pt idx="0">
                  <c:v>Mater</c:v>
                </c:pt>
                <c:pt idx="1">
                  <c:v>Royal Victoria</c:v>
                </c:pt>
                <c:pt idx="2">
                  <c:v>RBHSC</c:v>
                </c:pt>
                <c:pt idx="3">
                  <c:v>Antrim</c:v>
                </c:pt>
                <c:pt idx="4">
                  <c:v>Causeway</c:v>
                </c:pt>
                <c:pt idx="5">
                  <c:v>Ulster</c:v>
                </c:pt>
                <c:pt idx="6">
                  <c:v>Craigavon</c:v>
                </c:pt>
                <c:pt idx="7">
                  <c:v>Daisy Hill</c:v>
                </c:pt>
                <c:pt idx="8">
                  <c:v>Altnagelvin</c:v>
                </c:pt>
                <c:pt idx="9">
                  <c:v>South West Acute</c:v>
                </c:pt>
              </c:strCache>
            </c:strRef>
          </c:cat>
          <c:val>
            <c:numRef>
              <c:f>'Amb arrivals'!$G$8:$G$19</c:f>
            </c:numRef>
          </c:val>
          <c:extLst>
            <c:ext xmlns:c16="http://schemas.microsoft.com/office/drawing/2014/chart" uri="{C3380CC4-5D6E-409C-BE32-E72D297353CC}">
              <c16:uniqueId val="{00000000-995F-4ED2-9041-3866FE42AFCE}"/>
            </c:ext>
          </c:extLst>
        </c:ser>
        <c:ser>
          <c:idx val="2"/>
          <c:order val="1"/>
          <c:tx>
            <c:strRef>
              <c:f>'Regional ED'!$C$7</c:f>
              <c:strCache>
                <c:ptCount val="1"/>
                <c:pt idx="0">
                  <c:v>Jun-25</c:v>
                </c:pt>
              </c:strCache>
            </c:strRef>
          </c:tx>
          <c:spPr>
            <a:solidFill>
              <a:srgbClr val="92278F"/>
            </a:solidFill>
            <a:ln w="19050" cap="rnd">
              <a:noFill/>
              <a:prstDash val="solid"/>
              <a:round/>
            </a:ln>
            <a:effectLst/>
          </c:spPr>
          <c:invertIfNegative val="0"/>
          <c:cat>
            <c:strRef>
              <c:f>'Regional ED'!$B$30:$B$39</c:f>
              <c:strCache>
                <c:ptCount val="10"/>
                <c:pt idx="0">
                  <c:v>Mater</c:v>
                </c:pt>
                <c:pt idx="1">
                  <c:v>Royal Victoria</c:v>
                </c:pt>
                <c:pt idx="2">
                  <c:v>RBHSC</c:v>
                </c:pt>
                <c:pt idx="3">
                  <c:v>Antrim</c:v>
                </c:pt>
                <c:pt idx="4">
                  <c:v>Causeway</c:v>
                </c:pt>
                <c:pt idx="5">
                  <c:v>Ulster</c:v>
                </c:pt>
                <c:pt idx="6">
                  <c:v>Craigavon</c:v>
                </c:pt>
                <c:pt idx="7">
                  <c:v>Daisy Hill</c:v>
                </c:pt>
                <c:pt idx="8">
                  <c:v>Altnagelvin</c:v>
                </c:pt>
                <c:pt idx="9">
                  <c:v>South West Acute</c:v>
                </c:pt>
              </c:strCache>
            </c:strRef>
          </c:cat>
          <c:val>
            <c:numRef>
              <c:f>'Regional ED'!$C$30:$C$39</c:f>
              <c:numCache>
                <c:formatCode>0</c:formatCode>
                <c:ptCount val="10"/>
                <c:pt idx="0">
                  <c:v>494</c:v>
                </c:pt>
                <c:pt idx="1">
                  <c:v>1881</c:v>
                </c:pt>
                <c:pt idx="2">
                  <c:v>29</c:v>
                </c:pt>
                <c:pt idx="3">
                  <c:v>1598</c:v>
                </c:pt>
                <c:pt idx="4">
                  <c:v>599</c:v>
                </c:pt>
                <c:pt idx="5">
                  <c:v>1928</c:v>
                </c:pt>
                <c:pt idx="6">
                  <c:v>1846</c:v>
                </c:pt>
                <c:pt idx="7">
                  <c:v>803</c:v>
                </c:pt>
                <c:pt idx="8">
                  <c:v>1196</c:v>
                </c:pt>
                <c:pt idx="9">
                  <c:v>620</c:v>
                </c:pt>
              </c:numCache>
            </c:numRef>
          </c:val>
          <c:extLst>
            <c:ext xmlns:c16="http://schemas.microsoft.com/office/drawing/2014/chart" uri="{C3380CC4-5D6E-409C-BE32-E72D297353CC}">
              <c16:uniqueId val="{00000001-995F-4ED2-9041-3866FE42AFCE}"/>
            </c:ext>
          </c:extLst>
        </c:ser>
        <c:ser>
          <c:idx val="3"/>
          <c:order val="2"/>
          <c:tx>
            <c:strRef>
              <c:f>'Regional ED'!$D$7</c:f>
              <c:strCache>
                <c:ptCount val="1"/>
                <c:pt idx="0">
                  <c:v>Jun-26</c:v>
                </c:pt>
              </c:strCache>
            </c:strRef>
          </c:tx>
          <c:spPr>
            <a:solidFill>
              <a:srgbClr val="00B5CC"/>
            </a:solidFill>
            <a:ln>
              <a:noFill/>
            </a:ln>
          </c:spPr>
          <c:invertIfNegative val="0"/>
          <c:cat>
            <c:strRef>
              <c:f>'Regional ED'!$B$30:$B$39</c:f>
              <c:strCache>
                <c:ptCount val="10"/>
                <c:pt idx="0">
                  <c:v>Mater</c:v>
                </c:pt>
                <c:pt idx="1">
                  <c:v>Royal Victoria</c:v>
                </c:pt>
                <c:pt idx="2">
                  <c:v>RBHSC</c:v>
                </c:pt>
                <c:pt idx="3">
                  <c:v>Antrim</c:v>
                </c:pt>
                <c:pt idx="4">
                  <c:v>Causeway</c:v>
                </c:pt>
                <c:pt idx="5">
                  <c:v>Ulster</c:v>
                </c:pt>
                <c:pt idx="6">
                  <c:v>Craigavon</c:v>
                </c:pt>
                <c:pt idx="7">
                  <c:v>Daisy Hill</c:v>
                </c:pt>
                <c:pt idx="8">
                  <c:v>Altnagelvin</c:v>
                </c:pt>
                <c:pt idx="9">
                  <c:v>South West Acute</c:v>
                </c:pt>
              </c:strCache>
            </c:strRef>
          </c:cat>
          <c:val>
            <c:numRef>
              <c:f>'Regional ED'!$D$30:$D$39</c:f>
              <c:numCache>
                <c:formatCode>0</c:formatCode>
                <c:ptCount val="10"/>
                <c:pt idx="0">
                  <c:v>606</c:v>
                </c:pt>
                <c:pt idx="1">
                  <c:v>2095</c:v>
                </c:pt>
                <c:pt idx="2">
                  <c:v>6</c:v>
                </c:pt>
                <c:pt idx="3">
                  <c:v>1653</c:v>
                </c:pt>
                <c:pt idx="4">
                  <c:v>565</c:v>
                </c:pt>
                <c:pt idx="5">
                  <c:v>2419</c:v>
                </c:pt>
                <c:pt idx="6">
                  <c:v>1479</c:v>
                </c:pt>
                <c:pt idx="7">
                  <c:v>704</c:v>
                </c:pt>
                <c:pt idx="8">
                  <c:v>1219</c:v>
                </c:pt>
                <c:pt idx="9">
                  <c:v>660</c:v>
                </c:pt>
              </c:numCache>
            </c:numRef>
          </c:val>
          <c:extLst>
            <c:ext xmlns:c16="http://schemas.microsoft.com/office/drawing/2014/chart" uri="{C3380CC4-5D6E-409C-BE32-E72D297353CC}">
              <c16:uniqueId val="{00000002-995F-4ED2-9041-3866FE42AFCE}"/>
            </c:ext>
          </c:extLst>
        </c:ser>
        <c:dLbls>
          <c:showLegendKey val="0"/>
          <c:showVal val="0"/>
          <c:showCatName val="0"/>
          <c:showSerName val="0"/>
          <c:showPercent val="0"/>
          <c:showBubbleSize val="0"/>
        </c:dLbls>
        <c:gapWidth val="150"/>
        <c:axId val="177720704"/>
        <c:axId val="179308032"/>
      </c:barChart>
      <c:catAx>
        <c:axId val="177720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Algn val="ctr"/>
        <c:lblOffset val="100"/>
        <c:noMultiLvlLbl val="0"/>
      </c:cat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Patients not waiting in ED (Antrim)</a:t>
            </a:r>
            <a:endParaRPr lang="en-GB" sz="1100"/>
          </a:p>
        </c:rich>
      </c:tx>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'ED Left before Seen'!$B$9:$B$25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'Amb arrivals'!$G$8:$G$19</c:f>
            </c:numRef>
          </c:val>
          <c:smooth val="0"/>
          <c:extLst>
            <c:ext xmlns:c16="http://schemas.microsoft.com/office/drawing/2014/chart" uri="{C3380CC4-5D6E-409C-BE32-E72D297353CC}">
              <c16:uniqueId val="{00000000-6084-4C7E-8DEC-FA006C86EF88}"/>
            </c:ext>
          </c:extLst>
        </c:ser>
        <c:ser>
          <c:idx val="1"/>
          <c:order val="1"/>
          <c:tx>
            <c:strRef>
              <c:f>'ED Left before Seen'!$C$8</c:f>
              <c:strCache>
                <c:ptCount val="1"/>
                <c:pt idx="0">
                  <c:v>Baseline</c:v>
                </c:pt>
              </c:strCache>
            </c:strRef>
          </c:tx>
          <c:spPr>
            <a:ln w="25400" cap="rnd">
              <a:solidFill>
                <a:srgbClr val="ED7D31"/>
              </a:solidFill>
              <a:round/>
            </a:ln>
            <a:effectLst/>
          </c:spPr>
          <c:marker>
            <c:symbol val="diamond"/>
            <c:size val="5"/>
            <c:spPr>
              <a:solidFill>
                <a:srgbClr val="ED7D31"/>
              </a:solidFill>
              <a:ln w="9525">
                <a:solidFill>
                  <a:srgbClr val="ED7D31"/>
                </a:solidFill>
              </a:ln>
              <a:effectLst/>
            </c:spPr>
          </c:marker>
          <c:cat>
            <c:numRef>
              <c:f>'ED Left before Seen'!$B$9:$B$25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'ED Left before Seen'!$C$9:$C$32</c:f>
              <c:numCache>
                <c:formatCode>0.0%</c:formatCode>
                <c:ptCount val="24"/>
                <c:pt idx="0">
                  <c:v>7.5999999999999998E-2</c:v>
                </c:pt>
                <c:pt idx="1">
                  <c:v>6.5000000000000002E-2</c:v>
                </c:pt>
                <c:pt idx="2">
                  <c:v>6.3E-2</c:v>
                </c:pt>
                <c:pt idx="3">
                  <c:v>6.3E-2</c:v>
                </c:pt>
                <c:pt idx="4">
                  <c:v>6.2E-2</c:v>
                </c:pt>
                <c:pt idx="5">
                  <c:v>5.6000000000000001E-2</c:v>
                </c:pt>
                <c:pt idx="6">
                  <c:v>6.0999999999999999E-2</c:v>
                </c:pt>
                <c:pt idx="7">
                  <c:v>0.08</c:v>
                </c:pt>
                <c:pt idx="8">
                  <c:v>9.0999999999999998E-2</c:v>
                </c:pt>
                <c:pt idx="9">
                  <c:v>5.3999999999999999E-2</c:v>
                </c:pt>
                <c:pt idx="10">
                  <c:v>7.5999999999999998E-2</c:v>
                </c:pt>
                <c:pt idx="11">
                  <c:v>7.1999999999999995E-2</c:v>
                </c:pt>
                <c:pt idx="12">
                  <c:v>7.0000000000000007E-2</c:v>
                </c:pt>
                <c:pt idx="13">
                  <c:v>5.1999999999999998E-2</c:v>
                </c:pt>
                <c:pt idx="14">
                  <c:v>5.8999999999999997E-2</c:v>
                </c:pt>
                <c:pt idx="15">
                  <c:v>0.02</c:v>
                </c:pt>
                <c:pt idx="16">
                  <c:v>2.8000000000000001E-2</c:v>
                </c:pt>
              </c:numCache>
            </c:numRef>
          </c:val>
          <c:smooth val="0"/>
          <c:extLst>
            <c:ext xmlns:c16="http://schemas.microsoft.com/office/drawing/2014/chart" uri="{C3380CC4-5D6E-409C-BE32-E72D297353CC}">
              <c16:uniqueId val="{00000001-6084-4C7E-8DEC-FA006C86EF88}"/>
            </c:ext>
          </c:extLst>
        </c:ser>
        <c:ser>
          <c:idx val="2"/>
          <c:order val="2"/>
          <c:tx>
            <c:strRef>
              <c:f>'ED Left before Seen'!$D$8</c:f>
              <c:strCache>
                <c:ptCount val="1"/>
                <c:pt idx="0">
                  <c:v>Target</c:v>
                </c:pt>
              </c:strCache>
            </c:strRef>
          </c:tx>
          <c:spPr>
            <a:ln w="19050" cap="rnd">
              <a:solidFill>
                <a:srgbClr val="FF0000"/>
              </a:solidFill>
              <a:prstDash val="dash"/>
              <a:round/>
            </a:ln>
            <a:effectLst/>
          </c:spPr>
          <c:marker>
            <c:symbol val="none"/>
          </c:marker>
          <c:cat>
            <c:numRef>
              <c:f>'ED Left before Seen'!$B$9:$B$25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'ED Left before Seen'!$D$9:$D$32</c:f>
              <c:numCache>
                <c:formatCode>0.0%</c:formatCode>
                <c:ptCount val="24"/>
                <c:pt idx="0">
                  <c:v>6.6000000000000003E-2</c:v>
                </c:pt>
                <c:pt idx="1">
                  <c:v>5.5E-2</c:v>
                </c:pt>
                <c:pt idx="2">
                  <c:v>5.2999999999999999E-2</c:v>
                </c:pt>
                <c:pt idx="3">
                  <c:v>5.2999999999999999E-2</c:v>
                </c:pt>
                <c:pt idx="4">
                  <c:v>5.1999999999999998E-2</c:v>
                </c:pt>
                <c:pt idx="5">
                  <c:v>4.5999999999999999E-2</c:v>
                </c:pt>
                <c:pt idx="6">
                  <c:v>5.0999999999999997E-2</c:v>
                </c:pt>
                <c:pt idx="7">
                  <c:v>7.0000000000000007E-2</c:v>
                </c:pt>
                <c:pt idx="8">
                  <c:v>8.1000000000000003E-2</c:v>
                </c:pt>
                <c:pt idx="9">
                  <c:v>4.3999999999999997E-2</c:v>
                </c:pt>
                <c:pt idx="10">
                  <c:v>6.6000000000000003E-2</c:v>
                </c:pt>
                <c:pt idx="11">
                  <c:v>6.2E-2</c:v>
                </c:pt>
                <c:pt idx="12">
                  <c:v>0.06</c:v>
                </c:pt>
                <c:pt idx="13">
                  <c:v>4.2000000000000003E-2</c:v>
                </c:pt>
                <c:pt idx="14">
                  <c:v>4.9000000000000002E-2</c:v>
                </c:pt>
                <c:pt idx="15">
                  <c:v>0.01</c:v>
                </c:pt>
                <c:pt idx="16">
                  <c:v>1.7999999999999999E-2</c:v>
                </c:pt>
              </c:numCache>
            </c:numRef>
          </c:val>
          <c:smooth val="0"/>
          <c:extLst>
            <c:ext xmlns:c16="http://schemas.microsoft.com/office/drawing/2014/chart" uri="{C3380CC4-5D6E-409C-BE32-E72D297353CC}">
              <c16:uniqueId val="{00000002-6084-4C7E-8DEC-FA006C86EF88}"/>
            </c:ext>
          </c:extLst>
        </c:ser>
        <c:ser>
          <c:idx val="3"/>
          <c:order val="3"/>
          <c:tx>
            <c:strRef>
              <c:f>'ED Left before Seen'!$E$8</c:f>
              <c:strCache>
                <c:ptCount val="1"/>
                <c:pt idx="0">
                  <c:v>Actual</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numRef>
              <c:f>'ED Left before Seen'!$B$9:$B$25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'ED Left before Seen'!$E$9:$E$32</c:f>
              <c:numCache>
                <c:formatCode>0.0%</c:formatCode>
                <c:ptCount val="24"/>
                <c:pt idx="0">
                  <c:v>7.0000000000000007E-2</c:v>
                </c:pt>
                <c:pt idx="1">
                  <c:v>5.1999999999999998E-2</c:v>
                </c:pt>
                <c:pt idx="2">
                  <c:v>5.8999999999999997E-2</c:v>
                </c:pt>
                <c:pt idx="5">
                  <c:v>4.2999999999999997E-2</c:v>
                </c:pt>
                <c:pt idx="6">
                  <c:v>5.5E-2</c:v>
                </c:pt>
                <c:pt idx="7">
                  <c:v>5.7000000000000002E-2</c:v>
                </c:pt>
                <c:pt idx="8">
                  <c:v>4.3999999999999997E-2</c:v>
                </c:pt>
                <c:pt idx="9">
                  <c:v>4.9000000000000002E-2</c:v>
                </c:pt>
                <c:pt idx="10">
                  <c:v>5.3999999999999999E-2</c:v>
                </c:pt>
                <c:pt idx="11">
                  <c:v>6.2E-2</c:v>
                </c:pt>
                <c:pt idx="12">
                  <c:v>7.0999999999999994E-2</c:v>
                </c:pt>
                <c:pt idx="13">
                  <c:v>8.2000000000000003E-2</c:v>
                </c:pt>
                <c:pt idx="14">
                  <c:v>7.2999999999999995E-2</c:v>
                </c:pt>
                <c:pt idx="15">
                  <c:v>8.8999999999999996E-2</c:v>
                </c:pt>
                <c:pt idx="16">
                  <c:v>8.7999999999999995E-2</c:v>
                </c:pt>
              </c:numCache>
            </c:numRef>
          </c:val>
          <c:smooth val="0"/>
          <c:extLst>
            <c:ext xmlns:c16="http://schemas.microsoft.com/office/drawing/2014/chart" uri="{C3380CC4-5D6E-409C-BE32-E72D297353CC}">
              <c16:uniqueId val="{00000003-6084-4C7E-8DEC-FA006C86EF88}"/>
            </c:ext>
          </c:extLst>
        </c:ser>
        <c:dLbls>
          <c:showLegendKey val="0"/>
          <c:showVal val="0"/>
          <c:showCatName val="0"/>
          <c:showSerName val="0"/>
          <c:showPercent val="0"/>
          <c:showBubbleSize val="0"/>
        </c:dLbls>
        <c:marker val="1"/>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Patients not waiting in ED (Causeway)</a:t>
            </a:r>
            <a:endParaRPr lang="en-GB" sz="1100"/>
          </a:p>
        </c:rich>
      </c:tx>
      <c:layout>
        <c:manualLayout>
          <c:xMode val="edge"/>
          <c:yMode val="edge"/>
          <c:x val="0.26827083732957946"/>
          <c:y val="4.1522491349480967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'ED Left before Seen'!$B$37:$B$53</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'Amb arrivals'!$G$8:$G$19</c:f>
            </c:numRef>
          </c:val>
          <c:smooth val="0"/>
          <c:extLst>
            <c:ext xmlns:c16="http://schemas.microsoft.com/office/drawing/2014/chart" uri="{C3380CC4-5D6E-409C-BE32-E72D297353CC}">
              <c16:uniqueId val="{00000000-9A19-47CF-9040-0B535FE545D0}"/>
            </c:ext>
          </c:extLst>
        </c:ser>
        <c:ser>
          <c:idx val="1"/>
          <c:order val="1"/>
          <c:tx>
            <c:strRef>
              <c:f>'ED Left before Seen'!$C$36</c:f>
              <c:strCache>
                <c:ptCount val="1"/>
                <c:pt idx="0">
                  <c:v>Baseline</c:v>
                </c:pt>
              </c:strCache>
            </c:strRef>
          </c:tx>
          <c:spPr>
            <a:ln w="25400" cap="rnd">
              <a:solidFill>
                <a:srgbClr val="ED7D31"/>
              </a:solidFill>
              <a:round/>
            </a:ln>
            <a:effectLst/>
          </c:spPr>
          <c:marker>
            <c:symbol val="diamond"/>
            <c:size val="5"/>
            <c:spPr>
              <a:solidFill>
                <a:srgbClr val="ED7D31"/>
              </a:solidFill>
              <a:ln w="9525">
                <a:solidFill>
                  <a:srgbClr val="ED7D31"/>
                </a:solidFill>
              </a:ln>
              <a:effectLst/>
            </c:spPr>
          </c:marker>
          <c:cat>
            <c:numRef>
              <c:f>'ED Left before Seen'!$B$37:$B$53</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'ED Left before Seen'!$C$37:$C$60</c:f>
              <c:numCache>
                <c:formatCode>0.0%</c:formatCode>
                <c:ptCount val="24"/>
                <c:pt idx="0">
                  <c:v>6.8000000000000005E-2</c:v>
                </c:pt>
                <c:pt idx="1">
                  <c:v>7.4999999999999997E-2</c:v>
                </c:pt>
                <c:pt idx="2">
                  <c:v>6.8000000000000005E-2</c:v>
                </c:pt>
                <c:pt idx="3">
                  <c:v>7.4999999999999997E-2</c:v>
                </c:pt>
                <c:pt idx="4">
                  <c:v>5.6000000000000001E-2</c:v>
                </c:pt>
                <c:pt idx="5">
                  <c:v>6.7000000000000004E-2</c:v>
                </c:pt>
                <c:pt idx="6">
                  <c:v>5.8999999999999997E-2</c:v>
                </c:pt>
                <c:pt idx="7">
                  <c:v>4.3999999999999997E-2</c:v>
                </c:pt>
                <c:pt idx="8">
                  <c:v>5.6000000000000001E-2</c:v>
                </c:pt>
                <c:pt idx="9">
                  <c:v>3.4000000000000002E-2</c:v>
                </c:pt>
                <c:pt idx="10">
                  <c:v>3.2000000000000001E-2</c:v>
                </c:pt>
                <c:pt idx="11">
                  <c:v>4.2999999999999997E-2</c:v>
                </c:pt>
                <c:pt idx="12">
                  <c:v>6.4000000000000001E-2</c:v>
                </c:pt>
                <c:pt idx="13">
                  <c:v>6.3E-2</c:v>
                </c:pt>
                <c:pt idx="14">
                  <c:v>5.5E-2</c:v>
                </c:pt>
                <c:pt idx="15">
                  <c:v>2.9000000000000001E-2</c:v>
                </c:pt>
                <c:pt idx="16">
                  <c:v>2.4E-2</c:v>
                </c:pt>
              </c:numCache>
            </c:numRef>
          </c:val>
          <c:smooth val="0"/>
          <c:extLst>
            <c:ext xmlns:c16="http://schemas.microsoft.com/office/drawing/2014/chart" uri="{C3380CC4-5D6E-409C-BE32-E72D297353CC}">
              <c16:uniqueId val="{00000001-9A19-47CF-9040-0B535FE545D0}"/>
            </c:ext>
          </c:extLst>
        </c:ser>
        <c:ser>
          <c:idx val="2"/>
          <c:order val="2"/>
          <c:tx>
            <c:strRef>
              <c:f>'ED Left before Seen'!$D$36</c:f>
              <c:strCache>
                <c:ptCount val="1"/>
                <c:pt idx="0">
                  <c:v>Target</c:v>
                </c:pt>
              </c:strCache>
            </c:strRef>
          </c:tx>
          <c:spPr>
            <a:ln w="19050" cap="rnd">
              <a:solidFill>
                <a:srgbClr val="FF0000"/>
              </a:solidFill>
              <a:prstDash val="dash"/>
              <a:round/>
            </a:ln>
            <a:effectLst/>
          </c:spPr>
          <c:marker>
            <c:symbol val="none"/>
          </c:marker>
          <c:cat>
            <c:numRef>
              <c:f>'ED Left before Seen'!$B$37:$B$53</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'ED Left before Seen'!$D$37:$D$60</c:f>
              <c:numCache>
                <c:formatCode>0.0%</c:formatCode>
                <c:ptCount val="24"/>
                <c:pt idx="0">
                  <c:v>5.8000000000000003E-2</c:v>
                </c:pt>
                <c:pt idx="1">
                  <c:v>6.5000000000000002E-2</c:v>
                </c:pt>
                <c:pt idx="2">
                  <c:v>5.8000000000000003E-2</c:v>
                </c:pt>
                <c:pt idx="3">
                  <c:v>6.5000000000000002E-2</c:v>
                </c:pt>
                <c:pt idx="4">
                  <c:v>4.5999999999999999E-2</c:v>
                </c:pt>
                <c:pt idx="5">
                  <c:v>5.7000000000000002E-2</c:v>
                </c:pt>
                <c:pt idx="6">
                  <c:v>4.9000000000000002E-2</c:v>
                </c:pt>
                <c:pt idx="7">
                  <c:v>3.4000000000000002E-2</c:v>
                </c:pt>
                <c:pt idx="8">
                  <c:v>4.5999999999999999E-2</c:v>
                </c:pt>
                <c:pt idx="9">
                  <c:v>2.4E-2</c:v>
                </c:pt>
                <c:pt idx="10">
                  <c:v>2.1999999999999999E-2</c:v>
                </c:pt>
                <c:pt idx="11">
                  <c:v>3.3000000000000002E-2</c:v>
                </c:pt>
                <c:pt idx="12">
                  <c:v>5.3999999999999999E-2</c:v>
                </c:pt>
                <c:pt idx="13">
                  <c:v>5.2999999999999999E-2</c:v>
                </c:pt>
                <c:pt idx="14">
                  <c:v>4.4999999999999998E-2</c:v>
                </c:pt>
                <c:pt idx="15">
                  <c:v>1.9E-2</c:v>
                </c:pt>
                <c:pt idx="16">
                  <c:v>1.4E-2</c:v>
                </c:pt>
              </c:numCache>
            </c:numRef>
          </c:val>
          <c:smooth val="0"/>
          <c:extLst>
            <c:ext xmlns:c16="http://schemas.microsoft.com/office/drawing/2014/chart" uri="{C3380CC4-5D6E-409C-BE32-E72D297353CC}">
              <c16:uniqueId val="{00000002-9A19-47CF-9040-0B535FE545D0}"/>
            </c:ext>
          </c:extLst>
        </c:ser>
        <c:ser>
          <c:idx val="3"/>
          <c:order val="3"/>
          <c:tx>
            <c:strRef>
              <c:f>'ED Left before Seen'!$E$36</c:f>
              <c:strCache>
                <c:ptCount val="1"/>
                <c:pt idx="0">
                  <c:v>Actual</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numRef>
              <c:f>'ED Left before Seen'!$B$37:$B$53</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'ED Left before Seen'!$E$37:$E$60</c:f>
              <c:numCache>
                <c:formatCode>0.0%</c:formatCode>
                <c:ptCount val="24"/>
                <c:pt idx="0">
                  <c:v>6.4000000000000001E-2</c:v>
                </c:pt>
                <c:pt idx="1">
                  <c:v>6.3E-2</c:v>
                </c:pt>
                <c:pt idx="2">
                  <c:v>5.5E-2</c:v>
                </c:pt>
                <c:pt idx="5">
                  <c:v>2.3E-2</c:v>
                </c:pt>
                <c:pt idx="6">
                  <c:v>2.1999999999999999E-2</c:v>
                </c:pt>
                <c:pt idx="7">
                  <c:v>2.5999999999999999E-2</c:v>
                </c:pt>
                <c:pt idx="8">
                  <c:v>2.3E-2</c:v>
                </c:pt>
                <c:pt idx="9">
                  <c:v>2.4E-2</c:v>
                </c:pt>
                <c:pt idx="10">
                  <c:v>2.5999999999999999E-2</c:v>
                </c:pt>
                <c:pt idx="11">
                  <c:v>3.3000000000000002E-2</c:v>
                </c:pt>
                <c:pt idx="12">
                  <c:v>4.8000000000000001E-2</c:v>
                </c:pt>
                <c:pt idx="13">
                  <c:v>4.2999999999999997E-2</c:v>
                </c:pt>
                <c:pt idx="14">
                  <c:v>4.1000000000000002E-2</c:v>
                </c:pt>
                <c:pt idx="15">
                  <c:v>8.3000000000000004E-2</c:v>
                </c:pt>
                <c:pt idx="16">
                  <c:v>7.0000000000000007E-2</c:v>
                </c:pt>
              </c:numCache>
            </c:numRef>
          </c:val>
          <c:smooth val="0"/>
          <c:extLst>
            <c:ext xmlns:c16="http://schemas.microsoft.com/office/drawing/2014/chart" uri="{C3380CC4-5D6E-409C-BE32-E72D297353CC}">
              <c16:uniqueId val="{00000003-9A19-47CF-9040-0B535FE545D0}"/>
            </c:ext>
          </c:extLst>
        </c:ser>
        <c:dLbls>
          <c:showLegendKey val="0"/>
          <c:showVal val="0"/>
          <c:showCatName val="0"/>
          <c:showSerName val="0"/>
          <c:showPercent val="0"/>
          <c:showBubbleSize val="0"/>
        </c:dLbls>
        <c:marker val="1"/>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marL="0" marR="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sysClr val="windowText" lastClr="000000">
                    <a:lumMod val="65000"/>
                    <a:lumOff val="35000"/>
                  </a:sysClr>
                </a:solidFill>
                <a:latin typeface="+mn-lt"/>
                <a:ea typeface="+mn-ea"/>
                <a:cs typeface="+mn-cs"/>
              </a:defRPr>
            </a:pPr>
            <a:r>
              <a:rPr lang="en-GB" sz="1100" b="0" i="0" baseline="0">
                <a:effectLst/>
              </a:rPr>
              <a:t>Stroke receiving thrombolysis (Antrim)</a:t>
            </a:r>
            <a:endParaRPr lang="en-GB" sz="1100">
              <a:effectLst/>
            </a:endParaRPr>
          </a:p>
          <a:p>
            <a:pPr marL="0" marR="0" indent="0" algn="ctr" defTabSz="914400" rtl="0" eaLnBrk="1" fontAlgn="auto" latinLnBrk="0" hangingPunct="1">
              <a:lnSpc>
                <a:spcPct val="100000"/>
              </a:lnSpc>
              <a:spcBef>
                <a:spcPts val="0"/>
              </a:spcBef>
              <a:spcAft>
                <a:spcPts val="0"/>
              </a:spcAft>
              <a:buClrTx/>
              <a:buSzTx/>
              <a:buFontTx/>
              <a:buNone/>
              <a:tabLst/>
              <a:defRPr sz="1100" b="0" i="0" u="none" strike="noStrike" kern="1200" spc="0" baseline="0">
                <a:solidFill>
                  <a:sysClr val="windowText" lastClr="000000">
                    <a:lumMod val="65000"/>
                    <a:lumOff val="35000"/>
                  </a:sysClr>
                </a:solidFill>
                <a:latin typeface="+mn-lt"/>
                <a:ea typeface="+mn-ea"/>
                <a:cs typeface="+mn-cs"/>
              </a:defRPr>
            </a:pPr>
            <a:endParaRPr lang="en-GB" sz="1100">
              <a:effectLst/>
            </a:endParaRPr>
          </a:p>
        </c:rich>
      </c:tx>
      <c:overlay val="0"/>
      <c:spPr>
        <a:noFill/>
        <a:ln>
          <a:noFill/>
        </a:ln>
        <a:effectLst/>
      </c:spPr>
    </c:title>
    <c:autoTitleDeleted val="0"/>
    <c:plotArea>
      <c:layout>
        <c:manualLayout>
          <c:layoutTarget val="inner"/>
          <c:xMode val="edge"/>
          <c:yMode val="edge"/>
          <c:x val="9.6212817147856525E-2"/>
          <c:y val="0.15212962962962964"/>
          <c:w val="0.86554396325459315"/>
          <c:h val="0.50722704565024257"/>
        </c:manualLayout>
      </c:layout>
      <c:lineChart>
        <c:grouping val="standard"/>
        <c:varyColors val="0"/>
        <c:ser>
          <c:idx val="0"/>
          <c:order val="0"/>
          <c:tx>
            <c:strRef>
              <c:f>Stroke!$F$6</c:f>
              <c:strCache>
                <c:ptCount val="1"/>
                <c:pt idx="0">
                  <c:v>LPL</c:v>
                </c:pt>
              </c:strCache>
            </c:strRef>
          </c:tx>
          <c:spPr>
            <a:ln w="15875" cap="rnd">
              <a:solidFill>
                <a:schemeClr val="tx1"/>
              </a:solidFill>
              <a:prstDash val="lgDash"/>
              <a:round/>
            </a:ln>
            <a:effectLst/>
          </c:spPr>
          <c:marker>
            <c:symbol val="none"/>
          </c:marker>
          <c:cat>
            <c:numRef>
              <c:f>Stroke!$B$79:$B$95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Stroke!$F$79:$F$102</c:f>
              <c:numCache>
                <c:formatCode>0%</c:formatCode>
                <c:ptCount val="24"/>
                <c:pt idx="0">
                  <c:v>-4.6658823529411864E-3</c:v>
                </c:pt>
                <c:pt idx="1">
                  <c:v>-4.6658823529411864E-3</c:v>
                </c:pt>
                <c:pt idx="2">
                  <c:v>-4.6658823529411864E-3</c:v>
                </c:pt>
                <c:pt idx="3">
                  <c:v>-4.6658823529411864E-3</c:v>
                </c:pt>
                <c:pt idx="4">
                  <c:v>-4.6658823529411864E-3</c:v>
                </c:pt>
                <c:pt idx="5">
                  <c:v>-4.6658823529411864E-3</c:v>
                </c:pt>
                <c:pt idx="6">
                  <c:v>-4.6658823529411864E-3</c:v>
                </c:pt>
                <c:pt idx="7">
                  <c:v>-4.6658823529411864E-3</c:v>
                </c:pt>
                <c:pt idx="8">
                  <c:v>-4.6658823529411864E-3</c:v>
                </c:pt>
                <c:pt idx="9">
                  <c:v>-4.6658823529411864E-3</c:v>
                </c:pt>
                <c:pt idx="10">
                  <c:v>-4.6658823529411864E-3</c:v>
                </c:pt>
                <c:pt idx="11">
                  <c:v>-4.6658823529411864E-3</c:v>
                </c:pt>
                <c:pt idx="12">
                  <c:v>-4.6658823529411864E-3</c:v>
                </c:pt>
                <c:pt idx="13">
                  <c:v>-4.6658823529411864E-3</c:v>
                </c:pt>
                <c:pt idx="14">
                  <c:v>-4.6658823529411864E-3</c:v>
                </c:pt>
                <c:pt idx="15">
                  <c:v>-4.6658823529411864E-3</c:v>
                </c:pt>
                <c:pt idx="16">
                  <c:v>-4.6658823529411864E-3</c:v>
                </c:pt>
                <c:pt idx="17">
                  <c:v>-4.6658823529411864E-3</c:v>
                </c:pt>
                <c:pt idx="18">
                  <c:v>-4.6658823529411864E-3</c:v>
                </c:pt>
                <c:pt idx="19">
                  <c:v>-4.6658823529411864E-3</c:v>
                </c:pt>
                <c:pt idx="20">
                  <c:v>-4.6658823529411864E-3</c:v>
                </c:pt>
                <c:pt idx="21">
                  <c:v>-4.6658823529411864E-3</c:v>
                </c:pt>
                <c:pt idx="22">
                  <c:v>-4.6658823529411864E-3</c:v>
                </c:pt>
                <c:pt idx="23">
                  <c:v>-4.6658823529411864E-3</c:v>
                </c:pt>
              </c:numCache>
            </c:numRef>
          </c:val>
          <c:smooth val="0"/>
          <c:extLst>
            <c:ext xmlns:c16="http://schemas.microsoft.com/office/drawing/2014/chart" uri="{C3380CC4-5D6E-409C-BE32-E72D297353CC}">
              <c16:uniqueId val="{00000000-16FC-498F-BB96-CE2F997E5000}"/>
            </c:ext>
          </c:extLst>
        </c:ser>
        <c:ser>
          <c:idx val="1"/>
          <c:order val="1"/>
          <c:tx>
            <c:strRef>
              <c:f>Stroke!$E$6</c:f>
              <c:strCache>
                <c:ptCount val="1"/>
                <c:pt idx="0">
                  <c:v>% thrombolysis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Stroke!$B$79:$B$95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Stroke!$E$79:$E$102</c:f>
              <c:numCache>
                <c:formatCode>0%</c:formatCode>
                <c:ptCount val="24"/>
                <c:pt idx="0">
                  <c:v>0.2</c:v>
                </c:pt>
                <c:pt idx="1">
                  <c:v>0.125</c:v>
                </c:pt>
                <c:pt idx="2">
                  <c:v>0.105</c:v>
                </c:pt>
                <c:pt idx="3">
                  <c:v>0.13500000000000001</c:v>
                </c:pt>
                <c:pt idx="4">
                  <c:v>0.23300000000000001</c:v>
                </c:pt>
                <c:pt idx="5">
                  <c:v>0.11899999999999999</c:v>
                </c:pt>
                <c:pt idx="6">
                  <c:v>0.111</c:v>
                </c:pt>
                <c:pt idx="7">
                  <c:v>0.14599999999999999</c:v>
                </c:pt>
                <c:pt idx="8">
                  <c:v>8.7999999999999995E-2</c:v>
                </c:pt>
                <c:pt idx="9">
                  <c:v>2.4E-2</c:v>
                </c:pt>
                <c:pt idx="10">
                  <c:v>3.5999999999999997E-2</c:v>
                </c:pt>
                <c:pt idx="11">
                  <c:v>0.158</c:v>
                </c:pt>
                <c:pt idx="12">
                  <c:v>0.128</c:v>
                </c:pt>
                <c:pt idx="13">
                  <c:v>0.17100000000000001</c:v>
                </c:pt>
                <c:pt idx="14">
                  <c:v>0.14699999999999999</c:v>
                </c:pt>
                <c:pt idx="15">
                  <c:v>0.128</c:v>
                </c:pt>
                <c:pt idx="16">
                  <c:v>0.13300000000000001</c:v>
                </c:pt>
              </c:numCache>
            </c:numRef>
          </c:val>
          <c:smooth val="0"/>
          <c:extLst>
            <c:ext xmlns:c16="http://schemas.microsoft.com/office/drawing/2014/chart" uri="{C3380CC4-5D6E-409C-BE32-E72D297353CC}">
              <c16:uniqueId val="{00000001-16FC-498F-BB96-CE2F997E5000}"/>
            </c:ext>
          </c:extLst>
        </c:ser>
        <c:ser>
          <c:idx val="3"/>
          <c:order val="2"/>
          <c:tx>
            <c:strRef>
              <c:f>Stroke!$G$6</c:f>
              <c:strCache>
                <c:ptCount val="1"/>
                <c:pt idx="0">
                  <c:v>Target</c:v>
                </c:pt>
              </c:strCache>
            </c:strRef>
          </c:tx>
          <c:spPr>
            <a:ln w="19050" cap="rnd">
              <a:solidFill>
                <a:srgbClr val="FF0000"/>
              </a:solidFill>
              <a:prstDash val="dash"/>
              <a:round/>
            </a:ln>
            <a:effectLst/>
          </c:spPr>
          <c:marker>
            <c:symbol val="none"/>
          </c:marker>
          <c:cat>
            <c:numRef>
              <c:f>Stroke!$B$79:$B$95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Stroke!$G$79:$G$102</c:f>
              <c:numCache>
                <c:formatCode>0%</c:formatCode>
                <c:ptCount val="24"/>
                <c:pt idx="0">
                  <c:v>0.16</c:v>
                </c:pt>
                <c:pt idx="1">
                  <c:v>0.16</c:v>
                </c:pt>
                <c:pt idx="2">
                  <c:v>0.16</c:v>
                </c:pt>
                <c:pt idx="3">
                  <c:v>0.16</c:v>
                </c:pt>
                <c:pt idx="4">
                  <c:v>0.16</c:v>
                </c:pt>
                <c:pt idx="5">
                  <c:v>0.16</c:v>
                </c:pt>
                <c:pt idx="6">
                  <c:v>0.16</c:v>
                </c:pt>
                <c:pt idx="7">
                  <c:v>0.16</c:v>
                </c:pt>
                <c:pt idx="8">
                  <c:v>0.16</c:v>
                </c:pt>
                <c:pt idx="9">
                  <c:v>0.16</c:v>
                </c:pt>
                <c:pt idx="10">
                  <c:v>0.16</c:v>
                </c:pt>
                <c:pt idx="11">
                  <c:v>0.16</c:v>
                </c:pt>
                <c:pt idx="12">
                  <c:v>0.16</c:v>
                </c:pt>
                <c:pt idx="13">
                  <c:v>0.16</c:v>
                </c:pt>
                <c:pt idx="14">
                  <c:v>0.16</c:v>
                </c:pt>
                <c:pt idx="15">
                  <c:v>0.16</c:v>
                </c:pt>
                <c:pt idx="16">
                  <c:v>0.16</c:v>
                </c:pt>
                <c:pt idx="17">
                  <c:v>0.16</c:v>
                </c:pt>
                <c:pt idx="18">
                  <c:v>0.16</c:v>
                </c:pt>
                <c:pt idx="19">
                  <c:v>0.16</c:v>
                </c:pt>
                <c:pt idx="20">
                  <c:v>0.16</c:v>
                </c:pt>
                <c:pt idx="21">
                  <c:v>0.16</c:v>
                </c:pt>
                <c:pt idx="22">
                  <c:v>0.16</c:v>
                </c:pt>
                <c:pt idx="23">
                  <c:v>0.16</c:v>
                </c:pt>
              </c:numCache>
            </c:numRef>
          </c:val>
          <c:smooth val="0"/>
          <c:extLst>
            <c:ext xmlns:c16="http://schemas.microsoft.com/office/drawing/2014/chart" uri="{C3380CC4-5D6E-409C-BE32-E72D297353CC}">
              <c16:uniqueId val="{00000002-16FC-498F-BB96-CE2F997E5000}"/>
            </c:ext>
          </c:extLst>
        </c:ser>
        <c:ser>
          <c:idx val="4"/>
          <c:order val="3"/>
          <c:tx>
            <c:strRef>
              <c:f>Stroke!$D$6</c:f>
              <c:strCache>
                <c:ptCount val="1"/>
                <c:pt idx="0">
                  <c:v>Mean</c:v>
                </c:pt>
              </c:strCache>
            </c:strRef>
          </c:tx>
          <c:spPr>
            <a:ln w="15875" cap="rnd">
              <a:solidFill>
                <a:schemeClr val="tx1"/>
              </a:solidFill>
              <a:round/>
            </a:ln>
            <a:effectLst/>
          </c:spPr>
          <c:marker>
            <c:symbol val="none"/>
          </c:marker>
          <c:cat>
            <c:numRef>
              <c:f>Stroke!$B$79:$B$95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Stroke!$D$79:$D$102</c:f>
              <c:numCache>
                <c:formatCode>0%</c:formatCode>
                <c:ptCount val="24"/>
                <c:pt idx="0">
                  <c:v>0.12864705882352942</c:v>
                </c:pt>
                <c:pt idx="1">
                  <c:v>0.12864705882352942</c:v>
                </c:pt>
                <c:pt idx="2">
                  <c:v>0.12864705882352942</c:v>
                </c:pt>
                <c:pt idx="3">
                  <c:v>0.12864705882352942</c:v>
                </c:pt>
                <c:pt idx="4">
                  <c:v>0.12864705882352942</c:v>
                </c:pt>
                <c:pt idx="5">
                  <c:v>0.12864705882352942</c:v>
                </c:pt>
                <c:pt idx="6">
                  <c:v>0.12864705882352942</c:v>
                </c:pt>
                <c:pt idx="7">
                  <c:v>0.12864705882352942</c:v>
                </c:pt>
                <c:pt idx="8">
                  <c:v>0.12864705882352942</c:v>
                </c:pt>
                <c:pt idx="9">
                  <c:v>0.12864705882352942</c:v>
                </c:pt>
                <c:pt idx="10">
                  <c:v>0.12864705882352942</c:v>
                </c:pt>
                <c:pt idx="11">
                  <c:v>0.12864705882352942</c:v>
                </c:pt>
                <c:pt idx="12">
                  <c:v>0.12864705882352942</c:v>
                </c:pt>
                <c:pt idx="13">
                  <c:v>0.12864705882352942</c:v>
                </c:pt>
                <c:pt idx="14">
                  <c:v>0.12864705882352942</c:v>
                </c:pt>
                <c:pt idx="15">
                  <c:v>0.12864705882352942</c:v>
                </c:pt>
                <c:pt idx="16">
                  <c:v>0.12864705882352942</c:v>
                </c:pt>
                <c:pt idx="17">
                  <c:v>0.12864705882352942</c:v>
                </c:pt>
                <c:pt idx="18">
                  <c:v>0.12864705882352942</c:v>
                </c:pt>
                <c:pt idx="19">
                  <c:v>0.12864705882352942</c:v>
                </c:pt>
                <c:pt idx="20">
                  <c:v>0.12864705882352942</c:v>
                </c:pt>
                <c:pt idx="21">
                  <c:v>0.12864705882352942</c:v>
                </c:pt>
                <c:pt idx="22">
                  <c:v>0.12864705882352942</c:v>
                </c:pt>
                <c:pt idx="23">
                  <c:v>0.12864705882352942</c:v>
                </c:pt>
              </c:numCache>
            </c:numRef>
          </c:val>
          <c:smooth val="0"/>
          <c:extLst>
            <c:ext xmlns:c16="http://schemas.microsoft.com/office/drawing/2014/chart" uri="{C3380CC4-5D6E-409C-BE32-E72D297353CC}">
              <c16:uniqueId val="{00000003-16FC-498F-BB96-CE2F997E5000}"/>
            </c:ext>
          </c:extLst>
        </c:ser>
        <c:ser>
          <c:idx val="5"/>
          <c:order val="4"/>
          <c:tx>
            <c:strRef>
              <c:f>Stroke!$C$6</c:f>
              <c:strCache>
                <c:ptCount val="1"/>
                <c:pt idx="0">
                  <c:v>UPL</c:v>
                </c:pt>
              </c:strCache>
            </c:strRef>
          </c:tx>
          <c:spPr>
            <a:ln w="15875" cap="rnd">
              <a:solidFill>
                <a:schemeClr val="tx1"/>
              </a:solidFill>
              <a:prstDash val="lgDash"/>
              <a:round/>
            </a:ln>
            <a:effectLst/>
          </c:spPr>
          <c:marker>
            <c:symbol val="none"/>
          </c:marker>
          <c:cat>
            <c:numRef>
              <c:f>Stroke!$B$79:$B$95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Stroke!$C$79:$C$102</c:f>
              <c:numCache>
                <c:formatCode>0%</c:formatCode>
                <c:ptCount val="24"/>
                <c:pt idx="0">
                  <c:v>0.26196000000000003</c:v>
                </c:pt>
                <c:pt idx="1">
                  <c:v>0.26196000000000003</c:v>
                </c:pt>
                <c:pt idx="2">
                  <c:v>0.26196000000000003</c:v>
                </c:pt>
                <c:pt idx="3">
                  <c:v>0.26196000000000003</c:v>
                </c:pt>
                <c:pt idx="4">
                  <c:v>0.26196000000000003</c:v>
                </c:pt>
                <c:pt idx="5">
                  <c:v>0.26196000000000003</c:v>
                </c:pt>
                <c:pt idx="6">
                  <c:v>0.26196000000000003</c:v>
                </c:pt>
                <c:pt idx="7">
                  <c:v>0.26196000000000003</c:v>
                </c:pt>
                <c:pt idx="8">
                  <c:v>0.26196000000000003</c:v>
                </c:pt>
                <c:pt idx="9">
                  <c:v>0.26196000000000003</c:v>
                </c:pt>
                <c:pt idx="10">
                  <c:v>0.26196000000000003</c:v>
                </c:pt>
                <c:pt idx="11">
                  <c:v>0.26196000000000003</c:v>
                </c:pt>
                <c:pt idx="12">
                  <c:v>0.26196000000000003</c:v>
                </c:pt>
                <c:pt idx="13">
                  <c:v>0.26196000000000003</c:v>
                </c:pt>
                <c:pt idx="14">
                  <c:v>0.26196000000000003</c:v>
                </c:pt>
                <c:pt idx="15">
                  <c:v>0.26196000000000003</c:v>
                </c:pt>
                <c:pt idx="16">
                  <c:v>0.26196000000000003</c:v>
                </c:pt>
                <c:pt idx="17">
                  <c:v>0.26196000000000003</c:v>
                </c:pt>
                <c:pt idx="18">
                  <c:v>0.26196000000000003</c:v>
                </c:pt>
                <c:pt idx="19">
                  <c:v>0.26196000000000003</c:v>
                </c:pt>
                <c:pt idx="20">
                  <c:v>0.26196000000000003</c:v>
                </c:pt>
                <c:pt idx="21">
                  <c:v>0.26196000000000003</c:v>
                </c:pt>
                <c:pt idx="22">
                  <c:v>0.26196000000000003</c:v>
                </c:pt>
                <c:pt idx="23">
                  <c:v>0.26196000000000003</c:v>
                </c:pt>
              </c:numCache>
            </c:numRef>
          </c:val>
          <c:smooth val="0"/>
          <c:extLst>
            <c:ext xmlns:c16="http://schemas.microsoft.com/office/drawing/2014/chart" uri="{C3380CC4-5D6E-409C-BE32-E72D297353CC}">
              <c16:uniqueId val="{00000004-16FC-498F-BB96-CE2F997E5000}"/>
            </c:ext>
          </c:extLst>
        </c:ser>
        <c:ser>
          <c:idx val="2"/>
          <c:order val="5"/>
          <c:tx>
            <c:strRef>
              <c:f>Stroke!$I$6</c:f>
              <c:strCache>
                <c:ptCount val="1"/>
                <c:pt idx="0">
                  <c:v>SCL</c:v>
                </c:pt>
              </c:strCache>
            </c:strRef>
          </c:tx>
          <c:spPr>
            <a:ln>
              <a:noFill/>
            </a:ln>
          </c:spPr>
          <c:marker>
            <c:symbol val="circle"/>
            <c:size val="7"/>
            <c:spPr>
              <a:solidFill>
                <a:srgbClr val="ED7D31"/>
              </a:solidFill>
              <a:ln>
                <a:solidFill>
                  <a:srgbClr val="ED7D31"/>
                </a:solidFill>
              </a:ln>
            </c:spPr>
          </c:marker>
          <c:cat>
            <c:numRef>
              <c:f>Stroke!$B$79:$B$95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16FC-498F-BB96-CE2F997E5000}"/>
            </c:ext>
          </c:extLst>
        </c:ser>
        <c:ser>
          <c:idx val="6"/>
          <c:order val="6"/>
          <c:tx>
            <c:strRef>
              <c:f>Stroke!$J$6</c:f>
              <c:strCache>
                <c:ptCount val="1"/>
                <c:pt idx="0">
                  <c:v>SCH</c:v>
                </c:pt>
              </c:strCache>
            </c:strRef>
          </c:tx>
          <c:spPr>
            <a:ln>
              <a:noFill/>
            </a:ln>
          </c:spPr>
          <c:marker>
            <c:symbol val="circle"/>
            <c:size val="7"/>
            <c:spPr>
              <a:solidFill>
                <a:srgbClr val="5B9BD5"/>
              </a:solidFill>
              <a:ln>
                <a:solidFill>
                  <a:srgbClr val="5B9BD5"/>
                </a:solidFill>
              </a:ln>
            </c:spPr>
          </c:marker>
          <c:cat>
            <c:numRef>
              <c:f>Stroke!$B$79:$B$95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16FC-498F-BB96-CE2F997E5000}"/>
            </c:ext>
          </c:extLst>
        </c:ser>
        <c:dLbls>
          <c:showLegendKey val="0"/>
          <c:showVal val="0"/>
          <c:showCatName val="0"/>
          <c:showSerName val="0"/>
          <c:showPercent val="0"/>
          <c:showBubbleSize val="0"/>
        </c:dLbls>
        <c:smooth val="0"/>
        <c:axId val="189147008"/>
        <c:axId val="189149184"/>
      </c:lineChart>
      <c:dateAx>
        <c:axId val="18914700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49184"/>
        <c:crosses val="autoZero"/>
        <c:auto val="1"/>
        <c:lblOffset val="100"/>
        <c:baseTimeUnit val="months"/>
        <c:majorUnit val="1"/>
        <c:majorTimeUnit val="months"/>
        <c:minorUnit val="1"/>
        <c:minorTimeUnit val="months"/>
      </c:dateAx>
      <c:valAx>
        <c:axId val="189149184"/>
        <c:scaling>
          <c:orientation val="minMax"/>
          <c:max val="0.35000000000000003"/>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47008"/>
        <c:crosses val="autoZero"/>
        <c:crossBetween val="midCat"/>
        <c:majorUnit val="5.000000000000001E-2"/>
      </c:valAx>
      <c:spPr>
        <a:noFill/>
        <a:ln>
          <a:noFill/>
        </a:ln>
        <a:effectLst/>
      </c:spPr>
    </c:plotArea>
    <c:legend>
      <c:legendPos val="b"/>
      <c:layout>
        <c:manualLayout>
          <c:xMode val="edge"/>
          <c:yMode val="edge"/>
          <c:x val="3.9251531058617672E-2"/>
          <c:y val="0.8247375328083989"/>
          <c:w val="0.95163578812544214"/>
          <c:h val="0.16600293453871329"/>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Stroke receiving thrombolysis </a:t>
            </a:r>
            <a:r>
              <a:rPr lang="en-GB" sz="1100" b="0" i="0" baseline="0">
                <a:effectLst/>
              </a:rPr>
              <a:t>(Causeway)</a:t>
            </a:r>
            <a:endParaRPr lang="en-GB" sz="1100">
              <a:effectLst/>
            </a:endParaRPr>
          </a:p>
        </c:rich>
      </c:tx>
      <c:layout>
        <c:manualLayout>
          <c:xMode val="edge"/>
          <c:yMode val="edge"/>
          <c:x val="0.23293061396968198"/>
          <c:y val="2.8288795186895383E-2"/>
        </c:manualLayout>
      </c:layout>
      <c:overlay val="0"/>
      <c:spPr>
        <a:noFill/>
        <a:ln>
          <a:noFill/>
        </a:ln>
        <a:effectLst/>
      </c:spPr>
    </c:title>
    <c:autoTitleDeleted val="0"/>
    <c:plotArea>
      <c:layout>
        <c:manualLayout>
          <c:layoutTarget val="inner"/>
          <c:xMode val="edge"/>
          <c:yMode val="edge"/>
          <c:x val="8.5086395450568689E-2"/>
          <c:y val="0.12995189102506352"/>
          <c:w val="0.86239256046648249"/>
          <c:h val="0.51464143733034351"/>
        </c:manualLayout>
      </c:layout>
      <c:lineChart>
        <c:grouping val="standard"/>
        <c:varyColors val="0"/>
        <c:ser>
          <c:idx val="0"/>
          <c:order val="0"/>
          <c:tx>
            <c:strRef>
              <c:f>Stroke!$F$109</c:f>
              <c:strCache>
                <c:ptCount val="1"/>
                <c:pt idx="0">
                  <c:v>LPL</c:v>
                </c:pt>
              </c:strCache>
            </c:strRef>
          </c:tx>
          <c:spPr>
            <a:ln w="15875" cap="rnd">
              <a:solidFill>
                <a:schemeClr val="tx1"/>
              </a:solidFill>
              <a:prstDash val="lgDash"/>
              <a:round/>
            </a:ln>
            <a:effectLst/>
          </c:spPr>
          <c:marker>
            <c:symbol val="none"/>
          </c:marker>
          <c:cat>
            <c:numRef>
              <c:f>Stroke!$B$182:$B$198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Stroke!$F$182:$F$205</c:f>
              <c:numCache>
                <c:formatCode>0%</c:formatCode>
                <c:ptCount val="24"/>
                <c:pt idx="0">
                  <c:v>-6.5017647058823513E-2</c:v>
                </c:pt>
                <c:pt idx="1">
                  <c:v>-6.5017647058823513E-2</c:v>
                </c:pt>
                <c:pt idx="2">
                  <c:v>-6.5017647058823513E-2</c:v>
                </c:pt>
                <c:pt idx="3">
                  <c:v>-6.5017647058823513E-2</c:v>
                </c:pt>
                <c:pt idx="4">
                  <c:v>-6.5017647058823513E-2</c:v>
                </c:pt>
                <c:pt idx="5">
                  <c:v>-6.5017647058823513E-2</c:v>
                </c:pt>
                <c:pt idx="6">
                  <c:v>-6.5017647058823513E-2</c:v>
                </c:pt>
                <c:pt idx="7">
                  <c:v>-6.5017647058823513E-2</c:v>
                </c:pt>
                <c:pt idx="8">
                  <c:v>-6.5017647058823513E-2</c:v>
                </c:pt>
                <c:pt idx="9">
                  <c:v>-6.5017647058823513E-2</c:v>
                </c:pt>
                <c:pt idx="10">
                  <c:v>-6.5017647058823513E-2</c:v>
                </c:pt>
                <c:pt idx="11">
                  <c:v>-6.5017647058823513E-2</c:v>
                </c:pt>
                <c:pt idx="12">
                  <c:v>-6.5017647058823513E-2</c:v>
                </c:pt>
                <c:pt idx="13">
                  <c:v>-6.5017647058823513E-2</c:v>
                </c:pt>
                <c:pt idx="14">
                  <c:v>-6.5017647058823513E-2</c:v>
                </c:pt>
                <c:pt idx="15">
                  <c:v>-6.5017647058823513E-2</c:v>
                </c:pt>
                <c:pt idx="16">
                  <c:v>-6.5017647058823513E-2</c:v>
                </c:pt>
                <c:pt idx="17">
                  <c:v>-6.5017647058823513E-2</c:v>
                </c:pt>
                <c:pt idx="18">
                  <c:v>-6.5017647058823513E-2</c:v>
                </c:pt>
                <c:pt idx="19">
                  <c:v>-6.5017647058823513E-2</c:v>
                </c:pt>
                <c:pt idx="20">
                  <c:v>-6.5017647058823513E-2</c:v>
                </c:pt>
                <c:pt idx="21">
                  <c:v>-6.5017647058823513E-2</c:v>
                </c:pt>
                <c:pt idx="22">
                  <c:v>-6.5017647058823513E-2</c:v>
                </c:pt>
                <c:pt idx="23">
                  <c:v>-6.5017647058823513E-2</c:v>
                </c:pt>
              </c:numCache>
            </c:numRef>
          </c:val>
          <c:smooth val="0"/>
          <c:extLst>
            <c:ext xmlns:c16="http://schemas.microsoft.com/office/drawing/2014/chart" uri="{C3380CC4-5D6E-409C-BE32-E72D297353CC}">
              <c16:uniqueId val="{00000000-46E0-44DC-A0C7-B6EA13E5F3E1}"/>
            </c:ext>
          </c:extLst>
        </c:ser>
        <c:ser>
          <c:idx val="1"/>
          <c:order val="1"/>
          <c:tx>
            <c:strRef>
              <c:f>Stroke!$E$109</c:f>
              <c:strCache>
                <c:ptCount val="1"/>
                <c:pt idx="0">
                  <c:v>% thrombolysis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Stroke!$B$182:$B$198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Stroke!$E$182:$E$205</c:f>
              <c:numCache>
                <c:formatCode>0%</c:formatCode>
                <c:ptCount val="24"/>
                <c:pt idx="0">
                  <c:v>0.125</c:v>
                </c:pt>
                <c:pt idx="1">
                  <c:v>0.27800000000000002</c:v>
                </c:pt>
                <c:pt idx="2">
                  <c:v>0.12</c:v>
                </c:pt>
                <c:pt idx="3">
                  <c:v>6.3E-2</c:v>
                </c:pt>
                <c:pt idx="4">
                  <c:v>0.14299999999999999</c:v>
                </c:pt>
                <c:pt idx="5">
                  <c:v>9.0999999999999998E-2</c:v>
                </c:pt>
                <c:pt idx="6">
                  <c:v>0.1</c:v>
                </c:pt>
                <c:pt idx="7">
                  <c:v>0.05</c:v>
                </c:pt>
                <c:pt idx="8">
                  <c:v>0.1</c:v>
                </c:pt>
                <c:pt idx="9">
                  <c:v>0.25</c:v>
                </c:pt>
                <c:pt idx="10">
                  <c:v>0.154</c:v>
                </c:pt>
                <c:pt idx="11">
                  <c:v>0.32</c:v>
                </c:pt>
                <c:pt idx="12">
                  <c:v>0.27300000000000002</c:v>
                </c:pt>
                <c:pt idx="13">
                  <c:v>0.28599999999999998</c:v>
                </c:pt>
                <c:pt idx="14">
                  <c:v>0.17599999999999999</c:v>
                </c:pt>
                <c:pt idx="15">
                  <c:v>9.0999999999999998E-2</c:v>
                </c:pt>
                <c:pt idx="16">
                  <c:v>0.27800000000000002</c:v>
                </c:pt>
              </c:numCache>
            </c:numRef>
          </c:val>
          <c:smooth val="0"/>
          <c:extLst>
            <c:ext xmlns:c16="http://schemas.microsoft.com/office/drawing/2014/chart" uri="{C3380CC4-5D6E-409C-BE32-E72D297353CC}">
              <c16:uniqueId val="{00000001-46E0-44DC-A0C7-B6EA13E5F3E1}"/>
            </c:ext>
          </c:extLst>
        </c:ser>
        <c:ser>
          <c:idx val="3"/>
          <c:order val="2"/>
          <c:tx>
            <c:strRef>
              <c:f>Stroke!$G$109</c:f>
              <c:strCache>
                <c:ptCount val="1"/>
                <c:pt idx="0">
                  <c:v>Target</c:v>
                </c:pt>
              </c:strCache>
            </c:strRef>
          </c:tx>
          <c:spPr>
            <a:ln w="19050" cap="rnd">
              <a:solidFill>
                <a:srgbClr val="FF0000"/>
              </a:solidFill>
              <a:prstDash val="dash"/>
              <a:round/>
            </a:ln>
            <a:effectLst/>
          </c:spPr>
          <c:marker>
            <c:symbol val="none"/>
          </c:marker>
          <c:cat>
            <c:numRef>
              <c:f>Stroke!$B$182:$B$198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Stroke!$G$182:$G$205</c:f>
              <c:numCache>
                <c:formatCode>0%</c:formatCode>
                <c:ptCount val="24"/>
                <c:pt idx="0">
                  <c:v>0.16</c:v>
                </c:pt>
                <c:pt idx="1">
                  <c:v>0.16</c:v>
                </c:pt>
                <c:pt idx="2">
                  <c:v>0.16</c:v>
                </c:pt>
                <c:pt idx="3">
                  <c:v>0.16</c:v>
                </c:pt>
                <c:pt idx="4">
                  <c:v>0.16</c:v>
                </c:pt>
                <c:pt idx="5">
                  <c:v>0.16</c:v>
                </c:pt>
                <c:pt idx="6">
                  <c:v>0.16</c:v>
                </c:pt>
                <c:pt idx="7">
                  <c:v>0.16</c:v>
                </c:pt>
                <c:pt idx="8">
                  <c:v>0.16</c:v>
                </c:pt>
                <c:pt idx="9">
                  <c:v>0.16</c:v>
                </c:pt>
                <c:pt idx="10">
                  <c:v>0.16</c:v>
                </c:pt>
                <c:pt idx="11">
                  <c:v>0.16</c:v>
                </c:pt>
                <c:pt idx="12">
                  <c:v>0.16</c:v>
                </c:pt>
                <c:pt idx="13">
                  <c:v>0.16</c:v>
                </c:pt>
                <c:pt idx="14">
                  <c:v>0.16</c:v>
                </c:pt>
                <c:pt idx="15">
                  <c:v>0.16</c:v>
                </c:pt>
                <c:pt idx="16">
                  <c:v>0.16</c:v>
                </c:pt>
                <c:pt idx="17">
                  <c:v>0.16</c:v>
                </c:pt>
                <c:pt idx="18">
                  <c:v>0.16</c:v>
                </c:pt>
                <c:pt idx="19">
                  <c:v>0.16</c:v>
                </c:pt>
                <c:pt idx="20">
                  <c:v>0.16</c:v>
                </c:pt>
                <c:pt idx="21">
                  <c:v>0.16</c:v>
                </c:pt>
                <c:pt idx="22">
                  <c:v>0.16</c:v>
                </c:pt>
                <c:pt idx="23">
                  <c:v>0.16</c:v>
                </c:pt>
              </c:numCache>
            </c:numRef>
          </c:val>
          <c:smooth val="0"/>
          <c:extLst>
            <c:ext xmlns:c16="http://schemas.microsoft.com/office/drawing/2014/chart" uri="{C3380CC4-5D6E-409C-BE32-E72D297353CC}">
              <c16:uniqueId val="{00000002-46E0-44DC-A0C7-B6EA13E5F3E1}"/>
            </c:ext>
          </c:extLst>
        </c:ser>
        <c:ser>
          <c:idx val="4"/>
          <c:order val="3"/>
          <c:tx>
            <c:strRef>
              <c:f>Stroke!$D$109</c:f>
              <c:strCache>
                <c:ptCount val="1"/>
                <c:pt idx="0">
                  <c:v>Mean</c:v>
                </c:pt>
              </c:strCache>
            </c:strRef>
          </c:tx>
          <c:spPr>
            <a:ln w="15875" cap="rnd">
              <a:solidFill>
                <a:schemeClr val="tx1"/>
              </a:solidFill>
              <a:round/>
            </a:ln>
            <a:effectLst/>
          </c:spPr>
          <c:marker>
            <c:symbol val="none"/>
          </c:marker>
          <c:cat>
            <c:numRef>
              <c:f>Stroke!$B$182:$B$198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Stroke!$D$182:$D$205</c:f>
              <c:numCache>
                <c:formatCode>0%</c:formatCode>
                <c:ptCount val="24"/>
                <c:pt idx="0">
                  <c:v>0.17047058823529415</c:v>
                </c:pt>
                <c:pt idx="1">
                  <c:v>0.17047058823529415</c:v>
                </c:pt>
                <c:pt idx="2">
                  <c:v>0.17047058823529415</c:v>
                </c:pt>
                <c:pt idx="3">
                  <c:v>0.17047058823529415</c:v>
                </c:pt>
                <c:pt idx="4">
                  <c:v>0.17047058823529415</c:v>
                </c:pt>
                <c:pt idx="5">
                  <c:v>0.17047058823529415</c:v>
                </c:pt>
                <c:pt idx="6">
                  <c:v>0.17047058823529415</c:v>
                </c:pt>
                <c:pt idx="7">
                  <c:v>0.17047058823529415</c:v>
                </c:pt>
                <c:pt idx="8">
                  <c:v>0.17047058823529415</c:v>
                </c:pt>
                <c:pt idx="9">
                  <c:v>0.17047058823529415</c:v>
                </c:pt>
                <c:pt idx="10">
                  <c:v>0.17047058823529415</c:v>
                </c:pt>
                <c:pt idx="11">
                  <c:v>0.17047058823529415</c:v>
                </c:pt>
                <c:pt idx="12">
                  <c:v>0.17047058823529415</c:v>
                </c:pt>
                <c:pt idx="13">
                  <c:v>0.17047058823529415</c:v>
                </c:pt>
                <c:pt idx="14">
                  <c:v>0.17047058823529415</c:v>
                </c:pt>
                <c:pt idx="15">
                  <c:v>0.17047058823529415</c:v>
                </c:pt>
                <c:pt idx="16">
                  <c:v>0.17047058823529415</c:v>
                </c:pt>
                <c:pt idx="17">
                  <c:v>0.17047058823529415</c:v>
                </c:pt>
                <c:pt idx="18">
                  <c:v>0.17047058823529415</c:v>
                </c:pt>
                <c:pt idx="19">
                  <c:v>0.17047058823529415</c:v>
                </c:pt>
                <c:pt idx="20">
                  <c:v>0.17047058823529415</c:v>
                </c:pt>
                <c:pt idx="21">
                  <c:v>0.17047058823529415</c:v>
                </c:pt>
                <c:pt idx="22">
                  <c:v>0.17047058823529415</c:v>
                </c:pt>
                <c:pt idx="23">
                  <c:v>0.17047058823529415</c:v>
                </c:pt>
              </c:numCache>
            </c:numRef>
          </c:val>
          <c:smooth val="0"/>
          <c:extLst>
            <c:ext xmlns:c16="http://schemas.microsoft.com/office/drawing/2014/chart" uri="{C3380CC4-5D6E-409C-BE32-E72D297353CC}">
              <c16:uniqueId val="{00000003-46E0-44DC-A0C7-B6EA13E5F3E1}"/>
            </c:ext>
          </c:extLst>
        </c:ser>
        <c:ser>
          <c:idx val="5"/>
          <c:order val="4"/>
          <c:tx>
            <c:strRef>
              <c:f>Stroke!$C$109</c:f>
              <c:strCache>
                <c:ptCount val="1"/>
                <c:pt idx="0">
                  <c:v>UPL</c:v>
                </c:pt>
              </c:strCache>
            </c:strRef>
          </c:tx>
          <c:spPr>
            <a:ln w="15875" cap="rnd">
              <a:solidFill>
                <a:schemeClr val="tx1"/>
              </a:solidFill>
              <a:prstDash val="lgDash"/>
              <a:round/>
            </a:ln>
            <a:effectLst/>
          </c:spPr>
          <c:marker>
            <c:symbol val="none"/>
          </c:marker>
          <c:cat>
            <c:numRef>
              <c:f>Stroke!$B$182:$B$198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Stroke!$C$182:$C$205</c:f>
              <c:numCache>
                <c:formatCode>0%</c:formatCode>
                <c:ptCount val="24"/>
                <c:pt idx="0">
                  <c:v>0.40595882352941182</c:v>
                </c:pt>
                <c:pt idx="1">
                  <c:v>0.40595882352941182</c:v>
                </c:pt>
                <c:pt idx="2">
                  <c:v>0.40595882352941182</c:v>
                </c:pt>
                <c:pt idx="3">
                  <c:v>0.40595882352941182</c:v>
                </c:pt>
                <c:pt idx="4">
                  <c:v>0.40595882352941182</c:v>
                </c:pt>
                <c:pt idx="5">
                  <c:v>0.40595882352941182</c:v>
                </c:pt>
                <c:pt idx="6">
                  <c:v>0.40595882352941182</c:v>
                </c:pt>
                <c:pt idx="7">
                  <c:v>0.40595882352941182</c:v>
                </c:pt>
                <c:pt idx="8">
                  <c:v>0.40595882352941182</c:v>
                </c:pt>
                <c:pt idx="9">
                  <c:v>0.40595882352941182</c:v>
                </c:pt>
                <c:pt idx="10">
                  <c:v>0.40595882352941182</c:v>
                </c:pt>
                <c:pt idx="11">
                  <c:v>0.40595882352941182</c:v>
                </c:pt>
                <c:pt idx="12">
                  <c:v>0.40595882352941182</c:v>
                </c:pt>
                <c:pt idx="13">
                  <c:v>0.40595882352941182</c:v>
                </c:pt>
                <c:pt idx="14">
                  <c:v>0.40595882352941182</c:v>
                </c:pt>
                <c:pt idx="15">
                  <c:v>0.40595882352941182</c:v>
                </c:pt>
                <c:pt idx="16">
                  <c:v>0.40595882352941182</c:v>
                </c:pt>
                <c:pt idx="17">
                  <c:v>0.40595882352941182</c:v>
                </c:pt>
                <c:pt idx="18">
                  <c:v>0.40595882352941182</c:v>
                </c:pt>
                <c:pt idx="19">
                  <c:v>0.40595882352941182</c:v>
                </c:pt>
                <c:pt idx="20">
                  <c:v>0.40595882352941182</c:v>
                </c:pt>
                <c:pt idx="21">
                  <c:v>0.40595882352941182</c:v>
                </c:pt>
                <c:pt idx="22">
                  <c:v>0.40595882352941182</c:v>
                </c:pt>
                <c:pt idx="23">
                  <c:v>0.40595882352941182</c:v>
                </c:pt>
              </c:numCache>
            </c:numRef>
          </c:val>
          <c:smooth val="0"/>
          <c:extLst>
            <c:ext xmlns:c16="http://schemas.microsoft.com/office/drawing/2014/chart" uri="{C3380CC4-5D6E-409C-BE32-E72D297353CC}">
              <c16:uniqueId val="{00000004-46E0-44DC-A0C7-B6EA13E5F3E1}"/>
            </c:ext>
          </c:extLst>
        </c:ser>
        <c:ser>
          <c:idx val="2"/>
          <c:order val="5"/>
          <c:tx>
            <c:strRef>
              <c:f>Stroke!$I$109</c:f>
              <c:strCache>
                <c:ptCount val="1"/>
                <c:pt idx="0">
                  <c:v>SCL</c:v>
                </c:pt>
              </c:strCache>
            </c:strRef>
          </c:tx>
          <c:spPr>
            <a:ln>
              <a:noFill/>
            </a:ln>
          </c:spPr>
          <c:marker>
            <c:symbol val="circle"/>
            <c:size val="7"/>
            <c:spPr>
              <a:solidFill>
                <a:srgbClr val="ED7D31"/>
              </a:solidFill>
              <a:ln>
                <a:solidFill>
                  <a:srgbClr val="ED7D31"/>
                </a:solidFill>
              </a:ln>
            </c:spPr>
          </c:marker>
          <c:cat>
            <c:numRef>
              <c:f>Stroke!$B$182:$B$198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Stroke!$I$182:$I$205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46E0-44DC-A0C7-B6EA13E5F3E1}"/>
            </c:ext>
          </c:extLst>
        </c:ser>
        <c:ser>
          <c:idx val="6"/>
          <c:order val="6"/>
          <c:tx>
            <c:strRef>
              <c:f>Stroke!$J$109</c:f>
              <c:strCache>
                <c:ptCount val="1"/>
                <c:pt idx="0">
                  <c:v>SCH</c:v>
                </c:pt>
              </c:strCache>
            </c:strRef>
          </c:tx>
          <c:spPr>
            <a:ln>
              <a:noFill/>
            </a:ln>
          </c:spPr>
          <c:marker>
            <c:symbol val="circle"/>
            <c:size val="7"/>
            <c:spPr>
              <a:solidFill>
                <a:srgbClr val="5B9BD5"/>
              </a:solidFill>
              <a:ln>
                <a:solidFill>
                  <a:srgbClr val="5B9BD5"/>
                </a:solidFill>
              </a:ln>
            </c:spPr>
          </c:marker>
          <c:cat>
            <c:numRef>
              <c:f>Stroke!$B$182:$B$198</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Stroke!$J$182:$J$205</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46E0-44DC-A0C7-B6EA13E5F3E1}"/>
            </c:ext>
          </c:extLst>
        </c:ser>
        <c:dLbls>
          <c:showLegendKey val="0"/>
          <c:showVal val="0"/>
          <c:showCatName val="0"/>
          <c:showSerName val="0"/>
          <c:showPercent val="0"/>
          <c:showBubbleSize val="0"/>
        </c:dLbls>
        <c:smooth val="0"/>
        <c:axId val="189189504"/>
        <c:axId val="189199872"/>
      </c:lineChart>
      <c:dateAx>
        <c:axId val="18918950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99872"/>
        <c:crosses val="autoZero"/>
        <c:auto val="1"/>
        <c:lblOffset val="100"/>
        <c:baseTimeUnit val="months"/>
        <c:majorUnit val="1"/>
        <c:majorTimeUnit val="months"/>
        <c:minorUnit val="1"/>
        <c:minorTimeUnit val="months"/>
      </c:dateAx>
      <c:valAx>
        <c:axId val="1891998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89504"/>
        <c:crosses val="autoZero"/>
        <c:crossBetween val="midCat"/>
      </c:valAx>
      <c:spPr>
        <a:noFill/>
        <a:ln>
          <a:noFill/>
        </a:ln>
        <a:effectLst/>
      </c:spPr>
    </c:plotArea>
    <c:legend>
      <c:legendPos val="b"/>
      <c:layout>
        <c:manualLayout>
          <c:xMode val="edge"/>
          <c:yMode val="edge"/>
          <c:x val="2.2371391076115486E-2"/>
          <c:y val="0.81051298221589574"/>
          <c:w val="0.95459345184606714"/>
          <c:h val="0.17543936833705207"/>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New OP Activity</a:t>
            </a:r>
          </a:p>
        </c:rich>
      </c:tx>
      <c:layout>
        <c:manualLayout>
          <c:xMode val="edge"/>
          <c:yMode val="edge"/>
          <c:x val="0.39477077865266841"/>
          <c:y val="4.5977011494252873E-2"/>
        </c:manualLayout>
      </c:layout>
      <c:overlay val="0"/>
      <c:spPr>
        <a:noFill/>
        <a:ln>
          <a:noFill/>
        </a:ln>
        <a:effectLst/>
      </c:spPr>
    </c:title>
    <c:autoTitleDeleted val="0"/>
    <c:plotArea>
      <c:layout/>
      <c:lineChart>
        <c:grouping val="standard"/>
        <c:varyColors val="0"/>
        <c:ser>
          <c:idx val="1"/>
          <c:order val="0"/>
          <c:tx>
            <c:strRef>
              <c:f>'OP Activity'!$C$6</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'OP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'OP Activity'!$C$7:$C$18</c:f>
              <c:numCache>
                <c:formatCode>General</c:formatCode>
                <c:ptCount val="12"/>
                <c:pt idx="0">
                  <c:v>4351</c:v>
                </c:pt>
                <c:pt idx="1">
                  <c:v>4651</c:v>
                </c:pt>
                <c:pt idx="2">
                  <c:v>4724</c:v>
                </c:pt>
                <c:pt idx="3">
                  <c:v>4347</c:v>
                </c:pt>
                <c:pt idx="4">
                  <c:v>3870</c:v>
                </c:pt>
                <c:pt idx="5">
                  <c:v>5134</c:v>
                </c:pt>
                <c:pt idx="6">
                  <c:v>5135</c:v>
                </c:pt>
                <c:pt idx="7">
                  <c:v>4984</c:v>
                </c:pt>
                <c:pt idx="8">
                  <c:v>4309</c:v>
                </c:pt>
                <c:pt idx="9">
                  <c:v>4923</c:v>
                </c:pt>
                <c:pt idx="10">
                  <c:v>4632</c:v>
                </c:pt>
                <c:pt idx="11">
                  <c:v>4544</c:v>
                </c:pt>
              </c:numCache>
            </c:numRef>
          </c:val>
          <c:smooth val="0"/>
          <c:extLst>
            <c:ext xmlns:c16="http://schemas.microsoft.com/office/drawing/2014/chart" uri="{C3380CC4-5D6E-409C-BE32-E72D297353CC}">
              <c16:uniqueId val="{00000000-9C6D-44DE-BC50-130F9BB90A32}"/>
            </c:ext>
          </c:extLst>
        </c:ser>
        <c:ser>
          <c:idx val="0"/>
          <c:order val="1"/>
          <c:tx>
            <c:strRef>
              <c:f>'OP Activity'!$D$6</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'OP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'OP Activity'!$D$7:$D$18</c:f>
              <c:numCache>
                <c:formatCode>General</c:formatCode>
                <c:ptCount val="12"/>
                <c:pt idx="0">
                  <c:v>4717</c:v>
                </c:pt>
                <c:pt idx="1">
                  <c:v>4474</c:v>
                </c:pt>
                <c:pt idx="2">
                  <c:v>4947</c:v>
                </c:pt>
                <c:pt idx="3">
                  <c:v>4222</c:v>
                </c:pt>
                <c:pt idx="4">
                  <c:v>4212</c:v>
                </c:pt>
              </c:numCache>
            </c:numRef>
          </c:val>
          <c:smooth val="0"/>
          <c:extLst>
            <c:ext xmlns:c16="http://schemas.microsoft.com/office/drawing/2014/chart" uri="{C3380CC4-5D6E-409C-BE32-E72D297353CC}">
              <c16:uniqueId val="{00000001-9C6D-44DE-BC50-130F9BB90A32}"/>
            </c:ext>
          </c:extLst>
        </c:ser>
        <c:dLbls>
          <c:showLegendKey val="0"/>
          <c:showVal val="0"/>
          <c:showCatName val="0"/>
          <c:showSerName val="0"/>
          <c:showPercent val="0"/>
          <c:showBubbleSize val="0"/>
        </c:dLbls>
        <c:marker val="1"/>
        <c:smooth val="0"/>
        <c:axId val="166374400"/>
        <c:axId val="166384384"/>
      </c:lineChart>
      <c:catAx>
        <c:axId val="16637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384384"/>
        <c:crosses val="autoZero"/>
        <c:auto val="1"/>
        <c:lblAlgn val="ctr"/>
        <c:lblOffset val="100"/>
        <c:noMultiLvlLbl val="1"/>
      </c:catAx>
      <c:valAx>
        <c:axId val="16638438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374400"/>
        <c:crosses val="autoZero"/>
        <c:crossBetween val="between"/>
      </c:valAx>
      <c:spPr>
        <a:noFill/>
        <a:ln>
          <a:noFill/>
        </a:ln>
        <a:effectLst/>
      </c:spPr>
    </c:plotArea>
    <c:legend>
      <c:legendPos val="b"/>
      <c:layout>
        <c:manualLayout>
          <c:xMode val="edge"/>
          <c:yMode val="edge"/>
          <c:x val="0.29542475940507434"/>
          <c:y val="0.89409680111825107"/>
          <c:w val="0.36556692913385824"/>
          <c:h val="8.62074999245784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1">
          <a:lumMod val="75000"/>
        </a:schemeClr>
      </a:solidFill>
      <a:round/>
    </a:ln>
    <a:effectLst/>
  </c:spPr>
  <c:txPr>
    <a:bodyPr/>
    <a:lstStyle/>
    <a:p>
      <a:pPr>
        <a:defRPr/>
      </a:pPr>
      <a:endParaRPr lang="en-US"/>
    </a:p>
  </c:txPr>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Review OP Activity</a:t>
            </a:r>
          </a:p>
        </c:rich>
      </c:tx>
      <c:layout>
        <c:manualLayout>
          <c:xMode val="edge"/>
          <c:yMode val="edge"/>
          <c:x val="0.37831933508311461"/>
          <c:y val="5.185185185185185E-2"/>
        </c:manualLayout>
      </c:layout>
      <c:overlay val="0"/>
      <c:spPr>
        <a:noFill/>
        <a:ln>
          <a:noFill/>
        </a:ln>
        <a:effectLst/>
      </c:spPr>
    </c:title>
    <c:autoTitleDeleted val="0"/>
    <c:plotArea>
      <c:layout/>
      <c:lineChart>
        <c:grouping val="standard"/>
        <c:varyColors val="0"/>
        <c:ser>
          <c:idx val="1"/>
          <c:order val="0"/>
          <c:tx>
            <c:strRef>
              <c:f>'OP Activity'!$C$25</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'OP Activity'!$B$26:$B$37</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'OP Activity'!$C$26:$C$37</c:f>
              <c:numCache>
                <c:formatCode>General</c:formatCode>
                <c:ptCount val="12"/>
                <c:pt idx="0">
                  <c:v>9553</c:v>
                </c:pt>
                <c:pt idx="1">
                  <c:v>9463</c:v>
                </c:pt>
                <c:pt idx="2">
                  <c:v>9984</c:v>
                </c:pt>
                <c:pt idx="3">
                  <c:v>9426</c:v>
                </c:pt>
                <c:pt idx="4">
                  <c:v>8520</c:v>
                </c:pt>
                <c:pt idx="5">
                  <c:v>10932</c:v>
                </c:pt>
                <c:pt idx="6">
                  <c:v>10959</c:v>
                </c:pt>
                <c:pt idx="7">
                  <c:v>9963</c:v>
                </c:pt>
                <c:pt idx="8">
                  <c:v>9511</c:v>
                </c:pt>
                <c:pt idx="9">
                  <c:v>10414</c:v>
                </c:pt>
                <c:pt idx="10">
                  <c:v>9657</c:v>
                </c:pt>
                <c:pt idx="11">
                  <c:v>10083</c:v>
                </c:pt>
              </c:numCache>
            </c:numRef>
          </c:val>
          <c:smooth val="0"/>
          <c:extLst>
            <c:ext xmlns:c16="http://schemas.microsoft.com/office/drawing/2014/chart" uri="{C3380CC4-5D6E-409C-BE32-E72D297353CC}">
              <c16:uniqueId val="{00000000-EB4C-4E51-BB90-3A398ABC8FBD}"/>
            </c:ext>
          </c:extLst>
        </c:ser>
        <c:ser>
          <c:idx val="0"/>
          <c:order val="1"/>
          <c:tx>
            <c:strRef>
              <c:f>'OP Activity'!$D$25</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'OP Activity'!$B$26:$B$37</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'OP Activity'!$D$26:$D$37</c:f>
              <c:numCache>
                <c:formatCode>General</c:formatCode>
                <c:ptCount val="12"/>
                <c:pt idx="0">
                  <c:v>10188</c:v>
                </c:pt>
                <c:pt idx="1">
                  <c:v>9587</c:v>
                </c:pt>
                <c:pt idx="2">
                  <c:v>10907</c:v>
                </c:pt>
                <c:pt idx="3">
                  <c:v>9956</c:v>
                </c:pt>
                <c:pt idx="4">
                  <c:v>9204</c:v>
                </c:pt>
              </c:numCache>
            </c:numRef>
          </c:val>
          <c:smooth val="0"/>
          <c:extLst>
            <c:ext xmlns:c16="http://schemas.microsoft.com/office/drawing/2014/chart" uri="{C3380CC4-5D6E-409C-BE32-E72D297353CC}">
              <c16:uniqueId val="{00000001-EB4C-4E51-BB90-3A398ABC8FBD}"/>
            </c:ext>
          </c:extLst>
        </c:ser>
        <c:dLbls>
          <c:showLegendKey val="0"/>
          <c:showVal val="0"/>
          <c:showCatName val="0"/>
          <c:showSerName val="0"/>
          <c:showPercent val="0"/>
          <c:showBubbleSize val="0"/>
        </c:dLbls>
        <c:marker val="1"/>
        <c:smooth val="0"/>
        <c:axId val="166374400"/>
        <c:axId val="166384384"/>
      </c:lineChart>
      <c:catAx>
        <c:axId val="166374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384384"/>
        <c:crosses val="autoZero"/>
        <c:auto val="1"/>
        <c:lblAlgn val="ctr"/>
        <c:lblOffset val="100"/>
        <c:noMultiLvlLbl val="1"/>
      </c:catAx>
      <c:valAx>
        <c:axId val="16638438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6374400"/>
        <c:crosses val="autoZero"/>
        <c:crossBetween val="between"/>
      </c:valAx>
      <c:spPr>
        <a:noFill/>
        <a:ln>
          <a:noFill/>
        </a:ln>
        <a:effectLst/>
      </c:spPr>
    </c:plotArea>
    <c:legend>
      <c:legendPos val="b"/>
      <c:layout>
        <c:manualLayout>
          <c:xMode val="edge"/>
          <c:yMode val="edge"/>
          <c:x val="0.33944947506561679"/>
          <c:y val="0.89691299698648785"/>
          <c:w val="0.36556692913385824"/>
          <c:h val="8.3333916593759119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bg1">
          <a:lumMod val="65000"/>
        </a:schemeClr>
      </a:solidFill>
      <a:round/>
    </a:ln>
    <a:effectLst/>
  </c:spPr>
  <c:txPr>
    <a:bodyPr/>
    <a:lstStyle/>
    <a:p>
      <a:pPr>
        <a:defRPr/>
      </a:pPr>
      <a:endParaRPr lang="en-US"/>
    </a:p>
  </c:txPr>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DNA / on the day cancellation rates (NEW)</a:t>
            </a:r>
            <a:endParaRPr lang="en-GB" sz="1100"/>
          </a:p>
        </c:rich>
      </c:tx>
      <c:layout>
        <c:manualLayout>
          <c:xMode val="edge"/>
          <c:yMode val="edge"/>
          <c:x val="0.23353460925953834"/>
          <c:y val="4.1666666666666664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DNAs!$B$9:$B$25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'Amb arrivals'!$G$8:$G$19</c:f>
            </c:numRef>
          </c:val>
          <c:smooth val="0"/>
          <c:extLst>
            <c:ext xmlns:c16="http://schemas.microsoft.com/office/drawing/2014/chart" uri="{C3380CC4-5D6E-409C-BE32-E72D297353CC}">
              <c16:uniqueId val="{00000000-394D-43A8-877F-B06A0FB79717}"/>
            </c:ext>
          </c:extLst>
        </c:ser>
        <c:ser>
          <c:idx val="2"/>
          <c:order val="1"/>
          <c:tx>
            <c:strRef>
              <c:f>DNAs!$C$8</c:f>
              <c:strCache>
                <c:ptCount val="1"/>
                <c:pt idx="0">
                  <c:v>Target</c:v>
                </c:pt>
              </c:strCache>
            </c:strRef>
          </c:tx>
          <c:spPr>
            <a:ln w="19050" cap="rnd">
              <a:solidFill>
                <a:srgbClr val="FF0000"/>
              </a:solidFill>
              <a:prstDash val="dash"/>
              <a:round/>
            </a:ln>
            <a:effectLst/>
          </c:spPr>
          <c:marker>
            <c:symbol val="none"/>
          </c:marker>
          <c:cat>
            <c:numRef>
              <c:f>DNAs!$B$9:$B$25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DNAs!$C$9:$C$32</c:f>
              <c:numCache>
                <c:formatCode>0.0%</c:formatCode>
                <c:ptCount val="24"/>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pt idx="21">
                  <c:v>0.05</c:v>
                </c:pt>
                <c:pt idx="22">
                  <c:v>0.05</c:v>
                </c:pt>
                <c:pt idx="23">
                  <c:v>0.05</c:v>
                </c:pt>
              </c:numCache>
            </c:numRef>
          </c:val>
          <c:smooth val="0"/>
          <c:extLst>
            <c:ext xmlns:c16="http://schemas.microsoft.com/office/drawing/2014/chart" uri="{C3380CC4-5D6E-409C-BE32-E72D297353CC}">
              <c16:uniqueId val="{00000001-394D-43A8-877F-B06A0FB79717}"/>
            </c:ext>
          </c:extLst>
        </c:ser>
        <c:ser>
          <c:idx val="3"/>
          <c:order val="2"/>
          <c:tx>
            <c:strRef>
              <c:f>DNAs!$D$8</c:f>
              <c:strCache>
                <c:ptCount val="1"/>
                <c:pt idx="0">
                  <c:v>Actual</c:v>
                </c:pt>
              </c:strCache>
            </c:strRef>
          </c:tx>
          <c:spPr>
            <a:ln>
              <a:solidFill>
                <a:srgbClr val="00B5CC"/>
              </a:solidFill>
            </a:ln>
          </c:spPr>
          <c:marker>
            <c:symbol val="diamond"/>
            <c:size val="5"/>
            <c:spPr>
              <a:solidFill>
                <a:srgbClr val="00B5CC"/>
              </a:solidFill>
              <a:ln>
                <a:solidFill>
                  <a:srgbClr val="00B5CC"/>
                </a:solidFill>
              </a:ln>
            </c:spPr>
          </c:marker>
          <c:cat>
            <c:numRef>
              <c:f>DNAs!$B$9:$B$25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DNAs!$D$9:$D$32</c:f>
              <c:numCache>
                <c:formatCode>0.00%</c:formatCode>
                <c:ptCount val="24"/>
                <c:pt idx="0">
                  <c:v>8.3400000000000002E-2</c:v>
                </c:pt>
                <c:pt idx="1">
                  <c:v>7.6899999999999996E-2</c:v>
                </c:pt>
                <c:pt idx="2">
                  <c:v>6.83E-2</c:v>
                </c:pt>
                <c:pt idx="3">
                  <c:v>7.1400000000000005E-2</c:v>
                </c:pt>
                <c:pt idx="4">
                  <c:v>6.2700000000000006E-2</c:v>
                </c:pt>
                <c:pt idx="5">
                  <c:v>5.9799999999999999E-2</c:v>
                </c:pt>
                <c:pt idx="6">
                  <c:v>6.0199999999999997E-2</c:v>
                </c:pt>
                <c:pt idx="7">
                  <c:v>6.0199999999999997E-2</c:v>
                </c:pt>
                <c:pt idx="8">
                  <c:v>6.93E-2</c:v>
                </c:pt>
                <c:pt idx="9">
                  <c:v>8.2400000000000001E-2</c:v>
                </c:pt>
                <c:pt idx="10">
                  <c:v>6.5500000000000003E-2</c:v>
                </c:pt>
                <c:pt idx="11">
                  <c:v>6.0400000000000002E-2</c:v>
                </c:pt>
                <c:pt idx="12">
                  <c:v>5.8900000000000001E-2</c:v>
                </c:pt>
                <c:pt idx="13">
                  <c:v>5.5E-2</c:v>
                </c:pt>
                <c:pt idx="14">
                  <c:v>6.3100000000000003E-2</c:v>
                </c:pt>
                <c:pt idx="15">
                  <c:v>6.6299999999999998E-2</c:v>
                </c:pt>
                <c:pt idx="16">
                  <c:v>6.6100000000000006E-2</c:v>
                </c:pt>
              </c:numCache>
            </c:numRef>
          </c:val>
          <c:smooth val="0"/>
          <c:extLst>
            <c:ext xmlns:c16="http://schemas.microsoft.com/office/drawing/2014/chart" uri="{C3380CC4-5D6E-409C-BE32-E72D297353CC}">
              <c16:uniqueId val="{00000002-394D-43A8-877F-B06A0FB79717}"/>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GB" sz="1100" b="0" i="0" u="none" strike="noStrike" baseline="0">
                <a:effectLst/>
              </a:rPr>
              <a:t>DNA / on the day cancellation rates (REVIEW)</a:t>
            </a:r>
            <a:endParaRPr lang="en-GB" sz="1100"/>
          </a:p>
        </c:rich>
      </c:tx>
      <c:layout>
        <c:manualLayout>
          <c:xMode val="edge"/>
          <c:yMode val="edge"/>
          <c:x val="0.21790271607670952"/>
          <c:y val="5.0826460251790558E-2"/>
        </c:manualLayout>
      </c:layout>
      <c:overlay val="0"/>
      <c:spPr>
        <a:noFill/>
        <a:ln>
          <a:noFill/>
        </a:ln>
        <a:effectLst/>
      </c:spPr>
    </c:title>
    <c:autoTitleDeleted val="0"/>
    <c:plotArea>
      <c:layout>
        <c:manualLayout>
          <c:layoutTarget val="inner"/>
          <c:xMode val="edge"/>
          <c:yMode val="edge"/>
          <c:x val="8.2900499322068971E-2"/>
          <c:y val="0.16917514124293787"/>
          <c:w val="0.88654393843918167"/>
          <c:h val="0.54778237466079449"/>
        </c:manualLayout>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DNAs!$B$38:$B$54</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'Amb arrivals'!$G$8:$G$19</c:f>
            </c:numRef>
          </c:val>
          <c:smooth val="0"/>
          <c:extLst>
            <c:ext xmlns:c16="http://schemas.microsoft.com/office/drawing/2014/chart" uri="{C3380CC4-5D6E-409C-BE32-E72D297353CC}">
              <c16:uniqueId val="{00000000-B8E9-4B9A-990B-781C42F4127C}"/>
            </c:ext>
          </c:extLst>
        </c:ser>
        <c:ser>
          <c:idx val="2"/>
          <c:order val="1"/>
          <c:tx>
            <c:strRef>
              <c:f>DNAs!$C$37</c:f>
              <c:strCache>
                <c:ptCount val="1"/>
                <c:pt idx="0">
                  <c:v>Target</c:v>
                </c:pt>
              </c:strCache>
            </c:strRef>
          </c:tx>
          <c:spPr>
            <a:ln w="19050" cap="rnd">
              <a:solidFill>
                <a:srgbClr val="FF0000"/>
              </a:solidFill>
              <a:prstDash val="dash"/>
              <a:round/>
            </a:ln>
            <a:effectLst/>
          </c:spPr>
          <c:marker>
            <c:symbol val="none"/>
          </c:marker>
          <c:cat>
            <c:numRef>
              <c:f>DNAs!$B$38:$B$54</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DNAs!$C$38:$C$61</c:f>
              <c:numCache>
                <c:formatCode>0.0%</c:formatCode>
                <c:ptCount val="24"/>
                <c:pt idx="0">
                  <c:v>0.08</c:v>
                </c:pt>
                <c:pt idx="1">
                  <c:v>0.08</c:v>
                </c:pt>
                <c:pt idx="2">
                  <c:v>0.08</c:v>
                </c:pt>
                <c:pt idx="3">
                  <c:v>0.08</c:v>
                </c:pt>
                <c:pt idx="4">
                  <c:v>0.08</c:v>
                </c:pt>
                <c:pt idx="5">
                  <c:v>0.08</c:v>
                </c:pt>
                <c:pt idx="6">
                  <c:v>0.08</c:v>
                </c:pt>
                <c:pt idx="7">
                  <c:v>0.08</c:v>
                </c:pt>
                <c:pt idx="8">
                  <c:v>0.08</c:v>
                </c:pt>
                <c:pt idx="9">
                  <c:v>0.08</c:v>
                </c:pt>
                <c:pt idx="10">
                  <c:v>0.08</c:v>
                </c:pt>
                <c:pt idx="11">
                  <c:v>0.08</c:v>
                </c:pt>
                <c:pt idx="12">
                  <c:v>0.08</c:v>
                </c:pt>
                <c:pt idx="13">
                  <c:v>0.08</c:v>
                </c:pt>
                <c:pt idx="14">
                  <c:v>0.08</c:v>
                </c:pt>
                <c:pt idx="15">
                  <c:v>0.08</c:v>
                </c:pt>
                <c:pt idx="16">
                  <c:v>0.08</c:v>
                </c:pt>
                <c:pt idx="17">
                  <c:v>0.08</c:v>
                </c:pt>
                <c:pt idx="18">
                  <c:v>0.08</c:v>
                </c:pt>
                <c:pt idx="19">
                  <c:v>0.08</c:v>
                </c:pt>
                <c:pt idx="20">
                  <c:v>0.08</c:v>
                </c:pt>
                <c:pt idx="21">
                  <c:v>0.08</c:v>
                </c:pt>
                <c:pt idx="22">
                  <c:v>0.08</c:v>
                </c:pt>
                <c:pt idx="23">
                  <c:v>0.08</c:v>
                </c:pt>
              </c:numCache>
            </c:numRef>
          </c:val>
          <c:smooth val="0"/>
          <c:extLst>
            <c:ext xmlns:c16="http://schemas.microsoft.com/office/drawing/2014/chart" uri="{C3380CC4-5D6E-409C-BE32-E72D297353CC}">
              <c16:uniqueId val="{00000001-B8E9-4B9A-990B-781C42F4127C}"/>
            </c:ext>
          </c:extLst>
        </c:ser>
        <c:ser>
          <c:idx val="3"/>
          <c:order val="2"/>
          <c:tx>
            <c:strRef>
              <c:f>DNAs!$D$37</c:f>
              <c:strCache>
                <c:ptCount val="1"/>
                <c:pt idx="0">
                  <c:v>Actual</c:v>
                </c:pt>
              </c:strCache>
            </c:strRef>
          </c:tx>
          <c:spPr>
            <a:ln>
              <a:solidFill>
                <a:srgbClr val="00B5CC"/>
              </a:solidFill>
            </a:ln>
          </c:spPr>
          <c:marker>
            <c:symbol val="diamond"/>
            <c:size val="5"/>
            <c:spPr>
              <a:solidFill>
                <a:srgbClr val="00B5CC"/>
              </a:solidFill>
              <a:ln>
                <a:solidFill>
                  <a:srgbClr val="00B5CC"/>
                </a:solidFill>
              </a:ln>
            </c:spPr>
          </c:marker>
          <c:cat>
            <c:numRef>
              <c:f>DNAs!$B$38:$B$54</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DNAs!$D$38:$D$61</c:f>
              <c:numCache>
                <c:formatCode>0.00%</c:formatCode>
                <c:ptCount val="24"/>
                <c:pt idx="0">
                  <c:v>8.1500000000000003E-2</c:v>
                </c:pt>
                <c:pt idx="1">
                  <c:v>8.0100000000000005E-2</c:v>
                </c:pt>
                <c:pt idx="2">
                  <c:v>7.5200000000000003E-2</c:v>
                </c:pt>
                <c:pt idx="3">
                  <c:v>6.8400000000000002E-2</c:v>
                </c:pt>
                <c:pt idx="4">
                  <c:v>7.0300000000000001E-2</c:v>
                </c:pt>
                <c:pt idx="5">
                  <c:v>6.6199999999999995E-2</c:v>
                </c:pt>
                <c:pt idx="6">
                  <c:v>6.9000000000000006E-2</c:v>
                </c:pt>
                <c:pt idx="7">
                  <c:v>7.0199999999999999E-2</c:v>
                </c:pt>
                <c:pt idx="8">
                  <c:v>7.0599999999999996E-2</c:v>
                </c:pt>
                <c:pt idx="9">
                  <c:v>7.6100000000000001E-2</c:v>
                </c:pt>
                <c:pt idx="10">
                  <c:v>5.9499999999999997E-2</c:v>
                </c:pt>
                <c:pt idx="11">
                  <c:v>6.4799999999999996E-2</c:v>
                </c:pt>
                <c:pt idx="12">
                  <c:v>6.6000000000000003E-2</c:v>
                </c:pt>
                <c:pt idx="13">
                  <c:v>6.54E-2</c:v>
                </c:pt>
                <c:pt idx="14">
                  <c:v>6.4000000000000001E-2</c:v>
                </c:pt>
                <c:pt idx="15">
                  <c:v>6.8900000000000003E-2</c:v>
                </c:pt>
                <c:pt idx="16">
                  <c:v>5.4899999999999997E-2</c:v>
                </c:pt>
              </c:numCache>
            </c:numRef>
          </c:val>
          <c:smooth val="0"/>
          <c:extLst>
            <c:ext xmlns:c16="http://schemas.microsoft.com/office/drawing/2014/chart" uri="{C3380CC4-5D6E-409C-BE32-E72D297353CC}">
              <c16:uniqueId val="{00000002-B8E9-4B9A-990B-781C42F4127C}"/>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a:pPr>
            <a:r>
              <a:rPr lang="en-GB"/>
              <a:t>OP waiting &lt; 9 weeks</a:t>
            </a:r>
          </a:p>
        </c:rich>
      </c:tx>
      <c:overlay val="0"/>
      <c:spPr>
        <a:noFill/>
        <a:ln>
          <a:noFill/>
        </a:ln>
        <a:effectLst/>
      </c:spPr>
    </c:title>
    <c:autoTitleDeleted val="0"/>
    <c:plotArea>
      <c:layout/>
      <c:lineChart>
        <c:grouping val="standard"/>
        <c:varyColors val="0"/>
        <c:ser>
          <c:idx val="1"/>
          <c:order val="0"/>
          <c:tx>
            <c:strRef>
              <c:f>'OP 9wk'!$E$6</c:f>
              <c:strCache>
                <c:ptCount val="1"/>
                <c:pt idx="0">
                  <c:v>&lt;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'OP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9wk'!$E$79:$E$102</c:f>
              <c:numCache>
                <c:formatCode>0.00%</c:formatCode>
                <c:ptCount val="24"/>
                <c:pt idx="0">
                  <c:v>0.15049999999999999</c:v>
                </c:pt>
                <c:pt idx="1">
                  <c:v>0.14269999999999999</c:v>
                </c:pt>
                <c:pt idx="2">
                  <c:v>0.1439</c:v>
                </c:pt>
                <c:pt idx="3">
                  <c:v>0.14380000000000001</c:v>
                </c:pt>
                <c:pt idx="4">
                  <c:v>0.12770000000000001</c:v>
                </c:pt>
                <c:pt idx="5">
                  <c:v>0.1331</c:v>
                </c:pt>
                <c:pt idx="6">
                  <c:v>0.1348</c:v>
                </c:pt>
                <c:pt idx="7">
                  <c:v>0.12989999999999999</c:v>
                </c:pt>
                <c:pt idx="8">
                  <c:v>0.1212</c:v>
                </c:pt>
                <c:pt idx="9">
                  <c:v>0.1187</c:v>
                </c:pt>
                <c:pt idx="10">
                  <c:v>0.13159999999999999</c:v>
                </c:pt>
                <c:pt idx="11">
                  <c:v>0.14199999999999999</c:v>
                </c:pt>
                <c:pt idx="12">
                  <c:v>0.14369999999999999</c:v>
                </c:pt>
                <c:pt idx="13">
                  <c:v>0.13700000000000001</c:v>
                </c:pt>
                <c:pt idx="14">
                  <c:v>0.14430000000000001</c:v>
                </c:pt>
                <c:pt idx="15">
                  <c:v>0.14299999999999999</c:v>
                </c:pt>
                <c:pt idx="16">
                  <c:v>0.13420000000000001</c:v>
                </c:pt>
              </c:numCache>
            </c:numRef>
          </c:val>
          <c:smooth val="0"/>
          <c:extLst>
            <c:ext xmlns:c16="http://schemas.microsoft.com/office/drawing/2014/chart" uri="{C3380CC4-5D6E-409C-BE32-E72D297353CC}">
              <c16:uniqueId val="{00000000-46DA-46B8-B6CB-D87C3E79F33A}"/>
            </c:ext>
          </c:extLst>
        </c:ser>
        <c:ser>
          <c:idx val="3"/>
          <c:order val="1"/>
          <c:tx>
            <c:strRef>
              <c:f>'OP 9wk'!$G$6</c:f>
              <c:strCache>
                <c:ptCount val="1"/>
                <c:pt idx="0">
                  <c:v>Target</c:v>
                </c:pt>
              </c:strCache>
            </c:strRef>
          </c:tx>
          <c:spPr>
            <a:ln w="19050" cap="rnd">
              <a:solidFill>
                <a:srgbClr val="FF0000"/>
              </a:solidFill>
              <a:prstDash val="dash"/>
              <a:round/>
            </a:ln>
            <a:effectLst/>
          </c:spPr>
          <c:marker>
            <c:symbol val="none"/>
          </c:marker>
          <c:cat>
            <c:numRef>
              <c:f>'OP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9wk'!$G$79:$G$102</c:f>
              <c:numCache>
                <c:formatCode>0%</c:formatCode>
                <c:ptCount val="24"/>
                <c:pt idx="0">
                  <c:v>0.5</c:v>
                </c:pt>
                <c:pt idx="1">
                  <c:v>0.5</c:v>
                </c:pt>
                <c:pt idx="2">
                  <c:v>0.5</c:v>
                </c:pt>
                <c:pt idx="3">
                  <c:v>0.5</c:v>
                </c:pt>
                <c:pt idx="4">
                  <c:v>0.5</c:v>
                </c:pt>
                <c:pt idx="5">
                  <c:v>0.5</c:v>
                </c:pt>
                <c:pt idx="6">
                  <c:v>0.5</c:v>
                </c:pt>
                <c:pt idx="7">
                  <c:v>0.5</c:v>
                </c:pt>
                <c:pt idx="8">
                  <c:v>0.5</c:v>
                </c:pt>
                <c:pt idx="9">
                  <c:v>0.5</c:v>
                </c:pt>
                <c:pt idx="10">
                  <c:v>0.5</c:v>
                </c:pt>
                <c:pt idx="11">
                  <c:v>0.5</c:v>
                </c:pt>
                <c:pt idx="12">
                  <c:v>0.5</c:v>
                </c:pt>
                <c:pt idx="13">
                  <c:v>0.5</c:v>
                </c:pt>
                <c:pt idx="14">
                  <c:v>0.5</c:v>
                </c:pt>
                <c:pt idx="15">
                  <c:v>0.5</c:v>
                </c:pt>
                <c:pt idx="16">
                  <c:v>0.5</c:v>
                </c:pt>
                <c:pt idx="17">
                  <c:v>0.5</c:v>
                </c:pt>
                <c:pt idx="18">
                  <c:v>0.5</c:v>
                </c:pt>
                <c:pt idx="19">
                  <c:v>0.5</c:v>
                </c:pt>
                <c:pt idx="20">
                  <c:v>0.5</c:v>
                </c:pt>
                <c:pt idx="21">
                  <c:v>0.5</c:v>
                </c:pt>
                <c:pt idx="22">
                  <c:v>0.5</c:v>
                </c:pt>
                <c:pt idx="23">
                  <c:v>0.5</c:v>
                </c:pt>
              </c:numCache>
            </c:numRef>
          </c:val>
          <c:smooth val="0"/>
          <c:extLst>
            <c:ext xmlns:c16="http://schemas.microsoft.com/office/drawing/2014/chart" uri="{C3380CC4-5D6E-409C-BE32-E72D297353CC}">
              <c16:uniqueId val="{00000001-46DA-46B8-B6CB-D87C3E79F33A}"/>
            </c:ext>
          </c:extLst>
        </c:ser>
        <c:ser>
          <c:idx val="0"/>
          <c:order val="2"/>
          <c:tx>
            <c:strRef>
              <c:f>'OP 9wk'!$F$6</c:f>
              <c:strCache>
                <c:ptCount val="1"/>
                <c:pt idx="0">
                  <c:v>LPL</c:v>
                </c:pt>
              </c:strCache>
            </c:strRef>
          </c:tx>
          <c:spPr>
            <a:ln w="15875">
              <a:solidFill>
                <a:schemeClr val="tx1"/>
              </a:solidFill>
              <a:prstDash val="lgDash"/>
            </a:ln>
          </c:spPr>
          <c:marker>
            <c:symbol val="none"/>
          </c:marker>
          <c:cat>
            <c:numRef>
              <c:f>'OP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9wk'!$F$79:$F$102</c:f>
              <c:numCache>
                <c:formatCode>0%</c:formatCode>
                <c:ptCount val="24"/>
                <c:pt idx="0">
                  <c:v>0.11985176470588231</c:v>
                </c:pt>
                <c:pt idx="1">
                  <c:v>0.11985176470588231</c:v>
                </c:pt>
                <c:pt idx="2">
                  <c:v>0.11985176470588231</c:v>
                </c:pt>
                <c:pt idx="3">
                  <c:v>0.11985176470588231</c:v>
                </c:pt>
                <c:pt idx="4">
                  <c:v>0.11985176470588231</c:v>
                </c:pt>
                <c:pt idx="5">
                  <c:v>0.11985176470588231</c:v>
                </c:pt>
                <c:pt idx="6">
                  <c:v>0.11985176470588231</c:v>
                </c:pt>
                <c:pt idx="7">
                  <c:v>0.11985176470588231</c:v>
                </c:pt>
                <c:pt idx="8">
                  <c:v>0.11985176470588231</c:v>
                </c:pt>
                <c:pt idx="9">
                  <c:v>0.11985176470588231</c:v>
                </c:pt>
                <c:pt idx="10">
                  <c:v>0.11985176470588231</c:v>
                </c:pt>
                <c:pt idx="11">
                  <c:v>0.11985176470588231</c:v>
                </c:pt>
                <c:pt idx="12">
                  <c:v>0.11985176470588231</c:v>
                </c:pt>
                <c:pt idx="13">
                  <c:v>0.11985176470588231</c:v>
                </c:pt>
                <c:pt idx="14">
                  <c:v>0.11985176470588231</c:v>
                </c:pt>
                <c:pt idx="15">
                  <c:v>0.11985176470588231</c:v>
                </c:pt>
                <c:pt idx="16">
                  <c:v>0.11985176470588231</c:v>
                </c:pt>
                <c:pt idx="17">
                  <c:v>0.11985176470588231</c:v>
                </c:pt>
                <c:pt idx="18">
                  <c:v>0.11985176470588231</c:v>
                </c:pt>
                <c:pt idx="19">
                  <c:v>0.11985176470588231</c:v>
                </c:pt>
                <c:pt idx="20">
                  <c:v>0.11985176470588231</c:v>
                </c:pt>
                <c:pt idx="21">
                  <c:v>0.11985176470588231</c:v>
                </c:pt>
                <c:pt idx="22">
                  <c:v>0.11985176470588231</c:v>
                </c:pt>
                <c:pt idx="23">
                  <c:v>0.11985176470588231</c:v>
                </c:pt>
              </c:numCache>
            </c:numRef>
          </c:val>
          <c:smooth val="0"/>
          <c:extLst>
            <c:ext xmlns:c16="http://schemas.microsoft.com/office/drawing/2014/chart" uri="{C3380CC4-5D6E-409C-BE32-E72D297353CC}">
              <c16:uniqueId val="{00000002-46DA-46B8-B6CB-D87C3E79F33A}"/>
            </c:ext>
          </c:extLst>
        </c:ser>
        <c:ser>
          <c:idx val="2"/>
          <c:order val="3"/>
          <c:tx>
            <c:strRef>
              <c:f>'OP 9wk'!$D$6</c:f>
              <c:strCache>
                <c:ptCount val="1"/>
                <c:pt idx="0">
                  <c:v>Mean</c:v>
                </c:pt>
              </c:strCache>
            </c:strRef>
          </c:tx>
          <c:spPr>
            <a:ln w="15875">
              <a:solidFill>
                <a:schemeClr val="tx1"/>
              </a:solidFill>
            </a:ln>
          </c:spPr>
          <c:marker>
            <c:symbol val="none"/>
          </c:marker>
          <c:cat>
            <c:numRef>
              <c:f>'OP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9wk'!$D$79:$D$102</c:f>
              <c:numCache>
                <c:formatCode>0%</c:formatCode>
                <c:ptCount val="24"/>
                <c:pt idx="0">
                  <c:v>0.13659411764705878</c:v>
                </c:pt>
                <c:pt idx="1">
                  <c:v>0.13659411764705878</c:v>
                </c:pt>
                <c:pt idx="2">
                  <c:v>0.13659411764705878</c:v>
                </c:pt>
                <c:pt idx="3">
                  <c:v>0.13659411764705878</c:v>
                </c:pt>
                <c:pt idx="4">
                  <c:v>0.13659411764705878</c:v>
                </c:pt>
                <c:pt idx="5">
                  <c:v>0.13659411764705878</c:v>
                </c:pt>
                <c:pt idx="6">
                  <c:v>0.13659411764705878</c:v>
                </c:pt>
                <c:pt idx="7">
                  <c:v>0.13659411764705878</c:v>
                </c:pt>
                <c:pt idx="8">
                  <c:v>0.13659411764705878</c:v>
                </c:pt>
                <c:pt idx="9">
                  <c:v>0.13659411764705878</c:v>
                </c:pt>
                <c:pt idx="10">
                  <c:v>0.13659411764705878</c:v>
                </c:pt>
                <c:pt idx="11">
                  <c:v>0.13659411764705878</c:v>
                </c:pt>
                <c:pt idx="12">
                  <c:v>0.13659411764705878</c:v>
                </c:pt>
                <c:pt idx="13">
                  <c:v>0.13659411764705878</c:v>
                </c:pt>
                <c:pt idx="14">
                  <c:v>0.13659411764705878</c:v>
                </c:pt>
                <c:pt idx="15">
                  <c:v>0.13659411764705878</c:v>
                </c:pt>
                <c:pt idx="16">
                  <c:v>0.13659411764705878</c:v>
                </c:pt>
                <c:pt idx="17">
                  <c:v>0.13659411764705878</c:v>
                </c:pt>
                <c:pt idx="18">
                  <c:v>0.13659411764705878</c:v>
                </c:pt>
                <c:pt idx="19">
                  <c:v>0.13659411764705878</c:v>
                </c:pt>
                <c:pt idx="20">
                  <c:v>0.13659411764705878</c:v>
                </c:pt>
                <c:pt idx="21">
                  <c:v>0.13659411764705878</c:v>
                </c:pt>
                <c:pt idx="22">
                  <c:v>0.13659411764705878</c:v>
                </c:pt>
                <c:pt idx="23">
                  <c:v>0.13659411764705878</c:v>
                </c:pt>
              </c:numCache>
            </c:numRef>
          </c:val>
          <c:smooth val="0"/>
          <c:extLst>
            <c:ext xmlns:c16="http://schemas.microsoft.com/office/drawing/2014/chart" uri="{C3380CC4-5D6E-409C-BE32-E72D297353CC}">
              <c16:uniqueId val="{00000003-46DA-46B8-B6CB-D87C3E79F33A}"/>
            </c:ext>
          </c:extLst>
        </c:ser>
        <c:ser>
          <c:idx val="4"/>
          <c:order val="4"/>
          <c:tx>
            <c:strRef>
              <c:f>'OP 9wk'!$C$6</c:f>
              <c:strCache>
                <c:ptCount val="1"/>
                <c:pt idx="0">
                  <c:v>UPL</c:v>
                </c:pt>
              </c:strCache>
            </c:strRef>
          </c:tx>
          <c:spPr>
            <a:ln w="15875">
              <a:solidFill>
                <a:schemeClr val="tx1"/>
              </a:solidFill>
              <a:prstDash val="lgDash"/>
            </a:ln>
          </c:spPr>
          <c:marker>
            <c:symbol val="none"/>
          </c:marker>
          <c:cat>
            <c:numRef>
              <c:f>'OP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9wk'!$C$79:$C$102</c:f>
              <c:numCache>
                <c:formatCode>0%</c:formatCode>
                <c:ptCount val="24"/>
                <c:pt idx="0">
                  <c:v>0.15333647058823524</c:v>
                </c:pt>
                <c:pt idx="1">
                  <c:v>0.15333647058823524</c:v>
                </c:pt>
                <c:pt idx="2">
                  <c:v>0.15333647058823524</c:v>
                </c:pt>
                <c:pt idx="3">
                  <c:v>0.15333647058823524</c:v>
                </c:pt>
                <c:pt idx="4">
                  <c:v>0.15333647058823524</c:v>
                </c:pt>
                <c:pt idx="5">
                  <c:v>0.15333647058823524</c:v>
                </c:pt>
                <c:pt idx="6">
                  <c:v>0.15333647058823524</c:v>
                </c:pt>
                <c:pt idx="7">
                  <c:v>0.15333647058823524</c:v>
                </c:pt>
                <c:pt idx="8">
                  <c:v>0.15333647058823524</c:v>
                </c:pt>
                <c:pt idx="9">
                  <c:v>0.15333647058823524</c:v>
                </c:pt>
                <c:pt idx="10">
                  <c:v>0.15333647058823524</c:v>
                </c:pt>
                <c:pt idx="11">
                  <c:v>0.15333647058823524</c:v>
                </c:pt>
                <c:pt idx="12">
                  <c:v>0.15333647058823524</c:v>
                </c:pt>
                <c:pt idx="13">
                  <c:v>0.15333647058823524</c:v>
                </c:pt>
                <c:pt idx="14">
                  <c:v>0.15333647058823524</c:v>
                </c:pt>
                <c:pt idx="15">
                  <c:v>0.15333647058823524</c:v>
                </c:pt>
                <c:pt idx="16">
                  <c:v>0.15333647058823524</c:v>
                </c:pt>
                <c:pt idx="17">
                  <c:v>0.15333647058823524</c:v>
                </c:pt>
                <c:pt idx="18">
                  <c:v>0.15333647058823524</c:v>
                </c:pt>
                <c:pt idx="19">
                  <c:v>0.15333647058823524</c:v>
                </c:pt>
                <c:pt idx="20">
                  <c:v>0.15333647058823524</c:v>
                </c:pt>
                <c:pt idx="21">
                  <c:v>0.15333647058823524</c:v>
                </c:pt>
                <c:pt idx="22">
                  <c:v>0.15333647058823524</c:v>
                </c:pt>
                <c:pt idx="23">
                  <c:v>0.15333647058823524</c:v>
                </c:pt>
              </c:numCache>
            </c:numRef>
          </c:val>
          <c:smooth val="0"/>
          <c:extLst>
            <c:ext xmlns:c16="http://schemas.microsoft.com/office/drawing/2014/chart" uri="{C3380CC4-5D6E-409C-BE32-E72D297353CC}">
              <c16:uniqueId val="{00000004-46DA-46B8-B6CB-D87C3E79F33A}"/>
            </c:ext>
          </c:extLst>
        </c:ser>
        <c:ser>
          <c:idx val="5"/>
          <c:order val="5"/>
          <c:tx>
            <c:strRef>
              <c:f>'OP 9wk'!$I$6</c:f>
              <c:strCache>
                <c:ptCount val="1"/>
                <c:pt idx="0">
                  <c:v>SCL</c:v>
                </c:pt>
              </c:strCache>
            </c:strRef>
          </c:tx>
          <c:spPr>
            <a:ln>
              <a:noFill/>
            </a:ln>
          </c:spPr>
          <c:marker>
            <c:symbol val="circle"/>
            <c:size val="6"/>
            <c:spPr>
              <a:solidFill>
                <a:srgbClr val="FF6600"/>
              </a:solidFill>
              <a:ln>
                <a:noFill/>
              </a:ln>
            </c:spPr>
          </c:marker>
          <c:cat>
            <c:numRef>
              <c:f>'OP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9wk'!$I$79:$I$102</c:f>
              <c:numCache>
                <c:formatCode>0%</c:formatCode>
                <c:ptCount val="24"/>
                <c:pt idx="0">
                  <c:v>#N/A</c:v>
                </c:pt>
                <c:pt idx="1">
                  <c:v>#N/A</c:v>
                </c:pt>
                <c:pt idx="2">
                  <c:v>#N/A</c:v>
                </c:pt>
                <c:pt idx="3">
                  <c:v>#N/A</c:v>
                </c:pt>
                <c:pt idx="4">
                  <c:v>#N/A</c:v>
                </c:pt>
                <c:pt idx="5">
                  <c:v>#N/A</c:v>
                </c:pt>
                <c:pt idx="6">
                  <c:v>#N/A</c:v>
                </c:pt>
                <c:pt idx="7" formatCode="0.00%">
                  <c:v>0.12989999999999999</c:v>
                </c:pt>
                <c:pt idx="8" formatCode="0.00%">
                  <c:v>0.1212</c:v>
                </c:pt>
                <c:pt idx="9" formatCode="0.00%">
                  <c:v>0.1187</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46DA-46B8-B6CB-D87C3E79F33A}"/>
            </c:ext>
          </c:extLst>
        </c:ser>
        <c:ser>
          <c:idx val="6"/>
          <c:order val="6"/>
          <c:tx>
            <c:strRef>
              <c:f>'OP 9wk'!$J$6</c:f>
              <c:strCache>
                <c:ptCount val="1"/>
                <c:pt idx="0">
                  <c:v>SCH</c:v>
                </c:pt>
              </c:strCache>
            </c:strRef>
          </c:tx>
          <c:spPr>
            <a:ln>
              <a:noFill/>
            </a:ln>
          </c:spPr>
          <c:marker>
            <c:symbol val="circle"/>
            <c:size val="7"/>
            <c:spPr>
              <a:solidFill>
                <a:srgbClr val="5B9BD5"/>
              </a:solidFill>
              <a:ln>
                <a:noFill/>
              </a:ln>
            </c:spPr>
          </c:marker>
          <c:cat>
            <c:numRef>
              <c:f>'OP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9wk'!$J$79:$J$102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46DA-46B8-B6CB-D87C3E79F33A}"/>
            </c:ext>
          </c:extLst>
        </c:ser>
        <c:dLbls>
          <c:showLegendKey val="0"/>
          <c:showVal val="0"/>
          <c:showCatName val="0"/>
          <c:showSerName val="0"/>
          <c:showPercent val="0"/>
          <c:showBubbleSize val="0"/>
        </c:dLbls>
        <c:marker val="1"/>
        <c:smooth val="0"/>
        <c:axId val="164876672"/>
        <c:axId val="164878592"/>
      </c:lineChart>
      <c:dateAx>
        <c:axId val="1648766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vert="horz"/>
          <a:lstStyle/>
          <a:p>
            <a:pPr algn="ctr">
              <a:defRPr lang="en-GB" sz="900" b="0" i="0" u="none" strike="noStrike" kern="1200" baseline="0">
                <a:solidFill>
                  <a:sysClr val="windowText" lastClr="000000">
                    <a:lumMod val="65000"/>
                    <a:lumOff val="35000"/>
                  </a:sysClr>
                </a:solidFill>
                <a:latin typeface="+mn-lt"/>
                <a:ea typeface="+mn-ea"/>
                <a:cs typeface="+mn-cs"/>
              </a:defRPr>
            </a:pPr>
            <a:endParaRPr lang="en-US"/>
          </a:p>
        </c:txPr>
        <c:crossAx val="164878592"/>
        <c:crosses val="autoZero"/>
        <c:auto val="1"/>
        <c:lblOffset val="100"/>
        <c:baseTimeUnit val="months"/>
        <c:majorUnit val="1"/>
        <c:majorTimeUnit val="months"/>
      </c:dateAx>
      <c:valAx>
        <c:axId val="1648785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vert="horz"/>
          <a:lstStyle/>
          <a:p>
            <a:pPr>
              <a:defRPr/>
            </a:pPr>
            <a:endParaRPr lang="en-US"/>
          </a:p>
        </c:txPr>
        <c:crossAx val="164876672"/>
        <c:crosses val="autoZero"/>
        <c:crossBetween val="midCat"/>
      </c:valAx>
      <c:spPr>
        <a:noFill/>
        <a:ln>
          <a:noFill/>
        </a:ln>
        <a:effectLst/>
      </c:spPr>
    </c:plotArea>
    <c:legend>
      <c:legendPos val="b"/>
      <c:layout>
        <c:manualLayout>
          <c:xMode val="edge"/>
          <c:yMode val="edge"/>
          <c:x val="0.10208265483756455"/>
          <c:y val="0.8124559469965883"/>
          <c:w val="0.8541677921767733"/>
          <c:h val="0.15987304746013214"/>
        </c:manualLayout>
      </c:layout>
      <c:overlay val="0"/>
      <c:txPr>
        <a:bodyPr rot="0" vert="horz"/>
        <a:lstStyle/>
        <a:p>
          <a:pPr>
            <a:defRPr sz="1000"/>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lgn="ctr">
        <a:defRPr lang="en-GB" sz="900" b="0" i="0" u="none" strike="noStrike" kern="1200" baseline="0">
          <a:solidFill>
            <a:sysClr val="windowText" lastClr="000000">
              <a:lumMod val="65000"/>
              <a:lumOff val="35000"/>
            </a:sysClr>
          </a:solidFill>
          <a:latin typeface="+mn-lt"/>
          <a:ea typeface="+mn-ea"/>
          <a:cs typeface="+mn-cs"/>
        </a:defRPr>
      </a:pPr>
      <a:endParaRPr lang="en-US"/>
    </a:p>
  </c:txPr>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OP waiting &gt; 52 weeks</a:t>
            </a:r>
            <a:endParaRPr lang="en-GB" sz="1100">
              <a:effectLst/>
            </a:endParaRPr>
          </a:p>
        </c:rich>
      </c:tx>
      <c:overlay val="0"/>
      <c:spPr>
        <a:noFill/>
        <a:ln>
          <a:noFill/>
        </a:ln>
        <a:effectLst/>
      </c:spPr>
    </c:title>
    <c:autoTitleDeleted val="0"/>
    <c:plotArea>
      <c:layout>
        <c:manualLayout>
          <c:layoutTarget val="inner"/>
          <c:xMode val="edge"/>
          <c:yMode val="edge"/>
          <c:x val="0.11846979482251546"/>
          <c:y val="0.11797963150334236"/>
          <c:w val="0.83773137308210255"/>
          <c:h val="0.54701917468649752"/>
        </c:manualLayout>
      </c:layout>
      <c:lineChart>
        <c:grouping val="standard"/>
        <c:varyColors val="0"/>
        <c:ser>
          <c:idx val="1"/>
          <c:order val="0"/>
          <c:tx>
            <c:strRef>
              <c:f>'OP 52wk'!$E$6</c:f>
              <c:strCache>
                <c:ptCount val="1"/>
                <c:pt idx="0">
                  <c:v>&gt; 52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'OP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52wk'!$E$79:$E$102</c:f>
              <c:numCache>
                <c:formatCode>0</c:formatCode>
                <c:ptCount val="24"/>
                <c:pt idx="0">
                  <c:v>42860</c:v>
                </c:pt>
                <c:pt idx="1">
                  <c:v>43944</c:v>
                </c:pt>
                <c:pt idx="2">
                  <c:v>45006</c:v>
                </c:pt>
                <c:pt idx="3">
                  <c:v>46249</c:v>
                </c:pt>
                <c:pt idx="4">
                  <c:v>47285</c:v>
                </c:pt>
                <c:pt idx="5">
                  <c:v>48665</c:v>
                </c:pt>
                <c:pt idx="6">
                  <c:v>49617</c:v>
                </c:pt>
                <c:pt idx="7">
                  <c:v>48946</c:v>
                </c:pt>
                <c:pt idx="8">
                  <c:v>48349</c:v>
                </c:pt>
                <c:pt idx="9">
                  <c:v>47487</c:v>
                </c:pt>
                <c:pt idx="10">
                  <c:v>47077</c:v>
                </c:pt>
                <c:pt idx="11">
                  <c:v>45481</c:v>
                </c:pt>
                <c:pt idx="12">
                  <c:v>44463</c:v>
                </c:pt>
                <c:pt idx="13">
                  <c:v>44161</c:v>
                </c:pt>
                <c:pt idx="14">
                  <c:v>44686</c:v>
                </c:pt>
                <c:pt idx="15">
                  <c:v>43033</c:v>
                </c:pt>
                <c:pt idx="16">
                  <c:v>43592</c:v>
                </c:pt>
              </c:numCache>
            </c:numRef>
          </c:val>
          <c:smooth val="0"/>
          <c:extLst>
            <c:ext xmlns:c16="http://schemas.microsoft.com/office/drawing/2014/chart" uri="{C3380CC4-5D6E-409C-BE32-E72D297353CC}">
              <c16:uniqueId val="{00000000-C06A-41DC-B069-145589AABDD1}"/>
            </c:ext>
          </c:extLst>
        </c:ser>
        <c:ser>
          <c:idx val="3"/>
          <c:order val="1"/>
          <c:tx>
            <c:strRef>
              <c:f>'OP 52wk'!$G$6</c:f>
              <c:strCache>
                <c:ptCount val="1"/>
                <c:pt idx="0">
                  <c:v>Target</c:v>
                </c:pt>
              </c:strCache>
            </c:strRef>
          </c:tx>
          <c:spPr>
            <a:ln w="19050" cap="rnd">
              <a:solidFill>
                <a:srgbClr val="FF0000"/>
              </a:solidFill>
              <a:prstDash val="dash"/>
              <a:round/>
            </a:ln>
            <a:effectLst/>
          </c:spPr>
          <c:marker>
            <c:symbol val="none"/>
          </c:marker>
          <c:cat>
            <c:numRef>
              <c:f>'OP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52wk'!$G$79:$G$102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C06A-41DC-B069-145589AABDD1}"/>
            </c:ext>
          </c:extLst>
        </c:ser>
        <c:ser>
          <c:idx val="0"/>
          <c:order val="2"/>
          <c:tx>
            <c:strRef>
              <c:f>'OP 52wk'!$F$6</c:f>
              <c:strCache>
                <c:ptCount val="1"/>
                <c:pt idx="0">
                  <c:v>LPL</c:v>
                </c:pt>
              </c:strCache>
            </c:strRef>
          </c:tx>
          <c:spPr>
            <a:ln w="15875">
              <a:solidFill>
                <a:schemeClr val="tx1"/>
              </a:solidFill>
              <a:prstDash val="lgDash"/>
            </a:ln>
          </c:spPr>
          <c:marker>
            <c:symbol val="none"/>
          </c:marker>
          <c:cat>
            <c:numRef>
              <c:f>'OP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52wk'!$F$79:$F$102</c:f>
              <c:numCache>
                <c:formatCode>0</c:formatCode>
                <c:ptCount val="24"/>
                <c:pt idx="0">
                  <c:v>43449.915441176468</c:v>
                </c:pt>
                <c:pt idx="1">
                  <c:v>43449.915441176468</c:v>
                </c:pt>
                <c:pt idx="2">
                  <c:v>43449.915441176468</c:v>
                </c:pt>
                <c:pt idx="3">
                  <c:v>43449.915441176468</c:v>
                </c:pt>
                <c:pt idx="4">
                  <c:v>43449.915441176468</c:v>
                </c:pt>
                <c:pt idx="5">
                  <c:v>43449.915441176468</c:v>
                </c:pt>
                <c:pt idx="6">
                  <c:v>43449.915441176468</c:v>
                </c:pt>
                <c:pt idx="7">
                  <c:v>43449.915441176468</c:v>
                </c:pt>
                <c:pt idx="8">
                  <c:v>43449.915441176468</c:v>
                </c:pt>
                <c:pt idx="9">
                  <c:v>43449.915441176468</c:v>
                </c:pt>
                <c:pt idx="10">
                  <c:v>43449.915441176468</c:v>
                </c:pt>
                <c:pt idx="11">
                  <c:v>43449.915441176468</c:v>
                </c:pt>
                <c:pt idx="12">
                  <c:v>43449.915441176468</c:v>
                </c:pt>
                <c:pt idx="13">
                  <c:v>43449.915441176468</c:v>
                </c:pt>
                <c:pt idx="14">
                  <c:v>43449.915441176468</c:v>
                </c:pt>
                <c:pt idx="15">
                  <c:v>43449.915441176468</c:v>
                </c:pt>
                <c:pt idx="16">
                  <c:v>43449.915441176468</c:v>
                </c:pt>
                <c:pt idx="17">
                  <c:v>43449.915441176468</c:v>
                </c:pt>
                <c:pt idx="18">
                  <c:v>43449.915441176468</c:v>
                </c:pt>
                <c:pt idx="19">
                  <c:v>43449.915441176468</c:v>
                </c:pt>
                <c:pt idx="20">
                  <c:v>43449.915441176468</c:v>
                </c:pt>
                <c:pt idx="21">
                  <c:v>43449.915441176468</c:v>
                </c:pt>
                <c:pt idx="22">
                  <c:v>43449.915441176468</c:v>
                </c:pt>
                <c:pt idx="23">
                  <c:v>43449.915441176468</c:v>
                </c:pt>
              </c:numCache>
            </c:numRef>
          </c:val>
          <c:smooth val="0"/>
          <c:extLst>
            <c:ext xmlns:c16="http://schemas.microsoft.com/office/drawing/2014/chart" uri="{C3380CC4-5D6E-409C-BE32-E72D297353CC}">
              <c16:uniqueId val="{00000002-C06A-41DC-B069-145589AABDD1}"/>
            </c:ext>
          </c:extLst>
        </c:ser>
        <c:ser>
          <c:idx val="2"/>
          <c:order val="3"/>
          <c:tx>
            <c:strRef>
              <c:f>'OP 52wk'!$D$6</c:f>
              <c:strCache>
                <c:ptCount val="1"/>
                <c:pt idx="0">
                  <c:v>Mean</c:v>
                </c:pt>
              </c:strCache>
            </c:strRef>
          </c:tx>
          <c:spPr>
            <a:ln w="15875">
              <a:solidFill>
                <a:schemeClr val="tx1"/>
              </a:solidFill>
            </a:ln>
          </c:spPr>
          <c:marker>
            <c:symbol val="none"/>
          </c:marker>
          <c:cat>
            <c:numRef>
              <c:f>'OP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52wk'!$D$79:$D$102</c:f>
              <c:numCache>
                <c:formatCode>0</c:formatCode>
                <c:ptCount val="24"/>
                <c:pt idx="0">
                  <c:v>45935.352941176468</c:v>
                </c:pt>
                <c:pt idx="1">
                  <c:v>45935.352941176468</c:v>
                </c:pt>
                <c:pt idx="2">
                  <c:v>45935.352941176468</c:v>
                </c:pt>
                <c:pt idx="3">
                  <c:v>45935.352941176468</c:v>
                </c:pt>
                <c:pt idx="4">
                  <c:v>45935.352941176468</c:v>
                </c:pt>
                <c:pt idx="5">
                  <c:v>45935.352941176468</c:v>
                </c:pt>
                <c:pt idx="6">
                  <c:v>45935.352941176468</c:v>
                </c:pt>
                <c:pt idx="7">
                  <c:v>45935.352941176468</c:v>
                </c:pt>
                <c:pt idx="8">
                  <c:v>45935.352941176468</c:v>
                </c:pt>
                <c:pt idx="9">
                  <c:v>45935.352941176468</c:v>
                </c:pt>
                <c:pt idx="10">
                  <c:v>45935.352941176468</c:v>
                </c:pt>
                <c:pt idx="11">
                  <c:v>45935.352941176468</c:v>
                </c:pt>
                <c:pt idx="12">
                  <c:v>45935.352941176468</c:v>
                </c:pt>
                <c:pt idx="13">
                  <c:v>45935.352941176468</c:v>
                </c:pt>
                <c:pt idx="14">
                  <c:v>45935.352941176468</c:v>
                </c:pt>
                <c:pt idx="15">
                  <c:v>45935.352941176468</c:v>
                </c:pt>
                <c:pt idx="16">
                  <c:v>45935.352941176468</c:v>
                </c:pt>
                <c:pt idx="17">
                  <c:v>45935.352941176468</c:v>
                </c:pt>
                <c:pt idx="18">
                  <c:v>45935.352941176468</c:v>
                </c:pt>
                <c:pt idx="19">
                  <c:v>45935.352941176468</c:v>
                </c:pt>
                <c:pt idx="20">
                  <c:v>45935.352941176468</c:v>
                </c:pt>
                <c:pt idx="21">
                  <c:v>45935.352941176468</c:v>
                </c:pt>
                <c:pt idx="22">
                  <c:v>45935.352941176468</c:v>
                </c:pt>
                <c:pt idx="23">
                  <c:v>45935.352941176468</c:v>
                </c:pt>
              </c:numCache>
            </c:numRef>
          </c:val>
          <c:smooth val="0"/>
          <c:extLst>
            <c:ext xmlns:c16="http://schemas.microsoft.com/office/drawing/2014/chart" uri="{C3380CC4-5D6E-409C-BE32-E72D297353CC}">
              <c16:uniqueId val="{00000003-C06A-41DC-B069-145589AABDD1}"/>
            </c:ext>
          </c:extLst>
        </c:ser>
        <c:ser>
          <c:idx val="4"/>
          <c:order val="4"/>
          <c:tx>
            <c:strRef>
              <c:f>'OP 52wk'!$C$6</c:f>
              <c:strCache>
                <c:ptCount val="1"/>
                <c:pt idx="0">
                  <c:v>UPL</c:v>
                </c:pt>
              </c:strCache>
            </c:strRef>
          </c:tx>
          <c:spPr>
            <a:ln w="15875">
              <a:solidFill>
                <a:schemeClr val="tx1"/>
              </a:solidFill>
              <a:prstDash val="lgDash"/>
            </a:ln>
          </c:spPr>
          <c:marker>
            <c:symbol val="none"/>
          </c:marker>
          <c:cat>
            <c:numRef>
              <c:f>'OP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52wk'!$C$79:$C$102</c:f>
              <c:numCache>
                <c:formatCode>0</c:formatCode>
                <c:ptCount val="24"/>
                <c:pt idx="0">
                  <c:v>48420.790441176468</c:v>
                </c:pt>
                <c:pt idx="1">
                  <c:v>48420.790441176468</c:v>
                </c:pt>
                <c:pt idx="2">
                  <c:v>48420.790441176468</c:v>
                </c:pt>
                <c:pt idx="3">
                  <c:v>48420.790441176468</c:v>
                </c:pt>
                <c:pt idx="4">
                  <c:v>48420.790441176468</c:v>
                </c:pt>
                <c:pt idx="5">
                  <c:v>48420.790441176468</c:v>
                </c:pt>
                <c:pt idx="6">
                  <c:v>48420.790441176468</c:v>
                </c:pt>
                <c:pt idx="7">
                  <c:v>48420.790441176468</c:v>
                </c:pt>
                <c:pt idx="8">
                  <c:v>48420.790441176468</c:v>
                </c:pt>
                <c:pt idx="9">
                  <c:v>48420.790441176468</c:v>
                </c:pt>
                <c:pt idx="10">
                  <c:v>48420.790441176468</c:v>
                </c:pt>
                <c:pt idx="11">
                  <c:v>48420.790441176468</c:v>
                </c:pt>
                <c:pt idx="12">
                  <c:v>48420.790441176468</c:v>
                </c:pt>
                <c:pt idx="13">
                  <c:v>48420.790441176468</c:v>
                </c:pt>
                <c:pt idx="14">
                  <c:v>48420.790441176468</c:v>
                </c:pt>
                <c:pt idx="15">
                  <c:v>48420.790441176468</c:v>
                </c:pt>
                <c:pt idx="16">
                  <c:v>48420.790441176468</c:v>
                </c:pt>
                <c:pt idx="17">
                  <c:v>48420.790441176468</c:v>
                </c:pt>
                <c:pt idx="18">
                  <c:v>48420.790441176468</c:v>
                </c:pt>
                <c:pt idx="19">
                  <c:v>48420.790441176468</c:v>
                </c:pt>
                <c:pt idx="20">
                  <c:v>48420.790441176468</c:v>
                </c:pt>
                <c:pt idx="21">
                  <c:v>48420.790441176468</c:v>
                </c:pt>
                <c:pt idx="22">
                  <c:v>48420.790441176468</c:v>
                </c:pt>
                <c:pt idx="23">
                  <c:v>48420.790441176468</c:v>
                </c:pt>
              </c:numCache>
            </c:numRef>
          </c:val>
          <c:smooth val="0"/>
          <c:extLst>
            <c:ext xmlns:c16="http://schemas.microsoft.com/office/drawing/2014/chart" uri="{C3380CC4-5D6E-409C-BE32-E72D297353CC}">
              <c16:uniqueId val="{00000004-C06A-41DC-B069-145589AABDD1}"/>
            </c:ext>
          </c:extLst>
        </c:ser>
        <c:ser>
          <c:idx val="5"/>
          <c:order val="5"/>
          <c:tx>
            <c:strRef>
              <c:f>'OP 52wk'!$I$6</c:f>
              <c:strCache>
                <c:ptCount val="1"/>
                <c:pt idx="0">
                  <c:v>SCL</c:v>
                </c:pt>
              </c:strCache>
            </c:strRef>
          </c:tx>
          <c:spPr>
            <a:ln>
              <a:noFill/>
            </a:ln>
          </c:spPr>
          <c:marker>
            <c:symbol val="circle"/>
            <c:size val="6"/>
            <c:spPr>
              <a:solidFill>
                <a:srgbClr val="5B9BD5"/>
              </a:solidFill>
              <a:ln>
                <a:noFill/>
              </a:ln>
            </c:spPr>
          </c:marker>
          <c:cat>
            <c:numRef>
              <c:f>'OP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52wk'!$I$79:$I$102</c:f>
              <c:numCache>
                <c:formatCode>0</c:formatCode>
                <c:ptCount val="24"/>
                <c:pt idx="0">
                  <c:v>42860</c:v>
                </c:pt>
                <c:pt idx="1">
                  <c:v>#N/A</c:v>
                </c:pt>
                <c:pt idx="2">
                  <c:v>#N/A</c:v>
                </c:pt>
                <c:pt idx="3">
                  <c:v>#N/A</c:v>
                </c:pt>
                <c:pt idx="4">
                  <c:v>#N/A</c:v>
                </c:pt>
                <c:pt idx="5">
                  <c:v>#N/A</c:v>
                </c:pt>
                <c:pt idx="6">
                  <c:v>#N/A</c:v>
                </c:pt>
                <c:pt idx="7">
                  <c:v>#N/A</c:v>
                </c:pt>
                <c:pt idx="8">
                  <c:v>#N/A</c:v>
                </c:pt>
                <c:pt idx="9">
                  <c:v>#N/A</c:v>
                </c:pt>
                <c:pt idx="10">
                  <c:v>#N/A</c:v>
                </c:pt>
                <c:pt idx="11">
                  <c:v>45481</c:v>
                </c:pt>
                <c:pt idx="12">
                  <c:v>44463</c:v>
                </c:pt>
                <c:pt idx="13">
                  <c:v>44161</c:v>
                </c:pt>
                <c:pt idx="14">
                  <c:v>44686</c:v>
                </c:pt>
                <c:pt idx="15">
                  <c:v>43033</c:v>
                </c:pt>
                <c:pt idx="16">
                  <c:v>43592</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C06A-41DC-B069-145589AABDD1}"/>
            </c:ext>
          </c:extLst>
        </c:ser>
        <c:ser>
          <c:idx val="6"/>
          <c:order val="6"/>
          <c:tx>
            <c:strRef>
              <c:f>'OP 52wk'!$J$6</c:f>
              <c:strCache>
                <c:ptCount val="1"/>
                <c:pt idx="0">
                  <c:v>SCH</c:v>
                </c:pt>
              </c:strCache>
            </c:strRef>
          </c:tx>
          <c:spPr>
            <a:ln>
              <a:noFill/>
            </a:ln>
          </c:spPr>
          <c:marker>
            <c:symbol val="circle"/>
            <c:size val="6"/>
            <c:spPr>
              <a:solidFill>
                <a:srgbClr val="FF6600"/>
              </a:solidFill>
              <a:ln>
                <a:noFill/>
              </a:ln>
            </c:spPr>
          </c:marker>
          <c:cat>
            <c:numRef>
              <c:f>'OP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'OP 52wk'!$J$79:$J$102</c:f>
              <c:numCache>
                <c:formatCode>0</c:formatCode>
                <c:ptCount val="24"/>
                <c:pt idx="0">
                  <c:v>#N/A</c:v>
                </c:pt>
                <c:pt idx="1">
                  <c:v>#N/A</c:v>
                </c:pt>
                <c:pt idx="2">
                  <c:v>#N/A</c:v>
                </c:pt>
                <c:pt idx="3">
                  <c:v>46249</c:v>
                </c:pt>
                <c:pt idx="4">
                  <c:v>47285</c:v>
                </c:pt>
                <c:pt idx="5">
                  <c:v>48665</c:v>
                </c:pt>
                <c:pt idx="6">
                  <c:v>49617</c:v>
                </c:pt>
                <c:pt idx="7">
                  <c:v>48946</c:v>
                </c:pt>
                <c:pt idx="8">
                  <c:v>48349</c:v>
                </c:pt>
                <c:pt idx="9">
                  <c:v>47487</c:v>
                </c:pt>
                <c:pt idx="10">
                  <c:v>47077</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C06A-41DC-B069-145589AABDD1}"/>
            </c:ext>
          </c:extLst>
        </c:ser>
        <c:dLbls>
          <c:showLegendKey val="0"/>
          <c:showVal val="0"/>
          <c:showCatName val="0"/>
          <c:showSerName val="0"/>
          <c:showPercent val="0"/>
          <c:showBubbleSize val="0"/>
        </c:dLbls>
        <c:marker val="1"/>
        <c:smooth val="0"/>
        <c:axId val="168725888"/>
        <c:axId val="168728064"/>
      </c:lineChart>
      <c:dateAx>
        <c:axId val="16872588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728064"/>
        <c:crosses val="autoZero"/>
        <c:auto val="1"/>
        <c:lblOffset val="100"/>
        <c:baseTimeUnit val="months"/>
        <c:majorUnit val="1"/>
        <c:majorTimeUnit val="months"/>
      </c:dateAx>
      <c:valAx>
        <c:axId val="168728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725888"/>
        <c:crosses val="autoZero"/>
        <c:crossBetween val="midCat"/>
      </c:valAx>
      <c:spPr>
        <a:noFill/>
        <a:ln>
          <a:noFill/>
        </a:ln>
        <a:effectLst/>
      </c:spPr>
    </c:plotArea>
    <c:legend>
      <c:legendPos val="b"/>
      <c:layout>
        <c:manualLayout>
          <c:xMode val="edge"/>
          <c:yMode val="edge"/>
          <c:x val="6.5480411284218859E-2"/>
          <c:y val="0.83470326671412776"/>
          <c:w val="0.89277716720373546"/>
          <c:h val="0.15926099564168011"/>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 Added to PIFU WL</a:t>
            </a:r>
            <a:endParaRPr lang="en-US" sz="1100"/>
          </a:p>
        </c:rich>
      </c:tx>
      <c:layout>
        <c:manualLayout>
          <c:xMode val="edge"/>
          <c:yMode val="edge"/>
          <c:x val="0.3578284176342364"/>
          <c:y val="5.7476787733549126E-2"/>
        </c:manualLayout>
      </c:layout>
      <c:overlay val="0"/>
      <c:spPr>
        <a:noFill/>
        <a:ln>
          <a:noFill/>
        </a:ln>
        <a:effectLst/>
      </c:spPr>
    </c:title>
    <c:autoTitleDeleted val="0"/>
    <c:plotArea>
      <c:layout>
        <c:manualLayout>
          <c:layoutTarget val="inner"/>
          <c:xMode val="edge"/>
          <c:yMode val="edge"/>
          <c:x val="8.7130432848436301E-2"/>
          <c:y val="0.18671936758893282"/>
          <c:w val="0.87332154455269362"/>
          <c:h val="0.58100982436483972"/>
        </c:manualLayout>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PIFU!$B$7:$B$11</c:f>
              <c:numCache>
                <c:formatCode>mmm\-yy</c:formatCode>
                <c:ptCount val="5"/>
                <c:pt idx="0">
                  <c:v>46113</c:v>
                </c:pt>
                <c:pt idx="1">
                  <c:v>46143</c:v>
                </c:pt>
                <c:pt idx="2">
                  <c:v>46174</c:v>
                </c:pt>
                <c:pt idx="3">
                  <c:v>46204</c:v>
                </c:pt>
                <c:pt idx="4">
                  <c:v>46235</c:v>
                </c:pt>
              </c:numCache>
            </c:numRef>
          </c:cat>
          <c:val>
            <c:numRef>
              <c:f>'Amb arrivals'!$G$8:$G$19</c:f>
            </c:numRef>
          </c:val>
          <c:smooth val="0"/>
          <c:extLst>
            <c:ext xmlns:c16="http://schemas.microsoft.com/office/drawing/2014/chart" uri="{C3380CC4-5D6E-409C-BE32-E72D297353CC}">
              <c16:uniqueId val="{00000000-9D26-4B80-99DC-B8A6F66D26B0}"/>
            </c:ext>
          </c:extLst>
        </c:ser>
        <c:ser>
          <c:idx val="2"/>
          <c:order val="1"/>
          <c:tx>
            <c:strRef>
              <c:f>PIFU!$C$6</c:f>
              <c:strCache>
                <c:ptCount val="1"/>
                <c:pt idx="0">
                  <c:v>Target</c:v>
                </c:pt>
              </c:strCache>
            </c:strRef>
          </c:tx>
          <c:spPr>
            <a:ln w="19050" cap="rnd">
              <a:solidFill>
                <a:srgbClr val="FF0000"/>
              </a:solidFill>
              <a:prstDash val="dash"/>
              <a:round/>
            </a:ln>
            <a:effectLst/>
          </c:spPr>
          <c:marker>
            <c:symbol val="none"/>
          </c:marker>
          <c:cat>
            <c:numRef>
              <c:f>PIFU!$B$7:$B$11</c:f>
              <c:numCache>
                <c:formatCode>mmm\-yy</c:formatCode>
                <c:ptCount val="5"/>
                <c:pt idx="0">
                  <c:v>46113</c:v>
                </c:pt>
                <c:pt idx="1">
                  <c:v>46143</c:v>
                </c:pt>
                <c:pt idx="2">
                  <c:v>46174</c:v>
                </c:pt>
                <c:pt idx="3">
                  <c:v>46204</c:v>
                </c:pt>
                <c:pt idx="4">
                  <c:v>46235</c:v>
                </c:pt>
              </c:numCache>
            </c:numRef>
          </c:cat>
          <c:val>
            <c:numRef>
              <c:f>PIFU!$C$7:$C$18</c:f>
              <c:numCache>
                <c:formatCode>0.0%</c:formatCode>
                <c:ptCount val="12"/>
                <c:pt idx="0">
                  <c:v>0.05</c:v>
                </c:pt>
                <c:pt idx="1">
                  <c:v>0.05</c:v>
                </c:pt>
                <c:pt idx="2">
                  <c:v>0.05</c:v>
                </c:pt>
                <c:pt idx="3">
                  <c:v>0.05</c:v>
                </c:pt>
                <c:pt idx="4">
                  <c:v>0.05</c:v>
                </c:pt>
                <c:pt idx="5">
                  <c:v>0.05</c:v>
                </c:pt>
                <c:pt idx="6">
                  <c:v>0.05</c:v>
                </c:pt>
                <c:pt idx="7">
                  <c:v>0.05</c:v>
                </c:pt>
                <c:pt idx="8">
                  <c:v>0.05</c:v>
                </c:pt>
                <c:pt idx="9">
                  <c:v>0.05</c:v>
                </c:pt>
                <c:pt idx="10">
                  <c:v>0.05</c:v>
                </c:pt>
                <c:pt idx="11">
                  <c:v>0.05</c:v>
                </c:pt>
              </c:numCache>
            </c:numRef>
          </c:val>
          <c:smooth val="0"/>
          <c:extLst>
            <c:ext xmlns:c16="http://schemas.microsoft.com/office/drawing/2014/chart" uri="{C3380CC4-5D6E-409C-BE32-E72D297353CC}">
              <c16:uniqueId val="{00000001-9D26-4B80-99DC-B8A6F66D26B0}"/>
            </c:ext>
          </c:extLst>
        </c:ser>
        <c:ser>
          <c:idx val="3"/>
          <c:order val="2"/>
          <c:tx>
            <c:strRef>
              <c:f>PIFU!$D$6</c:f>
              <c:strCache>
                <c:ptCount val="1"/>
                <c:pt idx="0">
                  <c:v>Actual</c:v>
                </c:pt>
              </c:strCache>
            </c:strRef>
          </c:tx>
          <c:spPr>
            <a:ln>
              <a:solidFill>
                <a:srgbClr val="00B5CC"/>
              </a:solidFill>
            </a:ln>
          </c:spPr>
          <c:marker>
            <c:symbol val="diamond"/>
            <c:size val="5"/>
            <c:spPr>
              <a:solidFill>
                <a:srgbClr val="00B5CC"/>
              </a:solidFill>
              <a:ln>
                <a:solidFill>
                  <a:srgbClr val="00B5CC"/>
                </a:solidFill>
              </a:ln>
            </c:spPr>
          </c:marker>
          <c:cat>
            <c:numRef>
              <c:f>PIFU!$B$7:$B$11</c:f>
              <c:numCache>
                <c:formatCode>mmm\-yy</c:formatCode>
                <c:ptCount val="5"/>
                <c:pt idx="0">
                  <c:v>46113</c:v>
                </c:pt>
                <c:pt idx="1">
                  <c:v>46143</c:v>
                </c:pt>
                <c:pt idx="2">
                  <c:v>46174</c:v>
                </c:pt>
                <c:pt idx="3">
                  <c:v>46204</c:v>
                </c:pt>
                <c:pt idx="4">
                  <c:v>46235</c:v>
                </c:pt>
              </c:numCache>
            </c:numRef>
          </c:cat>
          <c:val>
            <c:numRef>
              <c:f>PIFU!$D$7:$D$18</c:f>
              <c:numCache>
                <c:formatCode>0.00%</c:formatCode>
                <c:ptCount val="12"/>
                <c:pt idx="0">
                  <c:v>3.8999999999999998E-3</c:v>
                </c:pt>
                <c:pt idx="1">
                  <c:v>5.8999999999999999E-3</c:v>
                </c:pt>
                <c:pt idx="2">
                  <c:v>9.2999999999999992E-3</c:v>
                </c:pt>
                <c:pt idx="3">
                  <c:v>6.1000000000000004E-3</c:v>
                </c:pt>
                <c:pt idx="4">
                  <c:v>7.9000000000000008E-3</c:v>
                </c:pt>
              </c:numCache>
            </c:numRef>
          </c:val>
          <c:smooth val="0"/>
          <c:extLst>
            <c:ext xmlns:c16="http://schemas.microsoft.com/office/drawing/2014/chart" uri="{C3380CC4-5D6E-409C-BE32-E72D297353CC}">
              <c16:uniqueId val="{00000002-9D26-4B80-99DC-B8A6F66D26B0}"/>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IPDC</a:t>
            </a:r>
            <a:r>
              <a:rPr lang="en-GB" sz="1100" baseline="0"/>
              <a:t> A</a:t>
            </a:r>
            <a:r>
              <a:rPr lang="en-GB" sz="1100"/>
              <a:t>ctivity</a:t>
            </a:r>
          </a:p>
        </c:rich>
      </c:tx>
      <c:overlay val="0"/>
      <c:spPr>
        <a:noFill/>
        <a:ln>
          <a:noFill/>
        </a:ln>
        <a:effectLst/>
      </c:spPr>
    </c:title>
    <c:autoTitleDeleted val="0"/>
    <c:plotArea>
      <c:layout>
        <c:manualLayout>
          <c:layoutTarget val="inner"/>
          <c:xMode val="edge"/>
          <c:yMode val="edge"/>
          <c:x val="0.10024759405074365"/>
          <c:y val="0.14087962962962963"/>
          <c:w val="0.87753018372703417"/>
          <c:h val="0.63192876932050157"/>
        </c:manualLayout>
      </c:layout>
      <c:lineChart>
        <c:grouping val="standard"/>
        <c:varyColors val="0"/>
        <c:ser>
          <c:idx val="1"/>
          <c:order val="0"/>
          <c:tx>
            <c:strRef>
              <c:f>'IPDC Activity'!$C$6</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'IPDC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'IPDC Activity'!$C$7:$C$18</c:f>
              <c:numCache>
                <c:formatCode>General</c:formatCode>
                <c:ptCount val="12"/>
                <c:pt idx="0">
                  <c:v>847</c:v>
                </c:pt>
                <c:pt idx="1">
                  <c:v>865</c:v>
                </c:pt>
                <c:pt idx="2">
                  <c:v>798</c:v>
                </c:pt>
                <c:pt idx="3">
                  <c:v>786</c:v>
                </c:pt>
                <c:pt idx="4">
                  <c:v>718</c:v>
                </c:pt>
                <c:pt idx="5">
                  <c:v>878</c:v>
                </c:pt>
                <c:pt idx="6">
                  <c:v>968</c:v>
                </c:pt>
                <c:pt idx="7">
                  <c:v>948</c:v>
                </c:pt>
                <c:pt idx="8">
                  <c:v>949</c:v>
                </c:pt>
                <c:pt idx="9">
                  <c:v>983</c:v>
                </c:pt>
                <c:pt idx="10">
                  <c:v>935</c:v>
                </c:pt>
                <c:pt idx="11">
                  <c:v>944</c:v>
                </c:pt>
              </c:numCache>
            </c:numRef>
          </c:val>
          <c:smooth val="0"/>
          <c:extLst>
            <c:ext xmlns:c16="http://schemas.microsoft.com/office/drawing/2014/chart" uri="{C3380CC4-5D6E-409C-BE32-E72D297353CC}">
              <c16:uniqueId val="{00000000-6ECA-4623-8931-1734D690F45D}"/>
            </c:ext>
          </c:extLst>
        </c:ser>
        <c:ser>
          <c:idx val="0"/>
          <c:order val="1"/>
          <c:tx>
            <c:strRef>
              <c:f>'IPDC Activity'!$D$6</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'IPDC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'IPDC Activity'!$D$7:$D$18</c:f>
              <c:numCache>
                <c:formatCode>General</c:formatCode>
                <c:ptCount val="12"/>
                <c:pt idx="0">
                  <c:v>850</c:v>
                </c:pt>
                <c:pt idx="1">
                  <c:v>799</c:v>
                </c:pt>
                <c:pt idx="2">
                  <c:v>863</c:v>
                </c:pt>
                <c:pt idx="3">
                  <c:v>788</c:v>
                </c:pt>
                <c:pt idx="4">
                  <c:v>888</c:v>
                </c:pt>
              </c:numCache>
            </c:numRef>
          </c:val>
          <c:smooth val="0"/>
          <c:extLst>
            <c:ext xmlns:c16="http://schemas.microsoft.com/office/drawing/2014/chart" uri="{C3380CC4-5D6E-409C-BE32-E72D297353CC}">
              <c16:uniqueId val="{00000001-6ECA-4623-8931-1734D690F45D}"/>
            </c:ext>
          </c:extLst>
        </c:ser>
        <c:dLbls>
          <c:showLegendKey val="0"/>
          <c:showVal val="0"/>
          <c:showCatName val="0"/>
          <c:showSerName val="0"/>
          <c:showPercent val="0"/>
          <c:showBubbleSize val="0"/>
        </c:dLbls>
        <c:marker val="1"/>
        <c:smooth val="0"/>
        <c:axId val="170855424"/>
        <c:axId val="170857216"/>
      </c:lineChart>
      <c:catAx>
        <c:axId val="17085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Algn val="ctr"/>
        <c:lblOffset val="100"/>
        <c:noMultiLvlLbl val="1"/>
      </c:cat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200"/>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IPDC waiting &lt; 13 weeks</a:t>
            </a:r>
            <a:endParaRPr lang="en-GB" sz="1100">
              <a:effectLst/>
            </a:endParaRPr>
          </a:p>
        </c:rich>
      </c:tx>
      <c:overlay val="0"/>
      <c:spPr>
        <a:noFill/>
        <a:ln>
          <a:noFill/>
        </a:ln>
        <a:effectLst/>
      </c:spPr>
    </c:title>
    <c:autoTitleDeleted val="0"/>
    <c:plotArea>
      <c:layout/>
      <c:lineChart>
        <c:grouping val="standard"/>
        <c:varyColors val="0"/>
        <c:ser>
          <c:idx val="1"/>
          <c:order val="0"/>
          <c:tx>
            <c:strRef>
              <c:f>'IP 13wk'!$E$6</c:f>
              <c:strCache>
                <c:ptCount val="1"/>
                <c:pt idx="0">
                  <c:v>&lt; 13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'IP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13wk'!$E$79:$E$102</c:f>
              <c:numCache>
                <c:formatCode>0.00%</c:formatCode>
                <c:ptCount val="24"/>
                <c:pt idx="0">
                  <c:v>0.3523</c:v>
                </c:pt>
                <c:pt idx="1">
                  <c:v>0.3407</c:v>
                </c:pt>
                <c:pt idx="2">
                  <c:v>0.34670000000000001</c:v>
                </c:pt>
                <c:pt idx="3">
                  <c:v>0.33850000000000002</c:v>
                </c:pt>
                <c:pt idx="4">
                  <c:v>0.33679999999999999</c:v>
                </c:pt>
                <c:pt idx="5">
                  <c:v>0.36370000000000002</c:v>
                </c:pt>
                <c:pt idx="6">
                  <c:v>0.40429999999999999</c:v>
                </c:pt>
                <c:pt idx="7">
                  <c:v>0.44219999999999998</c:v>
                </c:pt>
                <c:pt idx="8">
                  <c:v>0.45290000000000002</c:v>
                </c:pt>
                <c:pt idx="9">
                  <c:v>0.44169999999999998</c:v>
                </c:pt>
                <c:pt idx="10">
                  <c:v>0.46260000000000001</c:v>
                </c:pt>
                <c:pt idx="11">
                  <c:v>0.4738</c:v>
                </c:pt>
                <c:pt idx="12">
                  <c:v>0.49530000000000002</c:v>
                </c:pt>
                <c:pt idx="13">
                  <c:v>0.48599999999999999</c:v>
                </c:pt>
                <c:pt idx="14">
                  <c:v>0.51349999999999996</c:v>
                </c:pt>
                <c:pt idx="15">
                  <c:v>0.5171</c:v>
                </c:pt>
                <c:pt idx="16">
                  <c:v>0.52210000000000001</c:v>
                </c:pt>
              </c:numCache>
            </c:numRef>
          </c:val>
          <c:smooth val="0"/>
          <c:extLst>
            <c:ext xmlns:c16="http://schemas.microsoft.com/office/drawing/2014/chart" uri="{C3380CC4-5D6E-409C-BE32-E72D297353CC}">
              <c16:uniqueId val="{00000000-98DC-4440-83A6-920CC8C77714}"/>
            </c:ext>
          </c:extLst>
        </c:ser>
        <c:ser>
          <c:idx val="3"/>
          <c:order val="1"/>
          <c:tx>
            <c:strRef>
              <c:f>'IP 13wk'!$G$6</c:f>
              <c:strCache>
                <c:ptCount val="1"/>
                <c:pt idx="0">
                  <c:v>Target</c:v>
                </c:pt>
              </c:strCache>
            </c:strRef>
          </c:tx>
          <c:spPr>
            <a:ln w="19050" cap="rnd">
              <a:solidFill>
                <a:srgbClr val="FF0000"/>
              </a:solidFill>
              <a:prstDash val="dash"/>
              <a:round/>
            </a:ln>
            <a:effectLst/>
          </c:spPr>
          <c:marker>
            <c:symbol val="none"/>
          </c:marker>
          <c:cat>
            <c:numRef>
              <c:f>'IP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13wk'!$G$79:$G$102</c:f>
              <c:numCache>
                <c:formatCode>0%</c:formatCode>
                <c:ptCount val="24"/>
                <c:pt idx="0">
                  <c:v>0.55000000000000004</c:v>
                </c:pt>
                <c:pt idx="1">
                  <c:v>0.55000000000000004</c:v>
                </c:pt>
                <c:pt idx="2">
                  <c:v>0.55000000000000004</c:v>
                </c:pt>
                <c:pt idx="3">
                  <c:v>0.55000000000000004</c:v>
                </c:pt>
                <c:pt idx="4">
                  <c:v>0.55000000000000004</c:v>
                </c:pt>
                <c:pt idx="5">
                  <c:v>0.55000000000000004</c:v>
                </c:pt>
                <c:pt idx="6">
                  <c:v>0.55000000000000004</c:v>
                </c:pt>
                <c:pt idx="7">
                  <c:v>0.55000000000000004</c:v>
                </c:pt>
                <c:pt idx="8">
                  <c:v>0.55000000000000004</c:v>
                </c:pt>
                <c:pt idx="9">
                  <c:v>0.55000000000000004</c:v>
                </c:pt>
                <c:pt idx="10">
                  <c:v>0.55000000000000004</c:v>
                </c:pt>
                <c:pt idx="11">
                  <c:v>0.55000000000000004</c:v>
                </c:pt>
                <c:pt idx="12">
                  <c:v>0.55000000000000004</c:v>
                </c:pt>
                <c:pt idx="13">
                  <c:v>0.55000000000000004</c:v>
                </c:pt>
                <c:pt idx="14">
                  <c:v>0.55000000000000004</c:v>
                </c:pt>
                <c:pt idx="15">
                  <c:v>0.55000000000000004</c:v>
                </c:pt>
                <c:pt idx="16">
                  <c:v>0.55000000000000004</c:v>
                </c:pt>
                <c:pt idx="17">
                  <c:v>0.55000000000000004</c:v>
                </c:pt>
                <c:pt idx="18">
                  <c:v>0.55000000000000004</c:v>
                </c:pt>
                <c:pt idx="19">
                  <c:v>0.55000000000000004</c:v>
                </c:pt>
                <c:pt idx="20">
                  <c:v>0.55000000000000004</c:v>
                </c:pt>
                <c:pt idx="21">
                  <c:v>0.55000000000000004</c:v>
                </c:pt>
                <c:pt idx="22">
                  <c:v>0.55000000000000004</c:v>
                </c:pt>
                <c:pt idx="23">
                  <c:v>0.55000000000000004</c:v>
                </c:pt>
              </c:numCache>
            </c:numRef>
          </c:val>
          <c:smooth val="0"/>
          <c:extLst>
            <c:ext xmlns:c16="http://schemas.microsoft.com/office/drawing/2014/chart" uri="{C3380CC4-5D6E-409C-BE32-E72D297353CC}">
              <c16:uniqueId val="{00000001-98DC-4440-83A6-920CC8C77714}"/>
            </c:ext>
          </c:extLst>
        </c:ser>
        <c:ser>
          <c:idx val="0"/>
          <c:order val="2"/>
          <c:tx>
            <c:strRef>
              <c:f>'IP 13wk'!$F$6</c:f>
              <c:strCache>
                <c:ptCount val="1"/>
                <c:pt idx="0">
                  <c:v>LPL</c:v>
                </c:pt>
              </c:strCache>
            </c:strRef>
          </c:tx>
          <c:spPr>
            <a:ln w="15875">
              <a:solidFill>
                <a:schemeClr val="tx1"/>
              </a:solidFill>
              <a:prstDash val="lgDash"/>
            </a:ln>
          </c:spPr>
          <c:marker>
            <c:symbol val="none"/>
          </c:marker>
          <c:cat>
            <c:numRef>
              <c:f>'IP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13wk'!$F$79:$F$102</c:f>
              <c:numCache>
                <c:formatCode>0%</c:formatCode>
                <c:ptCount val="24"/>
                <c:pt idx="0">
                  <c:v>0.38664104411764699</c:v>
                </c:pt>
                <c:pt idx="1">
                  <c:v>0.38664104411764699</c:v>
                </c:pt>
                <c:pt idx="2">
                  <c:v>0.38664104411764699</c:v>
                </c:pt>
                <c:pt idx="3">
                  <c:v>0.38664104411764699</c:v>
                </c:pt>
                <c:pt idx="4">
                  <c:v>0.38664104411764699</c:v>
                </c:pt>
                <c:pt idx="5">
                  <c:v>0.38664104411764699</c:v>
                </c:pt>
                <c:pt idx="6">
                  <c:v>0.38664104411764699</c:v>
                </c:pt>
                <c:pt idx="7">
                  <c:v>0.38664104411764699</c:v>
                </c:pt>
                <c:pt idx="8">
                  <c:v>0.38664104411764699</c:v>
                </c:pt>
                <c:pt idx="9">
                  <c:v>0.38664104411764699</c:v>
                </c:pt>
                <c:pt idx="10">
                  <c:v>0.38664104411764699</c:v>
                </c:pt>
                <c:pt idx="11">
                  <c:v>0.38664104411764699</c:v>
                </c:pt>
                <c:pt idx="12">
                  <c:v>0.38664104411764699</c:v>
                </c:pt>
                <c:pt idx="13">
                  <c:v>0.38664104411764699</c:v>
                </c:pt>
                <c:pt idx="14">
                  <c:v>0.38664104411764699</c:v>
                </c:pt>
                <c:pt idx="15">
                  <c:v>0.38664104411764699</c:v>
                </c:pt>
                <c:pt idx="16">
                  <c:v>0.38664104411764699</c:v>
                </c:pt>
                <c:pt idx="17">
                  <c:v>0.38664104411764699</c:v>
                </c:pt>
                <c:pt idx="18">
                  <c:v>0.38664104411764699</c:v>
                </c:pt>
                <c:pt idx="19">
                  <c:v>0.38664104411764699</c:v>
                </c:pt>
                <c:pt idx="20">
                  <c:v>0.38664104411764699</c:v>
                </c:pt>
                <c:pt idx="21">
                  <c:v>0.38664104411764699</c:v>
                </c:pt>
                <c:pt idx="22">
                  <c:v>0.38664104411764699</c:v>
                </c:pt>
                <c:pt idx="23">
                  <c:v>0.38664104411764699</c:v>
                </c:pt>
              </c:numCache>
            </c:numRef>
          </c:val>
          <c:smooth val="0"/>
          <c:extLst>
            <c:ext xmlns:c16="http://schemas.microsoft.com/office/drawing/2014/chart" uri="{C3380CC4-5D6E-409C-BE32-E72D297353CC}">
              <c16:uniqueId val="{00000002-98DC-4440-83A6-920CC8C77714}"/>
            </c:ext>
          </c:extLst>
        </c:ser>
        <c:ser>
          <c:idx val="2"/>
          <c:order val="3"/>
          <c:tx>
            <c:strRef>
              <c:f>'IP 13wk'!$D$6</c:f>
              <c:strCache>
                <c:ptCount val="1"/>
                <c:pt idx="0">
                  <c:v>Mean</c:v>
                </c:pt>
              </c:strCache>
            </c:strRef>
          </c:tx>
          <c:spPr>
            <a:ln w="15875">
              <a:solidFill>
                <a:schemeClr val="tx1"/>
              </a:solidFill>
            </a:ln>
          </c:spPr>
          <c:marker>
            <c:symbol val="none"/>
          </c:marker>
          <c:cat>
            <c:numRef>
              <c:f>'IP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13wk'!$D$79:$D$102</c:f>
              <c:numCache>
                <c:formatCode>0%</c:formatCode>
                <c:ptCount val="24"/>
                <c:pt idx="0">
                  <c:v>0.42883529411764704</c:v>
                </c:pt>
                <c:pt idx="1">
                  <c:v>0.42883529411764704</c:v>
                </c:pt>
                <c:pt idx="2">
                  <c:v>0.42883529411764704</c:v>
                </c:pt>
                <c:pt idx="3">
                  <c:v>0.42883529411764704</c:v>
                </c:pt>
                <c:pt idx="4">
                  <c:v>0.42883529411764704</c:v>
                </c:pt>
                <c:pt idx="5">
                  <c:v>0.42883529411764704</c:v>
                </c:pt>
                <c:pt idx="6">
                  <c:v>0.42883529411764704</c:v>
                </c:pt>
                <c:pt idx="7">
                  <c:v>0.42883529411764704</c:v>
                </c:pt>
                <c:pt idx="8">
                  <c:v>0.42883529411764704</c:v>
                </c:pt>
                <c:pt idx="9">
                  <c:v>0.42883529411764704</c:v>
                </c:pt>
                <c:pt idx="10">
                  <c:v>0.42883529411764704</c:v>
                </c:pt>
                <c:pt idx="11">
                  <c:v>0.42883529411764704</c:v>
                </c:pt>
                <c:pt idx="12">
                  <c:v>0.42883529411764704</c:v>
                </c:pt>
                <c:pt idx="13">
                  <c:v>0.42883529411764704</c:v>
                </c:pt>
                <c:pt idx="14">
                  <c:v>0.42883529411764704</c:v>
                </c:pt>
                <c:pt idx="15">
                  <c:v>0.42883529411764704</c:v>
                </c:pt>
                <c:pt idx="16">
                  <c:v>0.42883529411764704</c:v>
                </c:pt>
                <c:pt idx="17">
                  <c:v>0.42883529411764704</c:v>
                </c:pt>
                <c:pt idx="18">
                  <c:v>0.42883529411764704</c:v>
                </c:pt>
                <c:pt idx="19">
                  <c:v>0.42883529411764704</c:v>
                </c:pt>
                <c:pt idx="20">
                  <c:v>0.42883529411764704</c:v>
                </c:pt>
                <c:pt idx="21">
                  <c:v>0.42883529411764704</c:v>
                </c:pt>
                <c:pt idx="22">
                  <c:v>0.42883529411764704</c:v>
                </c:pt>
                <c:pt idx="23">
                  <c:v>0.42883529411764704</c:v>
                </c:pt>
              </c:numCache>
            </c:numRef>
          </c:val>
          <c:smooth val="0"/>
          <c:extLst>
            <c:ext xmlns:c16="http://schemas.microsoft.com/office/drawing/2014/chart" uri="{C3380CC4-5D6E-409C-BE32-E72D297353CC}">
              <c16:uniqueId val="{00000003-98DC-4440-83A6-920CC8C77714}"/>
            </c:ext>
          </c:extLst>
        </c:ser>
        <c:ser>
          <c:idx val="4"/>
          <c:order val="4"/>
          <c:tx>
            <c:strRef>
              <c:f>'IP 13wk'!$C$6</c:f>
              <c:strCache>
                <c:ptCount val="1"/>
                <c:pt idx="0">
                  <c:v>UPL</c:v>
                </c:pt>
              </c:strCache>
            </c:strRef>
          </c:tx>
          <c:spPr>
            <a:ln w="15875">
              <a:solidFill>
                <a:schemeClr val="tx1"/>
              </a:solidFill>
              <a:prstDash val="lgDash"/>
            </a:ln>
          </c:spPr>
          <c:marker>
            <c:symbol val="none"/>
          </c:marker>
          <c:cat>
            <c:numRef>
              <c:f>'IP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13wk'!$C$79:$C$102</c:f>
              <c:numCache>
                <c:formatCode>0%</c:formatCode>
                <c:ptCount val="24"/>
                <c:pt idx="0">
                  <c:v>0.47102954411764708</c:v>
                </c:pt>
                <c:pt idx="1">
                  <c:v>0.47102954411764708</c:v>
                </c:pt>
                <c:pt idx="2">
                  <c:v>0.47102954411764708</c:v>
                </c:pt>
                <c:pt idx="3">
                  <c:v>0.47102954411764708</c:v>
                </c:pt>
                <c:pt idx="4">
                  <c:v>0.47102954411764708</c:v>
                </c:pt>
                <c:pt idx="5">
                  <c:v>0.47102954411764708</c:v>
                </c:pt>
                <c:pt idx="6">
                  <c:v>0.47102954411764708</c:v>
                </c:pt>
                <c:pt idx="7">
                  <c:v>0.47102954411764708</c:v>
                </c:pt>
                <c:pt idx="8">
                  <c:v>0.47102954411764708</c:v>
                </c:pt>
                <c:pt idx="9">
                  <c:v>0.47102954411764708</c:v>
                </c:pt>
                <c:pt idx="10">
                  <c:v>0.47102954411764708</c:v>
                </c:pt>
                <c:pt idx="11">
                  <c:v>0.47102954411764708</c:v>
                </c:pt>
                <c:pt idx="12">
                  <c:v>0.47102954411764708</c:v>
                </c:pt>
                <c:pt idx="13">
                  <c:v>0.47102954411764708</c:v>
                </c:pt>
                <c:pt idx="14">
                  <c:v>0.47102954411764708</c:v>
                </c:pt>
                <c:pt idx="15">
                  <c:v>0.47102954411764708</c:v>
                </c:pt>
                <c:pt idx="16">
                  <c:v>0.47102954411764708</c:v>
                </c:pt>
                <c:pt idx="17">
                  <c:v>0.47102954411764708</c:v>
                </c:pt>
                <c:pt idx="18">
                  <c:v>0.47102954411764708</c:v>
                </c:pt>
                <c:pt idx="19">
                  <c:v>0.47102954411764708</c:v>
                </c:pt>
                <c:pt idx="20">
                  <c:v>0.47102954411764708</c:v>
                </c:pt>
                <c:pt idx="21">
                  <c:v>0.47102954411764708</c:v>
                </c:pt>
                <c:pt idx="22">
                  <c:v>0.47102954411764708</c:v>
                </c:pt>
                <c:pt idx="23">
                  <c:v>0.47102954411764708</c:v>
                </c:pt>
              </c:numCache>
            </c:numRef>
          </c:val>
          <c:smooth val="0"/>
          <c:extLst>
            <c:ext xmlns:c16="http://schemas.microsoft.com/office/drawing/2014/chart" uri="{C3380CC4-5D6E-409C-BE32-E72D297353CC}">
              <c16:uniqueId val="{00000004-98DC-4440-83A6-920CC8C77714}"/>
            </c:ext>
          </c:extLst>
        </c:ser>
        <c:ser>
          <c:idx val="5"/>
          <c:order val="5"/>
          <c:tx>
            <c:strRef>
              <c:f>'IP 13wk'!$I$6</c:f>
              <c:strCache>
                <c:ptCount val="1"/>
                <c:pt idx="0">
                  <c:v>SCL</c:v>
                </c:pt>
              </c:strCache>
            </c:strRef>
          </c:tx>
          <c:spPr>
            <a:ln>
              <a:noFill/>
            </a:ln>
          </c:spPr>
          <c:marker>
            <c:symbol val="circle"/>
            <c:size val="6"/>
            <c:spPr>
              <a:solidFill>
                <a:srgbClr val="FF6600"/>
              </a:solidFill>
              <a:ln>
                <a:noFill/>
              </a:ln>
            </c:spPr>
          </c:marker>
          <c:cat>
            <c:numRef>
              <c:f>'IP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13wk'!$I$79:$I$102</c:f>
              <c:numCache>
                <c:formatCode>0%</c:formatCode>
                <c:ptCount val="24"/>
                <c:pt idx="0">
                  <c:v>0.3523</c:v>
                </c:pt>
                <c:pt idx="1">
                  <c:v>0.3407</c:v>
                </c:pt>
                <c:pt idx="2">
                  <c:v>0.34670000000000001</c:v>
                </c:pt>
                <c:pt idx="3">
                  <c:v>0.33850000000000002</c:v>
                </c:pt>
                <c:pt idx="4">
                  <c:v>0.33679999999999999</c:v>
                </c:pt>
                <c:pt idx="5">
                  <c:v>0.36370000000000002</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98DC-4440-83A6-920CC8C77714}"/>
            </c:ext>
          </c:extLst>
        </c:ser>
        <c:ser>
          <c:idx val="6"/>
          <c:order val="6"/>
          <c:tx>
            <c:strRef>
              <c:f>'IP 13wk'!$J$6</c:f>
              <c:strCache>
                <c:ptCount val="1"/>
                <c:pt idx="0">
                  <c:v>SCH</c:v>
                </c:pt>
              </c:strCache>
            </c:strRef>
          </c:tx>
          <c:spPr>
            <a:ln>
              <a:noFill/>
            </a:ln>
          </c:spPr>
          <c:marker>
            <c:symbol val="circle"/>
            <c:size val="6"/>
            <c:spPr>
              <a:solidFill>
                <a:srgbClr val="5B9BD5"/>
              </a:solidFill>
              <a:ln>
                <a:noFill/>
              </a:ln>
            </c:spPr>
          </c:marker>
          <c:cat>
            <c:numRef>
              <c:f>'IP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13wk'!$J$79:$J$102</c:f>
              <c:numCache>
                <c:formatCode>0%</c:formatCode>
                <c:ptCount val="24"/>
                <c:pt idx="0" formatCode="0.0%">
                  <c:v>#N/A</c:v>
                </c:pt>
                <c:pt idx="1">
                  <c:v>#N/A</c:v>
                </c:pt>
                <c:pt idx="2" formatCode="0.0%">
                  <c:v>#N/A</c:v>
                </c:pt>
                <c:pt idx="3">
                  <c:v>#N/A</c:v>
                </c:pt>
                <c:pt idx="4">
                  <c:v>#N/A</c:v>
                </c:pt>
                <c:pt idx="5">
                  <c:v>#N/A</c:v>
                </c:pt>
                <c:pt idx="6">
                  <c:v>#N/A</c:v>
                </c:pt>
                <c:pt idx="7">
                  <c:v>#N/A</c:v>
                </c:pt>
                <c:pt idx="8" formatCode="0.00%">
                  <c:v>0.45290000000000002</c:v>
                </c:pt>
                <c:pt idx="9" formatCode="0.00%">
                  <c:v>0.44169999999999998</c:v>
                </c:pt>
                <c:pt idx="10" formatCode="0.00%">
                  <c:v>0.46260000000000001</c:v>
                </c:pt>
                <c:pt idx="11">
                  <c:v>0.4738</c:v>
                </c:pt>
                <c:pt idx="12">
                  <c:v>0.49530000000000002</c:v>
                </c:pt>
                <c:pt idx="13">
                  <c:v>0.48599999999999999</c:v>
                </c:pt>
                <c:pt idx="14">
                  <c:v>0.51349999999999996</c:v>
                </c:pt>
                <c:pt idx="15">
                  <c:v>0.5171</c:v>
                </c:pt>
                <c:pt idx="16">
                  <c:v>0.52210000000000001</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98DC-4440-83A6-920CC8C77714}"/>
            </c:ext>
          </c:extLst>
        </c:ser>
        <c:dLbls>
          <c:showLegendKey val="0"/>
          <c:showVal val="0"/>
          <c:showCatName val="0"/>
          <c:showSerName val="0"/>
          <c:showPercent val="0"/>
          <c:showBubbleSize val="0"/>
        </c:dLbls>
        <c:marker val="1"/>
        <c:smooth val="0"/>
        <c:axId val="170946944"/>
        <c:axId val="170948864"/>
      </c:lineChart>
      <c:dateAx>
        <c:axId val="17094694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8864"/>
        <c:crosses val="autoZero"/>
        <c:auto val="1"/>
        <c:lblOffset val="100"/>
        <c:baseTimeUnit val="months"/>
        <c:majorUnit val="1"/>
        <c:majorTimeUnit val="months"/>
      </c:dateAx>
      <c:valAx>
        <c:axId val="1709488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6944"/>
        <c:crosses val="autoZero"/>
        <c:crossBetween val="midCat"/>
      </c:valAx>
      <c:spPr>
        <a:noFill/>
        <a:ln>
          <a:noFill/>
        </a:ln>
        <a:effectLst/>
      </c:spPr>
    </c:plotArea>
    <c:legend>
      <c:legendPos val="b"/>
      <c:layout>
        <c:manualLayout>
          <c:xMode val="edge"/>
          <c:yMode val="edge"/>
          <c:x val="8.7804899387576546E-2"/>
          <c:y val="0.81245581078828655"/>
          <c:w val="0.87994575678040243"/>
          <c:h val="0.15987316357171208"/>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IPDC waiting &gt; 52 weeks</a:t>
            </a:r>
            <a:endParaRPr lang="en-GB" sz="1100">
              <a:effectLst/>
            </a:endParaRPr>
          </a:p>
        </c:rich>
      </c:tx>
      <c:overlay val="0"/>
      <c:spPr>
        <a:noFill/>
        <a:ln>
          <a:noFill/>
        </a:ln>
        <a:effectLst/>
      </c:spPr>
    </c:title>
    <c:autoTitleDeleted val="0"/>
    <c:plotArea>
      <c:layout>
        <c:manualLayout>
          <c:layoutTarget val="inner"/>
          <c:xMode val="edge"/>
          <c:yMode val="edge"/>
          <c:x val="0.10926156840298154"/>
          <c:y val="0.10865013377955569"/>
          <c:w val="0.83825922172807921"/>
          <c:h val="0.57541119860017498"/>
        </c:manualLayout>
      </c:layout>
      <c:lineChart>
        <c:grouping val="standard"/>
        <c:varyColors val="0"/>
        <c:ser>
          <c:idx val="1"/>
          <c:order val="0"/>
          <c:tx>
            <c:strRef>
              <c:f>'IP 52wk'!$E$6</c:f>
              <c:strCache>
                <c:ptCount val="1"/>
                <c:pt idx="0">
                  <c:v>&gt; 52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'IP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52wk'!$E$79:$E$102</c:f>
              <c:numCache>
                <c:formatCode>0</c:formatCode>
                <c:ptCount val="24"/>
                <c:pt idx="0">
                  <c:v>4284</c:v>
                </c:pt>
                <c:pt idx="1">
                  <c:v>4169</c:v>
                </c:pt>
                <c:pt idx="2">
                  <c:v>4140</c:v>
                </c:pt>
                <c:pt idx="3">
                  <c:v>4111</c:v>
                </c:pt>
                <c:pt idx="4">
                  <c:v>3994</c:v>
                </c:pt>
                <c:pt idx="5">
                  <c:v>3627</c:v>
                </c:pt>
                <c:pt idx="6">
                  <c:v>3146</c:v>
                </c:pt>
                <c:pt idx="7">
                  <c:v>2795</c:v>
                </c:pt>
                <c:pt idx="8">
                  <c:v>2577</c:v>
                </c:pt>
                <c:pt idx="9">
                  <c:v>2319</c:v>
                </c:pt>
                <c:pt idx="10">
                  <c:v>2052</c:v>
                </c:pt>
                <c:pt idx="11">
                  <c:v>1874</c:v>
                </c:pt>
                <c:pt idx="12">
                  <c:v>1685</c:v>
                </c:pt>
                <c:pt idx="13">
                  <c:v>1509</c:v>
                </c:pt>
                <c:pt idx="14">
                  <c:v>1407</c:v>
                </c:pt>
                <c:pt idx="15">
                  <c:v>1201</c:v>
                </c:pt>
                <c:pt idx="16">
                  <c:v>1004</c:v>
                </c:pt>
              </c:numCache>
            </c:numRef>
          </c:val>
          <c:smooth val="0"/>
          <c:extLst>
            <c:ext xmlns:c16="http://schemas.microsoft.com/office/drawing/2014/chart" uri="{C3380CC4-5D6E-409C-BE32-E72D297353CC}">
              <c16:uniqueId val="{00000000-DDE6-4D74-AC8A-49403473F29D}"/>
            </c:ext>
          </c:extLst>
        </c:ser>
        <c:ser>
          <c:idx val="3"/>
          <c:order val="1"/>
          <c:tx>
            <c:strRef>
              <c:f>'IP 52wk'!$G$6</c:f>
              <c:strCache>
                <c:ptCount val="1"/>
                <c:pt idx="0">
                  <c:v>Target</c:v>
                </c:pt>
              </c:strCache>
            </c:strRef>
          </c:tx>
          <c:spPr>
            <a:ln w="19050" cap="rnd">
              <a:solidFill>
                <a:srgbClr val="FF0000"/>
              </a:solidFill>
              <a:prstDash val="dash"/>
              <a:round/>
            </a:ln>
            <a:effectLst/>
          </c:spPr>
          <c:marker>
            <c:symbol val="none"/>
          </c:marker>
          <c:cat>
            <c:numRef>
              <c:f>'IP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52wk'!$G$79:$G$102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DDE6-4D74-AC8A-49403473F29D}"/>
            </c:ext>
          </c:extLst>
        </c:ser>
        <c:ser>
          <c:idx val="0"/>
          <c:order val="2"/>
          <c:tx>
            <c:strRef>
              <c:f>'IP 52wk'!$F$6</c:f>
              <c:strCache>
                <c:ptCount val="1"/>
                <c:pt idx="0">
                  <c:v>LPL</c:v>
                </c:pt>
              </c:strCache>
            </c:strRef>
          </c:tx>
          <c:spPr>
            <a:ln w="15875">
              <a:solidFill>
                <a:schemeClr val="tx1"/>
              </a:solidFill>
              <a:prstDash val="lgDash"/>
            </a:ln>
          </c:spPr>
          <c:marker>
            <c:symbol val="none"/>
          </c:marker>
          <c:cat>
            <c:numRef>
              <c:f>'IP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52wk'!$F$79:$F$102</c:f>
              <c:numCache>
                <c:formatCode>0</c:formatCode>
                <c:ptCount val="24"/>
                <c:pt idx="0">
                  <c:v>2154.3470588235291</c:v>
                </c:pt>
                <c:pt idx="1">
                  <c:v>2154.3470588235291</c:v>
                </c:pt>
                <c:pt idx="2">
                  <c:v>2154.3470588235291</c:v>
                </c:pt>
                <c:pt idx="3">
                  <c:v>2154.3470588235291</c:v>
                </c:pt>
                <c:pt idx="4">
                  <c:v>2154.3470588235291</c:v>
                </c:pt>
                <c:pt idx="5">
                  <c:v>2154.3470588235291</c:v>
                </c:pt>
                <c:pt idx="6">
                  <c:v>2154.3470588235291</c:v>
                </c:pt>
                <c:pt idx="7">
                  <c:v>2154.3470588235291</c:v>
                </c:pt>
                <c:pt idx="8">
                  <c:v>2154.3470588235291</c:v>
                </c:pt>
                <c:pt idx="9">
                  <c:v>2154.3470588235291</c:v>
                </c:pt>
                <c:pt idx="10">
                  <c:v>2154.3470588235291</c:v>
                </c:pt>
                <c:pt idx="11">
                  <c:v>2154.3470588235291</c:v>
                </c:pt>
                <c:pt idx="12">
                  <c:v>2154.3470588235291</c:v>
                </c:pt>
                <c:pt idx="13">
                  <c:v>2154.3470588235291</c:v>
                </c:pt>
                <c:pt idx="14">
                  <c:v>2154.3470588235291</c:v>
                </c:pt>
                <c:pt idx="15">
                  <c:v>2154.3470588235291</c:v>
                </c:pt>
                <c:pt idx="16">
                  <c:v>2154.3470588235291</c:v>
                </c:pt>
                <c:pt idx="17">
                  <c:v>2154.3470588235291</c:v>
                </c:pt>
                <c:pt idx="18">
                  <c:v>2154.3470588235291</c:v>
                </c:pt>
                <c:pt idx="19">
                  <c:v>2154.3470588235291</c:v>
                </c:pt>
                <c:pt idx="20">
                  <c:v>2154.3470588235291</c:v>
                </c:pt>
                <c:pt idx="21">
                  <c:v>2154.3470588235291</c:v>
                </c:pt>
                <c:pt idx="22">
                  <c:v>2154.3470588235291</c:v>
                </c:pt>
                <c:pt idx="23">
                  <c:v>2154.3470588235291</c:v>
                </c:pt>
              </c:numCache>
            </c:numRef>
          </c:val>
          <c:smooth val="0"/>
          <c:extLst>
            <c:ext xmlns:c16="http://schemas.microsoft.com/office/drawing/2014/chart" uri="{C3380CC4-5D6E-409C-BE32-E72D297353CC}">
              <c16:uniqueId val="{00000002-DDE6-4D74-AC8A-49403473F29D}"/>
            </c:ext>
          </c:extLst>
        </c:ser>
        <c:ser>
          <c:idx val="2"/>
          <c:order val="3"/>
          <c:tx>
            <c:strRef>
              <c:f>'IP 52wk'!$D$6</c:f>
              <c:strCache>
                <c:ptCount val="1"/>
                <c:pt idx="0">
                  <c:v>Mean</c:v>
                </c:pt>
              </c:strCache>
            </c:strRef>
          </c:tx>
          <c:spPr>
            <a:ln w="15875">
              <a:solidFill>
                <a:schemeClr val="tx1"/>
              </a:solidFill>
            </a:ln>
          </c:spPr>
          <c:marker>
            <c:symbol val="none"/>
          </c:marker>
          <c:cat>
            <c:numRef>
              <c:f>'IP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52wk'!$D$79:$D$102</c:f>
              <c:numCache>
                <c:formatCode>0</c:formatCode>
                <c:ptCount val="24"/>
                <c:pt idx="0">
                  <c:v>2699.6470588235293</c:v>
                </c:pt>
                <c:pt idx="1">
                  <c:v>2699.6470588235293</c:v>
                </c:pt>
                <c:pt idx="2">
                  <c:v>2699.6470588235293</c:v>
                </c:pt>
                <c:pt idx="3">
                  <c:v>2699.6470588235293</c:v>
                </c:pt>
                <c:pt idx="4">
                  <c:v>2699.6470588235293</c:v>
                </c:pt>
                <c:pt idx="5">
                  <c:v>2699.6470588235293</c:v>
                </c:pt>
                <c:pt idx="6">
                  <c:v>2699.6470588235293</c:v>
                </c:pt>
                <c:pt idx="7">
                  <c:v>2699.6470588235293</c:v>
                </c:pt>
                <c:pt idx="8">
                  <c:v>2699.6470588235293</c:v>
                </c:pt>
                <c:pt idx="9">
                  <c:v>2699.6470588235293</c:v>
                </c:pt>
                <c:pt idx="10">
                  <c:v>2699.6470588235293</c:v>
                </c:pt>
                <c:pt idx="11">
                  <c:v>2699.6470588235293</c:v>
                </c:pt>
                <c:pt idx="12">
                  <c:v>2699.6470588235293</c:v>
                </c:pt>
                <c:pt idx="13">
                  <c:v>2699.6470588235293</c:v>
                </c:pt>
                <c:pt idx="14">
                  <c:v>2699.6470588235293</c:v>
                </c:pt>
                <c:pt idx="15">
                  <c:v>2699.6470588235293</c:v>
                </c:pt>
                <c:pt idx="16">
                  <c:v>2699.6470588235293</c:v>
                </c:pt>
                <c:pt idx="17">
                  <c:v>2699.6470588235293</c:v>
                </c:pt>
                <c:pt idx="18">
                  <c:v>2699.6470588235293</c:v>
                </c:pt>
                <c:pt idx="19">
                  <c:v>2699.6470588235293</c:v>
                </c:pt>
                <c:pt idx="20">
                  <c:v>2699.6470588235293</c:v>
                </c:pt>
                <c:pt idx="21">
                  <c:v>2699.6470588235293</c:v>
                </c:pt>
                <c:pt idx="22">
                  <c:v>2699.6470588235293</c:v>
                </c:pt>
                <c:pt idx="23">
                  <c:v>2699.6470588235293</c:v>
                </c:pt>
              </c:numCache>
            </c:numRef>
          </c:val>
          <c:smooth val="0"/>
          <c:extLst>
            <c:ext xmlns:c16="http://schemas.microsoft.com/office/drawing/2014/chart" uri="{C3380CC4-5D6E-409C-BE32-E72D297353CC}">
              <c16:uniqueId val="{00000003-DDE6-4D74-AC8A-49403473F29D}"/>
            </c:ext>
          </c:extLst>
        </c:ser>
        <c:ser>
          <c:idx val="4"/>
          <c:order val="4"/>
          <c:tx>
            <c:strRef>
              <c:f>'IP 52wk'!$C$6</c:f>
              <c:strCache>
                <c:ptCount val="1"/>
                <c:pt idx="0">
                  <c:v>UPL</c:v>
                </c:pt>
              </c:strCache>
            </c:strRef>
          </c:tx>
          <c:spPr>
            <a:ln w="15875">
              <a:solidFill>
                <a:schemeClr val="tx1"/>
              </a:solidFill>
              <a:prstDash val="lgDash"/>
            </a:ln>
          </c:spPr>
          <c:marker>
            <c:symbol val="none"/>
          </c:marker>
          <c:cat>
            <c:numRef>
              <c:f>'IP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52wk'!$C$79:$C$102</c:f>
              <c:numCache>
                <c:formatCode>0</c:formatCode>
                <c:ptCount val="24"/>
                <c:pt idx="0">
                  <c:v>3244.9470588235295</c:v>
                </c:pt>
                <c:pt idx="1">
                  <c:v>3244.9470588235295</c:v>
                </c:pt>
                <c:pt idx="2">
                  <c:v>3244.9470588235295</c:v>
                </c:pt>
                <c:pt idx="3">
                  <c:v>3244.9470588235295</c:v>
                </c:pt>
                <c:pt idx="4">
                  <c:v>3244.9470588235295</c:v>
                </c:pt>
                <c:pt idx="5">
                  <c:v>3244.9470588235295</c:v>
                </c:pt>
                <c:pt idx="6">
                  <c:v>3244.9470588235295</c:v>
                </c:pt>
                <c:pt idx="7">
                  <c:v>3244.9470588235295</c:v>
                </c:pt>
                <c:pt idx="8">
                  <c:v>3244.9470588235295</c:v>
                </c:pt>
                <c:pt idx="9">
                  <c:v>3244.9470588235295</c:v>
                </c:pt>
                <c:pt idx="10">
                  <c:v>3244.9470588235295</c:v>
                </c:pt>
                <c:pt idx="11">
                  <c:v>3244.9470588235295</c:v>
                </c:pt>
                <c:pt idx="12">
                  <c:v>3244.9470588235295</c:v>
                </c:pt>
                <c:pt idx="13">
                  <c:v>3244.9470588235295</c:v>
                </c:pt>
                <c:pt idx="14">
                  <c:v>3244.9470588235295</c:v>
                </c:pt>
                <c:pt idx="15">
                  <c:v>3244.9470588235295</c:v>
                </c:pt>
                <c:pt idx="16">
                  <c:v>3244.9470588235295</c:v>
                </c:pt>
                <c:pt idx="17">
                  <c:v>3244.9470588235295</c:v>
                </c:pt>
                <c:pt idx="18">
                  <c:v>3244.9470588235295</c:v>
                </c:pt>
                <c:pt idx="19">
                  <c:v>3244.9470588235295</c:v>
                </c:pt>
                <c:pt idx="20">
                  <c:v>3244.9470588235295</c:v>
                </c:pt>
                <c:pt idx="21">
                  <c:v>3244.9470588235295</c:v>
                </c:pt>
                <c:pt idx="22">
                  <c:v>3244.9470588235295</c:v>
                </c:pt>
                <c:pt idx="23">
                  <c:v>3244.9470588235295</c:v>
                </c:pt>
              </c:numCache>
            </c:numRef>
          </c:val>
          <c:smooth val="0"/>
          <c:extLst>
            <c:ext xmlns:c16="http://schemas.microsoft.com/office/drawing/2014/chart" uri="{C3380CC4-5D6E-409C-BE32-E72D297353CC}">
              <c16:uniqueId val="{00000004-DDE6-4D74-AC8A-49403473F29D}"/>
            </c:ext>
          </c:extLst>
        </c:ser>
        <c:ser>
          <c:idx val="5"/>
          <c:order val="5"/>
          <c:tx>
            <c:strRef>
              <c:f>'IP 52wk'!$I$6</c:f>
              <c:strCache>
                <c:ptCount val="1"/>
                <c:pt idx="0">
                  <c:v>SCL</c:v>
                </c:pt>
              </c:strCache>
            </c:strRef>
          </c:tx>
          <c:spPr>
            <a:ln>
              <a:noFill/>
            </a:ln>
          </c:spPr>
          <c:marker>
            <c:symbol val="circle"/>
            <c:size val="6"/>
            <c:spPr>
              <a:solidFill>
                <a:srgbClr val="5B9BD5"/>
              </a:solidFill>
              <a:ln>
                <a:noFill/>
              </a:ln>
            </c:spPr>
          </c:marker>
          <c:cat>
            <c:numRef>
              <c:f>'IP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52wk'!$I$79:$I$102</c:f>
              <c:numCache>
                <c:formatCode>0</c:formatCode>
                <c:ptCount val="24"/>
                <c:pt idx="0">
                  <c:v>#N/A</c:v>
                </c:pt>
                <c:pt idx="1">
                  <c:v>#N/A</c:v>
                </c:pt>
                <c:pt idx="2">
                  <c:v>#N/A</c:v>
                </c:pt>
                <c:pt idx="3">
                  <c:v>#N/A</c:v>
                </c:pt>
                <c:pt idx="4">
                  <c:v>#N/A</c:v>
                </c:pt>
                <c:pt idx="5">
                  <c:v>#N/A</c:v>
                </c:pt>
                <c:pt idx="6">
                  <c:v>#N/A</c:v>
                </c:pt>
                <c:pt idx="7">
                  <c:v>#N/A</c:v>
                </c:pt>
                <c:pt idx="8">
                  <c:v>#N/A</c:v>
                </c:pt>
                <c:pt idx="9">
                  <c:v>#N/A</c:v>
                </c:pt>
                <c:pt idx="10">
                  <c:v>2052</c:v>
                </c:pt>
                <c:pt idx="11">
                  <c:v>1874</c:v>
                </c:pt>
                <c:pt idx="12">
                  <c:v>1685</c:v>
                </c:pt>
                <c:pt idx="13">
                  <c:v>1509</c:v>
                </c:pt>
                <c:pt idx="14">
                  <c:v>1407</c:v>
                </c:pt>
                <c:pt idx="15">
                  <c:v>1201</c:v>
                </c:pt>
                <c:pt idx="16">
                  <c:v>1004</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DDE6-4D74-AC8A-49403473F29D}"/>
            </c:ext>
          </c:extLst>
        </c:ser>
        <c:ser>
          <c:idx val="6"/>
          <c:order val="6"/>
          <c:tx>
            <c:strRef>
              <c:f>'IP 52wk'!$J$6</c:f>
              <c:strCache>
                <c:ptCount val="1"/>
                <c:pt idx="0">
                  <c:v>SCH</c:v>
                </c:pt>
              </c:strCache>
            </c:strRef>
          </c:tx>
          <c:spPr>
            <a:ln>
              <a:noFill/>
            </a:ln>
          </c:spPr>
          <c:marker>
            <c:symbol val="circle"/>
            <c:size val="6"/>
            <c:spPr>
              <a:solidFill>
                <a:srgbClr val="FF6600"/>
              </a:solidFill>
              <a:ln>
                <a:noFill/>
              </a:ln>
            </c:spPr>
          </c:marker>
          <c:cat>
            <c:numRef>
              <c:f>'IP 52wk'!$B$79:$B$95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'IP 52wk'!$J$79:$J$102</c:f>
              <c:numCache>
                <c:formatCode>0</c:formatCode>
                <c:ptCount val="24"/>
                <c:pt idx="0">
                  <c:v>4284</c:v>
                </c:pt>
                <c:pt idx="1">
                  <c:v>4169</c:v>
                </c:pt>
                <c:pt idx="2">
                  <c:v>4140</c:v>
                </c:pt>
                <c:pt idx="3">
                  <c:v>4111</c:v>
                </c:pt>
                <c:pt idx="4">
                  <c:v>3994</c:v>
                </c:pt>
                <c:pt idx="5">
                  <c:v>3627</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DDE6-4D74-AC8A-49403473F29D}"/>
            </c:ext>
          </c:extLst>
        </c:ser>
        <c:dLbls>
          <c:showLegendKey val="0"/>
          <c:showVal val="0"/>
          <c:showCatName val="0"/>
          <c:showSerName val="0"/>
          <c:showPercent val="0"/>
          <c:showBubbleSize val="0"/>
        </c:dLbls>
        <c:marker val="1"/>
        <c:smooth val="0"/>
        <c:axId val="172275584"/>
        <c:axId val="170987520"/>
      </c:lineChart>
      <c:dateAx>
        <c:axId val="17227558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87520"/>
        <c:crosses val="autoZero"/>
        <c:auto val="1"/>
        <c:lblOffset val="100"/>
        <c:baseTimeUnit val="months"/>
        <c:majorUnit val="1"/>
        <c:majorTimeUnit val="months"/>
      </c:dateAx>
      <c:valAx>
        <c:axId val="1709875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275584"/>
        <c:crosses val="autoZero"/>
        <c:crossBetween val="midCat"/>
      </c:valAx>
      <c:spPr>
        <a:noFill/>
        <a:ln>
          <a:noFill/>
        </a:ln>
        <a:effectLst/>
      </c:spPr>
    </c:plotArea>
    <c:legend>
      <c:legendPos val="b"/>
      <c:layout>
        <c:manualLayout>
          <c:xMode val="edge"/>
          <c:yMode val="edge"/>
          <c:x val="7.3915994331584786E-2"/>
          <c:y val="0.85396240227991738"/>
          <c:w val="0.89105667299722813"/>
          <c:h val="0.11836658212844581"/>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General Surgery LOS</a:t>
            </a:r>
          </a:p>
        </c:rich>
      </c:tx>
      <c:overlay val="0"/>
      <c:spPr>
        <a:noFill/>
        <a:ln>
          <a:noFill/>
        </a:ln>
        <a:effectLst/>
      </c:spPr>
    </c:title>
    <c:autoTitleDeleted val="0"/>
    <c:plotArea>
      <c:layout>
        <c:manualLayout>
          <c:layoutTarget val="inner"/>
          <c:xMode val="edge"/>
          <c:yMode val="edge"/>
          <c:x val="0.10024759405074365"/>
          <c:y val="0.14087962962962963"/>
          <c:w val="0.87753018372703417"/>
          <c:h val="0.56810446653055013"/>
        </c:manualLayout>
      </c:layout>
      <c:lineChart>
        <c:grouping val="standard"/>
        <c:varyColors val="0"/>
        <c:ser>
          <c:idx val="2"/>
          <c:order val="0"/>
          <c:tx>
            <c:strRef>
              <c:f>'Avg LOS'!$C$8</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'Avg LOS'!$D$6:$T$6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LOS'!$D$8:$AA$8</c:f>
              <c:numCache>
                <c:formatCode>General</c:formatCode>
                <c:ptCount val="24"/>
                <c:pt idx="0">
                  <c:v>3.39</c:v>
                </c:pt>
                <c:pt idx="1">
                  <c:v>3.55</c:v>
                </c:pt>
                <c:pt idx="2">
                  <c:v>3.63</c:v>
                </c:pt>
                <c:pt idx="3">
                  <c:v>3.08</c:v>
                </c:pt>
                <c:pt idx="4">
                  <c:v>3.03</c:v>
                </c:pt>
                <c:pt idx="5">
                  <c:v>3.16</c:v>
                </c:pt>
                <c:pt idx="6">
                  <c:v>3.31</c:v>
                </c:pt>
                <c:pt idx="7" formatCode="0.00">
                  <c:v>2.77</c:v>
                </c:pt>
                <c:pt idx="8">
                  <c:v>3.96</c:v>
                </c:pt>
                <c:pt idx="9">
                  <c:v>2.54</c:v>
                </c:pt>
                <c:pt idx="10">
                  <c:v>3.24</c:v>
                </c:pt>
                <c:pt idx="11">
                  <c:v>3.54</c:v>
                </c:pt>
                <c:pt idx="12">
                  <c:v>3.16</c:v>
                </c:pt>
                <c:pt idx="13">
                  <c:v>2.48</c:v>
                </c:pt>
                <c:pt idx="14" formatCode="0.00">
                  <c:v>2.89</c:v>
                </c:pt>
                <c:pt idx="15">
                  <c:v>3.14</c:v>
                </c:pt>
                <c:pt idx="16">
                  <c:v>3.34</c:v>
                </c:pt>
              </c:numCache>
            </c:numRef>
          </c:val>
          <c:smooth val="0"/>
          <c:extLst>
            <c:ext xmlns:c16="http://schemas.microsoft.com/office/drawing/2014/chart" uri="{C3380CC4-5D6E-409C-BE32-E72D297353CC}">
              <c16:uniqueId val="{00000000-868F-46A8-A139-F8923CF03B5B}"/>
            </c:ext>
          </c:extLst>
        </c:ser>
        <c:ser>
          <c:idx val="3"/>
          <c:order val="1"/>
          <c:tx>
            <c:strRef>
              <c:f>'Avg LOS'!$C$7</c:f>
              <c:strCache>
                <c:ptCount val="1"/>
                <c:pt idx="0">
                  <c:v>Peer</c:v>
                </c:pt>
              </c:strCache>
            </c:strRef>
          </c:tx>
          <c:spPr>
            <a:ln w="15875">
              <a:solidFill>
                <a:srgbClr val="FF0000"/>
              </a:solidFill>
              <a:prstDash val="dash"/>
            </a:ln>
          </c:spPr>
          <c:marker>
            <c:symbol val="none"/>
          </c:marker>
          <c:cat>
            <c:numRef>
              <c:f>'Avg LOS'!$D$6:$T$6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LOS'!$D$7:$AA$7</c:f>
              <c:numCache>
                <c:formatCode>0.00</c:formatCode>
                <c:ptCount val="24"/>
                <c:pt idx="0">
                  <c:v>4.3</c:v>
                </c:pt>
                <c:pt idx="1">
                  <c:v>4.3</c:v>
                </c:pt>
                <c:pt idx="2">
                  <c:v>4.3</c:v>
                </c:pt>
                <c:pt idx="3">
                  <c:v>4.3</c:v>
                </c:pt>
                <c:pt idx="4">
                  <c:v>4.3</c:v>
                </c:pt>
                <c:pt idx="5">
                  <c:v>4.3</c:v>
                </c:pt>
                <c:pt idx="6">
                  <c:v>4.3</c:v>
                </c:pt>
                <c:pt idx="7">
                  <c:v>4.3</c:v>
                </c:pt>
                <c:pt idx="8">
                  <c:v>4.3</c:v>
                </c:pt>
                <c:pt idx="9">
                  <c:v>4.3</c:v>
                </c:pt>
                <c:pt idx="10">
                  <c:v>4.3</c:v>
                </c:pt>
                <c:pt idx="11">
                  <c:v>4.3</c:v>
                </c:pt>
                <c:pt idx="12">
                  <c:v>4.3</c:v>
                </c:pt>
                <c:pt idx="13">
                  <c:v>4.3</c:v>
                </c:pt>
                <c:pt idx="14">
                  <c:v>4.3</c:v>
                </c:pt>
                <c:pt idx="15">
                  <c:v>4.3</c:v>
                </c:pt>
                <c:pt idx="16">
                  <c:v>4.3</c:v>
                </c:pt>
              </c:numCache>
            </c:numRef>
          </c:val>
          <c:smooth val="0"/>
          <c:extLst>
            <c:ext xmlns:c16="http://schemas.microsoft.com/office/drawing/2014/chart" uri="{C3380CC4-5D6E-409C-BE32-E72D297353CC}">
              <c16:uniqueId val="{00000001-868F-46A8-A139-F8923CF03B5B}"/>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1"/>
      </c:valAx>
      <c:spPr>
        <a:noFill/>
        <a:ln>
          <a:noFill/>
        </a:ln>
        <a:effectLst/>
      </c:spPr>
    </c:plotArea>
    <c:legend>
      <c:legendPos val="b"/>
      <c:layout>
        <c:manualLayout>
          <c:xMode val="edge"/>
          <c:yMode val="edge"/>
          <c:x val="0.27185352521195899"/>
          <c:y val="0.89581484231307884"/>
          <c:w val="0.44212488844265951"/>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Gynaecology LOS</a:t>
            </a:r>
          </a:p>
        </c:rich>
      </c:tx>
      <c:overlay val="0"/>
      <c:spPr>
        <a:noFill/>
        <a:ln>
          <a:noFill/>
        </a:ln>
        <a:effectLst/>
      </c:spPr>
    </c:title>
    <c:autoTitleDeleted val="0"/>
    <c:plotArea>
      <c:layout>
        <c:manualLayout>
          <c:layoutTarget val="inner"/>
          <c:xMode val="edge"/>
          <c:yMode val="edge"/>
          <c:x val="0.10024759405074365"/>
          <c:y val="0.14087962962962963"/>
          <c:w val="0.87753018372703417"/>
          <c:h val="0.57338230779816024"/>
        </c:manualLayout>
      </c:layout>
      <c:lineChart>
        <c:grouping val="standard"/>
        <c:varyColors val="0"/>
        <c:ser>
          <c:idx val="2"/>
          <c:order val="0"/>
          <c:tx>
            <c:strRef>
              <c:f>'Avg LOS'!$C$10</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'Avg LOS'!$D$6:$T$6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LOS'!$D$10:$AA$10</c:f>
              <c:numCache>
                <c:formatCode>0.00</c:formatCode>
                <c:ptCount val="24"/>
                <c:pt idx="0" formatCode="General">
                  <c:v>2.1800000000000002</c:v>
                </c:pt>
                <c:pt idx="1">
                  <c:v>2.5499999999999998</c:v>
                </c:pt>
                <c:pt idx="2" formatCode="General">
                  <c:v>2.2200000000000002</c:v>
                </c:pt>
                <c:pt idx="3">
                  <c:v>2.2999999999999998</c:v>
                </c:pt>
                <c:pt idx="4" formatCode="General">
                  <c:v>2.35</c:v>
                </c:pt>
                <c:pt idx="5">
                  <c:v>2.2999999999999998</c:v>
                </c:pt>
                <c:pt idx="6">
                  <c:v>2.2000000000000002</c:v>
                </c:pt>
                <c:pt idx="7" formatCode="General">
                  <c:v>2.5299999999999998</c:v>
                </c:pt>
                <c:pt idx="8" formatCode="General">
                  <c:v>2.37</c:v>
                </c:pt>
                <c:pt idx="9" formatCode="General">
                  <c:v>2.44</c:v>
                </c:pt>
                <c:pt idx="10" formatCode="General">
                  <c:v>1.81</c:v>
                </c:pt>
                <c:pt idx="11" formatCode="General">
                  <c:v>2.5499999999999998</c:v>
                </c:pt>
                <c:pt idx="12" formatCode="General">
                  <c:v>2.36</c:v>
                </c:pt>
                <c:pt idx="13" formatCode="General">
                  <c:v>2.21</c:v>
                </c:pt>
                <c:pt idx="14" formatCode="General">
                  <c:v>2.41</c:v>
                </c:pt>
                <c:pt idx="15">
                  <c:v>2</c:v>
                </c:pt>
                <c:pt idx="16" formatCode="General">
                  <c:v>2.1800000000000002</c:v>
                </c:pt>
              </c:numCache>
            </c:numRef>
          </c:val>
          <c:smooth val="0"/>
          <c:extLst>
            <c:ext xmlns:c16="http://schemas.microsoft.com/office/drawing/2014/chart" uri="{C3380CC4-5D6E-409C-BE32-E72D297353CC}">
              <c16:uniqueId val="{00000000-79D8-4DBD-95D7-A075528951EA}"/>
            </c:ext>
          </c:extLst>
        </c:ser>
        <c:ser>
          <c:idx val="3"/>
          <c:order val="1"/>
          <c:tx>
            <c:strRef>
              <c:f>'Avg LOS'!$C$9</c:f>
              <c:strCache>
                <c:ptCount val="1"/>
                <c:pt idx="0">
                  <c:v>Peer</c:v>
                </c:pt>
              </c:strCache>
            </c:strRef>
          </c:tx>
          <c:spPr>
            <a:ln w="15875">
              <a:solidFill>
                <a:srgbClr val="FF0000"/>
              </a:solidFill>
              <a:prstDash val="dash"/>
            </a:ln>
          </c:spPr>
          <c:marker>
            <c:symbol val="none"/>
          </c:marker>
          <c:cat>
            <c:numRef>
              <c:f>'Avg LOS'!$D$6:$T$6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LOS'!$D$9:$AA$9</c:f>
              <c:numCache>
                <c:formatCode>General</c:formatCode>
                <c:ptCount val="24"/>
                <c:pt idx="0">
                  <c:v>1.91</c:v>
                </c:pt>
                <c:pt idx="1">
                  <c:v>1.91</c:v>
                </c:pt>
                <c:pt idx="2">
                  <c:v>1.91</c:v>
                </c:pt>
                <c:pt idx="3">
                  <c:v>1.91</c:v>
                </c:pt>
                <c:pt idx="4">
                  <c:v>1.91</c:v>
                </c:pt>
                <c:pt idx="5">
                  <c:v>1.91</c:v>
                </c:pt>
                <c:pt idx="6">
                  <c:v>1.91</c:v>
                </c:pt>
                <c:pt idx="7">
                  <c:v>1.91</c:v>
                </c:pt>
                <c:pt idx="8">
                  <c:v>1.91</c:v>
                </c:pt>
                <c:pt idx="9">
                  <c:v>1.91</c:v>
                </c:pt>
                <c:pt idx="10">
                  <c:v>1.91</c:v>
                </c:pt>
                <c:pt idx="11">
                  <c:v>1.91</c:v>
                </c:pt>
                <c:pt idx="12" formatCode="0.00">
                  <c:v>1.91</c:v>
                </c:pt>
                <c:pt idx="13">
                  <c:v>1.91</c:v>
                </c:pt>
                <c:pt idx="14">
                  <c:v>1.91</c:v>
                </c:pt>
                <c:pt idx="15">
                  <c:v>1.91</c:v>
                </c:pt>
                <c:pt idx="16">
                  <c:v>1.91</c:v>
                </c:pt>
              </c:numCache>
            </c:numRef>
          </c:val>
          <c:smooth val="0"/>
          <c:extLst>
            <c:ext xmlns:c16="http://schemas.microsoft.com/office/drawing/2014/chart" uri="{C3380CC4-5D6E-409C-BE32-E72D297353CC}">
              <c16:uniqueId val="{00000001-79D8-4DBD-95D7-A075528951EA}"/>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1"/>
      </c:valAx>
      <c:spPr>
        <a:noFill/>
        <a:ln>
          <a:noFill/>
        </a:ln>
        <a:effectLst/>
      </c:spPr>
    </c:plotArea>
    <c:legend>
      <c:legendPos val="b"/>
      <c:layout>
        <c:manualLayout>
          <c:xMode val="edge"/>
          <c:yMode val="edge"/>
          <c:x val="0.27185352521195899"/>
          <c:y val="0.9172448687957151"/>
          <c:w val="0.5235896363230701"/>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Haematology LOS</a:t>
            </a:r>
          </a:p>
        </c:rich>
      </c:tx>
      <c:layout>
        <c:manualLayout>
          <c:xMode val="edge"/>
          <c:yMode val="edge"/>
          <c:x val="0.37309820647419067"/>
          <c:y val="4.1666666666666664E-2"/>
        </c:manualLayout>
      </c:layout>
      <c:overlay val="0"/>
      <c:spPr>
        <a:noFill/>
        <a:ln>
          <a:noFill/>
        </a:ln>
        <a:effectLst/>
      </c:spPr>
    </c:title>
    <c:autoTitleDeleted val="0"/>
    <c:plotArea>
      <c:layout>
        <c:manualLayout>
          <c:layoutTarget val="inner"/>
          <c:xMode val="edge"/>
          <c:yMode val="edge"/>
          <c:x val="0.10024759405074365"/>
          <c:y val="0.14087962962962963"/>
          <c:w val="0.87753018372703417"/>
          <c:h val="0.5971411612991383"/>
        </c:manualLayout>
      </c:layout>
      <c:lineChart>
        <c:grouping val="standard"/>
        <c:varyColors val="0"/>
        <c:ser>
          <c:idx val="1"/>
          <c:order val="0"/>
          <c:tx>
            <c:strRef>
              <c:f>'Avg LOS'!$C$12</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'Avg LOS'!$D$6:$T$6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LOS'!$D$12:$AA$12</c:f>
              <c:numCache>
                <c:formatCode>0.00</c:formatCode>
                <c:ptCount val="24"/>
                <c:pt idx="0">
                  <c:v>5.33</c:v>
                </c:pt>
                <c:pt idx="1">
                  <c:v>8.6</c:v>
                </c:pt>
                <c:pt idx="2" formatCode="General">
                  <c:v>12.31</c:v>
                </c:pt>
                <c:pt idx="3" formatCode="General">
                  <c:v>10.08</c:v>
                </c:pt>
                <c:pt idx="4">
                  <c:v>6.25</c:v>
                </c:pt>
                <c:pt idx="5" formatCode="General">
                  <c:v>18.29</c:v>
                </c:pt>
                <c:pt idx="6">
                  <c:v>14</c:v>
                </c:pt>
                <c:pt idx="7" formatCode="General">
                  <c:v>12.29</c:v>
                </c:pt>
                <c:pt idx="8" formatCode="General">
                  <c:v>10.43</c:v>
                </c:pt>
                <c:pt idx="9" formatCode="General">
                  <c:v>6.67</c:v>
                </c:pt>
                <c:pt idx="10" formatCode="General">
                  <c:v>11.22</c:v>
                </c:pt>
                <c:pt idx="11" formatCode="General">
                  <c:v>8.09</c:v>
                </c:pt>
                <c:pt idx="12">
                  <c:v>7.5</c:v>
                </c:pt>
                <c:pt idx="13">
                  <c:v>12.5</c:v>
                </c:pt>
                <c:pt idx="14">
                  <c:v>9.5</c:v>
                </c:pt>
                <c:pt idx="15">
                  <c:v>8</c:v>
                </c:pt>
                <c:pt idx="16" formatCode="General">
                  <c:v>11.33</c:v>
                </c:pt>
              </c:numCache>
            </c:numRef>
          </c:val>
          <c:smooth val="0"/>
          <c:extLst>
            <c:ext xmlns:c16="http://schemas.microsoft.com/office/drawing/2014/chart" uri="{C3380CC4-5D6E-409C-BE32-E72D297353CC}">
              <c16:uniqueId val="{00000000-A6C9-4FDF-8007-14046DD7C0D7}"/>
            </c:ext>
          </c:extLst>
        </c:ser>
        <c:ser>
          <c:idx val="0"/>
          <c:order val="1"/>
          <c:tx>
            <c:strRef>
              <c:f>'Avg LOS'!$C$11</c:f>
              <c:strCache>
                <c:ptCount val="1"/>
                <c:pt idx="0">
                  <c:v>Peer</c:v>
                </c:pt>
              </c:strCache>
            </c:strRef>
          </c:tx>
          <c:spPr>
            <a:ln w="15875">
              <a:solidFill>
                <a:srgbClr val="FF0000"/>
              </a:solidFill>
              <a:prstDash val="dash"/>
            </a:ln>
          </c:spPr>
          <c:marker>
            <c:symbol val="none"/>
          </c:marker>
          <c:cat>
            <c:numRef>
              <c:f>'Avg LOS'!$D$6:$T$6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'Avg LOS'!$D$11:$AA$11</c:f>
              <c:numCache>
                <c:formatCode>0.00</c:formatCode>
                <c:ptCount val="24"/>
                <c:pt idx="0">
                  <c:v>10.199999999999999</c:v>
                </c:pt>
                <c:pt idx="1">
                  <c:v>10.199999999999999</c:v>
                </c:pt>
                <c:pt idx="2">
                  <c:v>10.199999999999999</c:v>
                </c:pt>
                <c:pt idx="3">
                  <c:v>10.199999999999999</c:v>
                </c:pt>
                <c:pt idx="4">
                  <c:v>10.199999999999999</c:v>
                </c:pt>
                <c:pt idx="5">
                  <c:v>10.199999999999999</c:v>
                </c:pt>
                <c:pt idx="6">
                  <c:v>10.199999999999999</c:v>
                </c:pt>
                <c:pt idx="7">
                  <c:v>10.199999999999999</c:v>
                </c:pt>
                <c:pt idx="8">
                  <c:v>10.199999999999999</c:v>
                </c:pt>
                <c:pt idx="9">
                  <c:v>10.199999999999999</c:v>
                </c:pt>
                <c:pt idx="10">
                  <c:v>10.199999999999999</c:v>
                </c:pt>
                <c:pt idx="11">
                  <c:v>10.199999999999999</c:v>
                </c:pt>
                <c:pt idx="12">
                  <c:v>10.199999999999999</c:v>
                </c:pt>
                <c:pt idx="13">
                  <c:v>10.199999999999999</c:v>
                </c:pt>
                <c:pt idx="14">
                  <c:v>10.199999999999999</c:v>
                </c:pt>
                <c:pt idx="15">
                  <c:v>10.199999999999999</c:v>
                </c:pt>
                <c:pt idx="16">
                  <c:v>10.199999999999999</c:v>
                </c:pt>
              </c:numCache>
            </c:numRef>
          </c:val>
          <c:smooth val="0"/>
          <c:extLst>
            <c:ext xmlns:c16="http://schemas.microsoft.com/office/drawing/2014/chart" uri="{C3380CC4-5D6E-409C-BE32-E72D297353CC}">
              <c16:uniqueId val="{00000001-A6C9-4FDF-8007-14046DD7C0D7}"/>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4"/>
      </c:valAx>
      <c:spPr>
        <a:noFill/>
        <a:ln>
          <a:noFill/>
        </a:ln>
        <a:effectLst/>
      </c:spPr>
    </c:plotArea>
    <c:legend>
      <c:legendPos val="b"/>
      <c:layout>
        <c:manualLayout>
          <c:xMode val="edge"/>
          <c:yMode val="edge"/>
          <c:x val="0.3292362313631958"/>
          <c:y val="0.90335593467483233"/>
          <c:w val="0.43007585899152162"/>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General Surgery</a:t>
            </a:r>
          </a:p>
        </c:rich>
      </c:tx>
      <c:layout>
        <c:manualLayout>
          <c:xMode val="edge"/>
          <c:yMode val="edge"/>
          <c:x val="0.3904039873803653"/>
          <c:y val="2.7777777777777776E-2"/>
        </c:manualLayout>
      </c:layout>
      <c:overlay val="0"/>
      <c:spPr>
        <a:noFill/>
        <a:ln>
          <a:noFill/>
        </a:ln>
        <a:effectLst/>
      </c:spPr>
    </c:title>
    <c:autoTitleDeleted val="0"/>
    <c:plotArea>
      <c:layout>
        <c:manualLayout>
          <c:layoutTarget val="inner"/>
          <c:xMode val="edge"/>
          <c:yMode val="edge"/>
          <c:x val="0.10024759405074365"/>
          <c:y val="0.14087962962962963"/>
          <c:w val="0.87753018372703417"/>
          <c:h val="0.59489173228346459"/>
        </c:manualLayout>
      </c:layout>
      <c:lineChart>
        <c:grouping val="standard"/>
        <c:varyColors val="0"/>
        <c:ser>
          <c:idx val="2"/>
          <c:order val="0"/>
          <c:tx>
            <c:strRef>
              <c:f>'Adm on day of Surg'!$C$8</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'Adm on day of Surg'!$D$6:$Q$6</c:f>
              <c:numCache>
                <c:formatCode>mmm\-yy</c:formatCode>
                <c:ptCount val="14"/>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numCache>
            </c:numRef>
          </c:cat>
          <c:val>
            <c:numRef>
              <c:f>'Adm on day of Surg'!$D$8:$AA$8</c:f>
              <c:numCache>
                <c:formatCode>0.00%</c:formatCode>
                <c:ptCount val="24"/>
                <c:pt idx="0">
                  <c:v>0.81820000000000004</c:v>
                </c:pt>
                <c:pt idx="1">
                  <c:v>0.78220000000000001</c:v>
                </c:pt>
                <c:pt idx="2">
                  <c:v>0.8105</c:v>
                </c:pt>
                <c:pt idx="3">
                  <c:v>0.83120000000000005</c:v>
                </c:pt>
                <c:pt idx="4">
                  <c:v>0.82930000000000004</c:v>
                </c:pt>
                <c:pt idx="5">
                  <c:v>0.82950000000000002</c:v>
                </c:pt>
                <c:pt idx="6">
                  <c:v>0.876</c:v>
                </c:pt>
                <c:pt idx="7">
                  <c:v>0.85229999999999995</c:v>
                </c:pt>
                <c:pt idx="8">
                  <c:v>0.8125</c:v>
                </c:pt>
                <c:pt idx="9">
                  <c:v>0.81630000000000003</c:v>
                </c:pt>
                <c:pt idx="10">
                  <c:v>0.83520000000000005</c:v>
                </c:pt>
                <c:pt idx="11">
                  <c:v>0.75860000000000005</c:v>
                </c:pt>
                <c:pt idx="12">
                  <c:v>0.80220000000000002</c:v>
                </c:pt>
                <c:pt idx="13">
                  <c:v>0.82420000000000004</c:v>
                </c:pt>
              </c:numCache>
            </c:numRef>
          </c:val>
          <c:smooth val="0"/>
          <c:extLst>
            <c:ext xmlns:c16="http://schemas.microsoft.com/office/drawing/2014/chart" uri="{C3380CC4-5D6E-409C-BE32-E72D297353CC}">
              <c16:uniqueId val="{00000000-4E88-4376-99FF-7492DC84F59B}"/>
            </c:ext>
          </c:extLst>
        </c:ser>
        <c:ser>
          <c:idx val="3"/>
          <c:order val="1"/>
          <c:tx>
            <c:strRef>
              <c:f>'Adm on day of Surg'!$C$7</c:f>
              <c:strCache>
                <c:ptCount val="1"/>
                <c:pt idx="0">
                  <c:v>Peer</c:v>
                </c:pt>
              </c:strCache>
            </c:strRef>
          </c:tx>
          <c:spPr>
            <a:ln w="15875">
              <a:solidFill>
                <a:srgbClr val="FF0000"/>
              </a:solidFill>
              <a:prstDash val="dash"/>
            </a:ln>
          </c:spPr>
          <c:marker>
            <c:symbol val="none"/>
          </c:marker>
          <c:cat>
            <c:numRef>
              <c:f>'Adm on day of Surg'!$D$6:$Q$6</c:f>
              <c:numCache>
                <c:formatCode>mmm\-yy</c:formatCode>
                <c:ptCount val="14"/>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numCache>
            </c:numRef>
          </c:cat>
          <c:val>
            <c:numRef>
              <c:f>'Adm on day of Surg'!$D$7:$AA$7</c:f>
              <c:numCache>
                <c:formatCode>0.00%</c:formatCode>
                <c:ptCount val="24"/>
                <c:pt idx="0">
                  <c:v>0.89529999999999998</c:v>
                </c:pt>
                <c:pt idx="1">
                  <c:v>0.89529999999999998</c:v>
                </c:pt>
                <c:pt idx="2">
                  <c:v>0.89529999999999998</c:v>
                </c:pt>
                <c:pt idx="3">
                  <c:v>0.89529999999999998</c:v>
                </c:pt>
                <c:pt idx="4">
                  <c:v>0.89529999999999998</c:v>
                </c:pt>
                <c:pt idx="5">
                  <c:v>0.89529999999999998</c:v>
                </c:pt>
                <c:pt idx="6">
                  <c:v>0.89529999999999998</c:v>
                </c:pt>
                <c:pt idx="7">
                  <c:v>0.89529999999999998</c:v>
                </c:pt>
                <c:pt idx="8">
                  <c:v>0.89529999999999998</c:v>
                </c:pt>
                <c:pt idx="9">
                  <c:v>0.89529999999999998</c:v>
                </c:pt>
                <c:pt idx="10">
                  <c:v>0.89529999999999998</c:v>
                </c:pt>
                <c:pt idx="11">
                  <c:v>0.89529999999999998</c:v>
                </c:pt>
                <c:pt idx="12">
                  <c:v>0.89529999999999998</c:v>
                </c:pt>
                <c:pt idx="13">
                  <c:v>0.89529999999999998</c:v>
                </c:pt>
                <c:pt idx="14">
                  <c:v>0.89529999999999998</c:v>
                </c:pt>
                <c:pt idx="15">
                  <c:v>0.89529999999999998</c:v>
                </c:pt>
                <c:pt idx="16">
                  <c:v>0.89529999999999998</c:v>
                </c:pt>
                <c:pt idx="17">
                  <c:v>0.89529999999999998</c:v>
                </c:pt>
                <c:pt idx="18">
                  <c:v>0.89529999999999998</c:v>
                </c:pt>
                <c:pt idx="19">
                  <c:v>0.89529999999999998</c:v>
                </c:pt>
                <c:pt idx="20">
                  <c:v>0.89529999999999998</c:v>
                </c:pt>
                <c:pt idx="21">
                  <c:v>0.89529999999999998</c:v>
                </c:pt>
                <c:pt idx="22">
                  <c:v>0.89529999999999998</c:v>
                </c:pt>
                <c:pt idx="23">
                  <c:v>0.89529999999999998</c:v>
                </c:pt>
              </c:numCache>
            </c:numRef>
          </c:val>
          <c:smooth val="0"/>
          <c:extLst>
            <c:ext xmlns:c16="http://schemas.microsoft.com/office/drawing/2014/chart" uri="{C3380CC4-5D6E-409C-BE32-E72D297353CC}">
              <c16:uniqueId val="{00000001-4E88-4376-99FF-7492DC84F59B}"/>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0.2"/>
      </c:valAx>
      <c:spPr>
        <a:noFill/>
        <a:ln>
          <a:noFill/>
        </a:ln>
        <a:effectLst/>
      </c:spPr>
    </c:plotArea>
    <c:legend>
      <c:legendPos val="b"/>
      <c:layout>
        <c:manualLayout>
          <c:xMode val="edge"/>
          <c:yMode val="edge"/>
          <c:x val="0.24788793982792123"/>
          <c:y val="0.89602151094681926"/>
          <c:w val="0.48669435908846348"/>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ENT</a:t>
            </a:r>
          </a:p>
        </c:rich>
      </c:tx>
      <c:overlay val="0"/>
      <c:spPr>
        <a:noFill/>
        <a:ln>
          <a:noFill/>
        </a:ln>
        <a:effectLst/>
      </c:spPr>
    </c:title>
    <c:autoTitleDeleted val="0"/>
    <c:plotArea>
      <c:layout>
        <c:manualLayout>
          <c:layoutTarget val="inner"/>
          <c:xMode val="edge"/>
          <c:yMode val="edge"/>
          <c:x val="0.10024759405074365"/>
          <c:y val="0.14087962962962963"/>
          <c:w val="0.87753018372703417"/>
          <c:h val="0.59489173228346459"/>
        </c:manualLayout>
      </c:layout>
      <c:lineChart>
        <c:grouping val="standard"/>
        <c:varyColors val="0"/>
        <c:ser>
          <c:idx val="2"/>
          <c:order val="0"/>
          <c:tx>
            <c:strRef>
              <c:f>'Adm on day of Surg'!$C$10</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'Adm on day of Surg'!$D$6:$Q$6</c:f>
              <c:numCache>
                <c:formatCode>mmm\-yy</c:formatCode>
                <c:ptCount val="14"/>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numCache>
            </c:numRef>
          </c:cat>
          <c:val>
            <c:numRef>
              <c:f>'Adm on day of Surg'!$D$10:$AA$10</c:f>
              <c:numCache>
                <c:formatCode>0.00%</c:formatCode>
                <c:ptCount val="24"/>
                <c:pt idx="0">
                  <c:v>1</c:v>
                </c:pt>
                <c:pt idx="1">
                  <c:v>1</c:v>
                </c:pt>
                <c:pt idx="2">
                  <c:v>0.95240000000000002</c:v>
                </c:pt>
                <c:pt idx="3">
                  <c:v>1</c:v>
                </c:pt>
                <c:pt idx="4">
                  <c:v>1</c:v>
                </c:pt>
                <c:pt idx="5">
                  <c:v>1</c:v>
                </c:pt>
                <c:pt idx="6">
                  <c:v>1</c:v>
                </c:pt>
                <c:pt idx="7">
                  <c:v>1</c:v>
                </c:pt>
                <c:pt idx="8">
                  <c:v>1</c:v>
                </c:pt>
                <c:pt idx="9">
                  <c:v>1</c:v>
                </c:pt>
                <c:pt idx="10">
                  <c:v>1</c:v>
                </c:pt>
                <c:pt idx="11">
                  <c:v>1</c:v>
                </c:pt>
                <c:pt idx="12">
                  <c:v>1</c:v>
                </c:pt>
                <c:pt idx="13">
                  <c:v>1</c:v>
                </c:pt>
              </c:numCache>
            </c:numRef>
          </c:val>
          <c:smooth val="0"/>
          <c:extLst>
            <c:ext xmlns:c16="http://schemas.microsoft.com/office/drawing/2014/chart" uri="{C3380CC4-5D6E-409C-BE32-E72D297353CC}">
              <c16:uniqueId val="{00000000-79F8-49BC-961B-2A7E88589A48}"/>
            </c:ext>
          </c:extLst>
        </c:ser>
        <c:ser>
          <c:idx val="3"/>
          <c:order val="1"/>
          <c:tx>
            <c:strRef>
              <c:f>'Adm on day of Surg'!$C$9</c:f>
              <c:strCache>
                <c:ptCount val="1"/>
                <c:pt idx="0">
                  <c:v>Peer</c:v>
                </c:pt>
              </c:strCache>
            </c:strRef>
          </c:tx>
          <c:spPr>
            <a:ln w="15875">
              <a:solidFill>
                <a:srgbClr val="FF0000"/>
              </a:solidFill>
              <a:prstDash val="dash"/>
            </a:ln>
          </c:spPr>
          <c:marker>
            <c:symbol val="none"/>
          </c:marker>
          <c:cat>
            <c:numRef>
              <c:f>'Adm on day of Surg'!$D$6:$Q$6</c:f>
              <c:numCache>
                <c:formatCode>mmm\-yy</c:formatCode>
                <c:ptCount val="14"/>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numCache>
            </c:numRef>
          </c:cat>
          <c:val>
            <c:numRef>
              <c:f>'Adm on day of Surg'!$D$9:$AA$9</c:f>
              <c:numCache>
                <c:formatCode>0.00%</c:formatCode>
                <c:ptCount val="24"/>
                <c:pt idx="0">
                  <c:v>0.96050000000000002</c:v>
                </c:pt>
                <c:pt idx="1">
                  <c:v>0.96050000000000002</c:v>
                </c:pt>
                <c:pt idx="2">
                  <c:v>0.96050000000000002</c:v>
                </c:pt>
                <c:pt idx="3">
                  <c:v>0.96050000000000002</c:v>
                </c:pt>
                <c:pt idx="4">
                  <c:v>0.96050000000000002</c:v>
                </c:pt>
                <c:pt idx="5">
                  <c:v>0.96050000000000002</c:v>
                </c:pt>
                <c:pt idx="6">
                  <c:v>0.96050000000000002</c:v>
                </c:pt>
                <c:pt idx="7">
                  <c:v>0.96050000000000002</c:v>
                </c:pt>
                <c:pt idx="8">
                  <c:v>0.96050000000000002</c:v>
                </c:pt>
                <c:pt idx="9">
                  <c:v>0.96050000000000002</c:v>
                </c:pt>
                <c:pt idx="10">
                  <c:v>0.96050000000000002</c:v>
                </c:pt>
                <c:pt idx="11">
                  <c:v>0.96050000000000002</c:v>
                </c:pt>
                <c:pt idx="12">
                  <c:v>0.96050000000000002</c:v>
                </c:pt>
                <c:pt idx="13">
                  <c:v>0.96050000000000002</c:v>
                </c:pt>
                <c:pt idx="14">
                  <c:v>0.96050000000000002</c:v>
                </c:pt>
                <c:pt idx="15">
                  <c:v>0.96050000000000002</c:v>
                </c:pt>
                <c:pt idx="16">
                  <c:v>0.96050000000000002</c:v>
                </c:pt>
                <c:pt idx="17">
                  <c:v>0.96050000000000002</c:v>
                </c:pt>
                <c:pt idx="18">
                  <c:v>0.96050000000000002</c:v>
                </c:pt>
                <c:pt idx="19">
                  <c:v>0.96050000000000002</c:v>
                </c:pt>
                <c:pt idx="20">
                  <c:v>0.96050000000000002</c:v>
                </c:pt>
                <c:pt idx="21">
                  <c:v>0.96050000000000002</c:v>
                </c:pt>
                <c:pt idx="22">
                  <c:v>0.96050000000000002</c:v>
                </c:pt>
                <c:pt idx="23">
                  <c:v>0.96050000000000002</c:v>
                </c:pt>
              </c:numCache>
            </c:numRef>
          </c:val>
          <c:smooth val="0"/>
          <c:extLst>
            <c:ext xmlns:c16="http://schemas.microsoft.com/office/drawing/2014/chart" uri="{C3380CC4-5D6E-409C-BE32-E72D297353CC}">
              <c16:uniqueId val="{00000001-79F8-49BC-961B-2A7E88589A48}"/>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0.2"/>
      </c:valAx>
      <c:spPr>
        <a:noFill/>
        <a:ln>
          <a:noFill/>
        </a:ln>
        <a:effectLst/>
      </c:spPr>
    </c:plotArea>
    <c:legend>
      <c:legendPos val="b"/>
      <c:layout>
        <c:manualLayout>
          <c:xMode val="edge"/>
          <c:yMode val="edge"/>
          <c:x val="0.25489977396276292"/>
          <c:y val="0.90126546390347362"/>
          <c:w val="0.49370612729860652"/>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Gynaecology</a:t>
            </a:r>
          </a:p>
        </c:rich>
      </c:tx>
      <c:layout>
        <c:manualLayout>
          <c:xMode val="edge"/>
          <c:yMode val="edge"/>
          <c:x val="0.38158411793906982"/>
          <c:y val="4.6993238808342594E-2"/>
        </c:manualLayout>
      </c:layout>
      <c:overlay val="0"/>
      <c:spPr>
        <a:noFill/>
        <a:ln>
          <a:noFill/>
        </a:ln>
        <a:effectLst/>
      </c:spPr>
    </c:title>
    <c:autoTitleDeleted val="0"/>
    <c:plotArea>
      <c:layout>
        <c:manualLayout>
          <c:layoutTarget val="inner"/>
          <c:xMode val="edge"/>
          <c:yMode val="edge"/>
          <c:x val="0.10024755781266986"/>
          <c:y val="0.15362261218289483"/>
          <c:w val="0.87753018372703417"/>
          <c:h val="0.58677799293138611"/>
        </c:manualLayout>
      </c:layout>
      <c:lineChart>
        <c:grouping val="standard"/>
        <c:varyColors val="0"/>
        <c:ser>
          <c:idx val="1"/>
          <c:order val="0"/>
          <c:tx>
            <c:strRef>
              <c:f>'Adm on day of Surg'!$C$12</c:f>
              <c:strCache>
                <c:ptCount val="1"/>
                <c:pt idx="0">
                  <c:v>Actual</c:v>
                </c:pt>
              </c:strCache>
            </c:strRef>
          </c:tx>
          <c:spPr>
            <a:ln>
              <a:solidFill>
                <a:srgbClr val="00B5CC"/>
              </a:solidFill>
            </a:ln>
            <a:effectLst/>
          </c:spPr>
          <c:marker>
            <c:symbol val="diamond"/>
            <c:size val="5"/>
            <c:spPr>
              <a:solidFill>
                <a:srgbClr val="00B5CC"/>
              </a:solidFill>
              <a:ln>
                <a:solidFill>
                  <a:srgbClr val="00B5CC"/>
                </a:solidFill>
              </a:ln>
            </c:spPr>
          </c:marker>
          <c:cat>
            <c:numRef>
              <c:f>'Adm on day of Surg'!$D$6:$Q$6</c:f>
              <c:numCache>
                <c:formatCode>mmm\-yy</c:formatCode>
                <c:ptCount val="14"/>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numCache>
            </c:numRef>
          </c:cat>
          <c:val>
            <c:numRef>
              <c:f>'Adm on day of Surg'!$D$12:$AA$12</c:f>
              <c:numCache>
                <c:formatCode>0.00%</c:formatCode>
                <c:ptCount val="24"/>
                <c:pt idx="0">
                  <c:v>0.4</c:v>
                </c:pt>
                <c:pt idx="1">
                  <c:v>0.3649</c:v>
                </c:pt>
                <c:pt idx="2">
                  <c:v>0.33329999999999999</c:v>
                </c:pt>
                <c:pt idx="3">
                  <c:v>0.39579999999999999</c:v>
                </c:pt>
                <c:pt idx="4">
                  <c:v>0.2414</c:v>
                </c:pt>
                <c:pt idx="5">
                  <c:v>0.3871</c:v>
                </c:pt>
                <c:pt idx="6">
                  <c:v>0.42620000000000002</c:v>
                </c:pt>
                <c:pt idx="7">
                  <c:v>0.52939999999999998</c:v>
                </c:pt>
                <c:pt idx="8">
                  <c:v>0.5968</c:v>
                </c:pt>
                <c:pt idx="9">
                  <c:v>0.52859999999999996</c:v>
                </c:pt>
                <c:pt idx="10">
                  <c:v>0.54690000000000005</c:v>
                </c:pt>
                <c:pt idx="11">
                  <c:v>0.30509999999999998</c:v>
                </c:pt>
                <c:pt idx="12">
                  <c:v>0.49209999999999998</c:v>
                </c:pt>
                <c:pt idx="13">
                  <c:v>0.39290000000000003</c:v>
                </c:pt>
              </c:numCache>
            </c:numRef>
          </c:val>
          <c:smooth val="0"/>
          <c:extLst>
            <c:ext xmlns:c16="http://schemas.microsoft.com/office/drawing/2014/chart" uri="{C3380CC4-5D6E-409C-BE32-E72D297353CC}">
              <c16:uniqueId val="{00000000-32FF-47C4-BCFF-4137CB2EB634}"/>
            </c:ext>
          </c:extLst>
        </c:ser>
        <c:ser>
          <c:idx val="0"/>
          <c:order val="1"/>
          <c:tx>
            <c:strRef>
              <c:f>'Adm on day of Surg'!$C$11</c:f>
              <c:strCache>
                <c:ptCount val="1"/>
                <c:pt idx="0">
                  <c:v>Peer</c:v>
                </c:pt>
              </c:strCache>
            </c:strRef>
          </c:tx>
          <c:spPr>
            <a:ln w="15875">
              <a:solidFill>
                <a:srgbClr val="FF0000"/>
              </a:solidFill>
              <a:prstDash val="dash"/>
            </a:ln>
          </c:spPr>
          <c:marker>
            <c:symbol val="none"/>
          </c:marker>
          <c:cat>
            <c:numRef>
              <c:f>'Adm on day of Surg'!$D$6:$Q$6</c:f>
              <c:numCache>
                <c:formatCode>mmm\-yy</c:formatCode>
                <c:ptCount val="14"/>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numCache>
            </c:numRef>
          </c:cat>
          <c:val>
            <c:numRef>
              <c:f>'Adm on day of Surg'!$D$11:$AA$11</c:f>
              <c:numCache>
                <c:formatCode>0.00%</c:formatCode>
                <c:ptCount val="24"/>
                <c:pt idx="0">
                  <c:v>0.96850000000000003</c:v>
                </c:pt>
                <c:pt idx="1">
                  <c:v>0.96850000000000003</c:v>
                </c:pt>
                <c:pt idx="2">
                  <c:v>0.96850000000000003</c:v>
                </c:pt>
                <c:pt idx="3">
                  <c:v>0.96850000000000003</c:v>
                </c:pt>
                <c:pt idx="4">
                  <c:v>0.96850000000000003</c:v>
                </c:pt>
                <c:pt idx="5">
                  <c:v>0.96850000000000003</c:v>
                </c:pt>
                <c:pt idx="6">
                  <c:v>0.96850000000000003</c:v>
                </c:pt>
                <c:pt idx="7">
                  <c:v>0.96850000000000003</c:v>
                </c:pt>
                <c:pt idx="8">
                  <c:v>0.96850000000000003</c:v>
                </c:pt>
                <c:pt idx="9">
                  <c:v>0.96850000000000003</c:v>
                </c:pt>
                <c:pt idx="10">
                  <c:v>0.96850000000000003</c:v>
                </c:pt>
                <c:pt idx="11">
                  <c:v>0.96850000000000003</c:v>
                </c:pt>
                <c:pt idx="12">
                  <c:v>0.96850000000000003</c:v>
                </c:pt>
                <c:pt idx="13">
                  <c:v>0.96850000000000003</c:v>
                </c:pt>
                <c:pt idx="14">
                  <c:v>0.96850000000000003</c:v>
                </c:pt>
                <c:pt idx="15">
                  <c:v>0.96850000000000003</c:v>
                </c:pt>
                <c:pt idx="16">
                  <c:v>0.96850000000000003</c:v>
                </c:pt>
                <c:pt idx="17">
                  <c:v>0.96850000000000003</c:v>
                </c:pt>
                <c:pt idx="18">
                  <c:v>0.96850000000000003</c:v>
                </c:pt>
                <c:pt idx="19">
                  <c:v>0.96850000000000003</c:v>
                </c:pt>
                <c:pt idx="20">
                  <c:v>0.96850000000000003</c:v>
                </c:pt>
                <c:pt idx="21">
                  <c:v>0.96850000000000003</c:v>
                </c:pt>
                <c:pt idx="22">
                  <c:v>0.96850000000000003</c:v>
                </c:pt>
                <c:pt idx="23">
                  <c:v>0.96850000000000003</c:v>
                </c:pt>
              </c:numCache>
            </c:numRef>
          </c:val>
          <c:smooth val="0"/>
          <c:extLst>
            <c:ext xmlns:c16="http://schemas.microsoft.com/office/drawing/2014/chart" uri="{C3380CC4-5D6E-409C-BE32-E72D297353CC}">
              <c16:uniqueId val="{00000001-32FF-47C4-BCFF-4137CB2EB634}"/>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0.2"/>
      </c:valAx>
      <c:spPr>
        <a:noFill/>
        <a:ln>
          <a:noFill/>
        </a:ln>
        <a:effectLst/>
      </c:spPr>
    </c:plotArea>
    <c:legend>
      <c:legendPos val="b"/>
      <c:layout>
        <c:manualLayout>
          <c:xMode val="edge"/>
          <c:yMode val="edge"/>
          <c:x val="0.26212937199558922"/>
          <c:y val="0.90868218205182727"/>
          <c:w val="0.48986902611551669"/>
          <c:h val="7.812554680664916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Diagnostic Imaging patients  waiting &lt; 9 weeks</a:t>
            </a:r>
            <a:endParaRPr lang="en-GB" sz="1100">
              <a:effectLst/>
            </a:endParaRPr>
          </a:p>
        </c:rich>
      </c:tx>
      <c:layout>
        <c:manualLayout>
          <c:xMode val="edge"/>
          <c:yMode val="edge"/>
          <c:x val="0.21129151109109556"/>
          <c:y val="4.1698707838300257E-2"/>
        </c:manualLayout>
      </c:layout>
      <c:overlay val="0"/>
      <c:spPr>
        <a:noFill/>
        <a:ln>
          <a:noFill/>
        </a:ln>
        <a:effectLst/>
      </c:spPr>
    </c:title>
    <c:autoTitleDeleted val="0"/>
    <c:plotArea>
      <c:layout/>
      <c:lineChart>
        <c:grouping val="standard"/>
        <c:varyColors val="0"/>
        <c:ser>
          <c:idx val="1"/>
          <c:order val="0"/>
          <c:tx>
            <c:strRef>
              <c:f>'Diag IMG 9wk'!$E$6</c:f>
              <c:strCache>
                <c:ptCount val="1"/>
                <c:pt idx="0">
                  <c:v>&lt;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'Diag IMG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9wk'!$E$79:$E$102</c:f>
              <c:numCache>
                <c:formatCode>0.00%</c:formatCode>
                <c:ptCount val="24"/>
                <c:pt idx="0">
                  <c:v>0.41389999999999999</c:v>
                </c:pt>
                <c:pt idx="1">
                  <c:v>0.42959999999999998</c:v>
                </c:pt>
                <c:pt idx="2">
                  <c:v>0.40439999999999998</c:v>
                </c:pt>
                <c:pt idx="3">
                  <c:v>0.4027</c:v>
                </c:pt>
                <c:pt idx="4">
                  <c:v>0.374</c:v>
                </c:pt>
                <c:pt idx="5">
                  <c:v>0.38340000000000002</c:v>
                </c:pt>
                <c:pt idx="6">
                  <c:v>0.38790000000000002</c:v>
                </c:pt>
                <c:pt idx="7">
                  <c:v>0.37730000000000002</c:v>
                </c:pt>
                <c:pt idx="8">
                  <c:v>0.34939999999999999</c:v>
                </c:pt>
                <c:pt idx="9">
                  <c:v>0.37990000000000002</c:v>
                </c:pt>
                <c:pt idx="10">
                  <c:v>0.46800000000000003</c:v>
                </c:pt>
                <c:pt idx="11">
                  <c:v>0.48580000000000001</c:v>
                </c:pt>
                <c:pt idx="12">
                  <c:v>0.50549999999999995</c:v>
                </c:pt>
                <c:pt idx="13">
                  <c:v>0.49659999999999999</c:v>
                </c:pt>
                <c:pt idx="14">
                  <c:v>0.48020000000000002</c:v>
                </c:pt>
                <c:pt idx="15">
                  <c:v>0.44569999999999999</c:v>
                </c:pt>
                <c:pt idx="16">
                  <c:v>0.41220000000000001</c:v>
                </c:pt>
              </c:numCache>
            </c:numRef>
          </c:val>
          <c:smooth val="0"/>
          <c:extLst>
            <c:ext xmlns:c16="http://schemas.microsoft.com/office/drawing/2014/chart" uri="{C3380CC4-5D6E-409C-BE32-E72D297353CC}">
              <c16:uniqueId val="{00000000-130B-4C9D-9945-829A2834E018}"/>
            </c:ext>
          </c:extLst>
        </c:ser>
        <c:ser>
          <c:idx val="3"/>
          <c:order val="1"/>
          <c:tx>
            <c:strRef>
              <c:f>'Diag IMG 9wk'!$G$6</c:f>
              <c:strCache>
                <c:ptCount val="1"/>
                <c:pt idx="0">
                  <c:v>Target</c:v>
                </c:pt>
              </c:strCache>
            </c:strRef>
          </c:tx>
          <c:spPr>
            <a:ln w="19050" cap="rnd">
              <a:solidFill>
                <a:srgbClr val="FF0000"/>
              </a:solidFill>
              <a:prstDash val="dash"/>
              <a:round/>
            </a:ln>
            <a:effectLst/>
          </c:spPr>
          <c:marker>
            <c:symbol val="none"/>
          </c:marker>
          <c:cat>
            <c:numRef>
              <c:f>'Diag IMG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9wk'!$G$79:$G$102</c:f>
              <c:numCache>
                <c:formatCode>0%</c:formatCode>
                <c:ptCount val="24"/>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pt idx="21">
                  <c:v>0.75</c:v>
                </c:pt>
                <c:pt idx="22">
                  <c:v>0.75</c:v>
                </c:pt>
                <c:pt idx="23">
                  <c:v>0.75</c:v>
                </c:pt>
              </c:numCache>
            </c:numRef>
          </c:val>
          <c:smooth val="0"/>
          <c:extLst>
            <c:ext xmlns:c16="http://schemas.microsoft.com/office/drawing/2014/chart" uri="{C3380CC4-5D6E-409C-BE32-E72D297353CC}">
              <c16:uniqueId val="{00000001-130B-4C9D-9945-829A2834E018}"/>
            </c:ext>
          </c:extLst>
        </c:ser>
        <c:ser>
          <c:idx val="0"/>
          <c:order val="2"/>
          <c:tx>
            <c:strRef>
              <c:f>'Diag IMG 9wk'!$F$6</c:f>
              <c:strCache>
                <c:ptCount val="1"/>
                <c:pt idx="0">
                  <c:v>LPL</c:v>
                </c:pt>
              </c:strCache>
            </c:strRef>
          </c:tx>
          <c:spPr>
            <a:ln w="15875">
              <a:solidFill>
                <a:schemeClr val="tx1"/>
              </a:solidFill>
              <a:prstDash val="lgDash"/>
            </a:ln>
          </c:spPr>
          <c:marker>
            <c:symbol val="none"/>
          </c:marker>
          <c:cat>
            <c:numRef>
              <c:f>'Diag IMG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9wk'!$F$79:$F$102</c:f>
              <c:numCache>
                <c:formatCode>0%</c:formatCode>
                <c:ptCount val="24"/>
                <c:pt idx="0">
                  <c:v>0.3612956544117647</c:v>
                </c:pt>
                <c:pt idx="1">
                  <c:v>0.3612956544117647</c:v>
                </c:pt>
                <c:pt idx="2">
                  <c:v>0.3612956544117647</c:v>
                </c:pt>
                <c:pt idx="3">
                  <c:v>0.3612956544117647</c:v>
                </c:pt>
                <c:pt idx="4">
                  <c:v>0.3612956544117647</c:v>
                </c:pt>
                <c:pt idx="5">
                  <c:v>0.3612956544117647</c:v>
                </c:pt>
                <c:pt idx="6">
                  <c:v>0.3612956544117647</c:v>
                </c:pt>
                <c:pt idx="7">
                  <c:v>0.3612956544117647</c:v>
                </c:pt>
                <c:pt idx="8">
                  <c:v>0.3612956544117647</c:v>
                </c:pt>
                <c:pt idx="9">
                  <c:v>0.3612956544117647</c:v>
                </c:pt>
                <c:pt idx="10">
                  <c:v>0.3612956544117647</c:v>
                </c:pt>
                <c:pt idx="11">
                  <c:v>0.3612956544117647</c:v>
                </c:pt>
                <c:pt idx="12">
                  <c:v>0.3612956544117647</c:v>
                </c:pt>
                <c:pt idx="13">
                  <c:v>0.3612956544117647</c:v>
                </c:pt>
                <c:pt idx="14">
                  <c:v>0.3612956544117647</c:v>
                </c:pt>
                <c:pt idx="15">
                  <c:v>0.3612956544117647</c:v>
                </c:pt>
                <c:pt idx="16">
                  <c:v>0.3612956544117647</c:v>
                </c:pt>
                <c:pt idx="17">
                  <c:v>0.3612956544117647</c:v>
                </c:pt>
                <c:pt idx="18">
                  <c:v>0.3612956544117647</c:v>
                </c:pt>
                <c:pt idx="19">
                  <c:v>0.3612956544117647</c:v>
                </c:pt>
                <c:pt idx="20">
                  <c:v>0.3612956544117647</c:v>
                </c:pt>
                <c:pt idx="21">
                  <c:v>0.3612956544117647</c:v>
                </c:pt>
                <c:pt idx="22">
                  <c:v>0.3612956544117647</c:v>
                </c:pt>
                <c:pt idx="23">
                  <c:v>0.3612956544117647</c:v>
                </c:pt>
              </c:numCache>
            </c:numRef>
          </c:val>
          <c:smooth val="0"/>
          <c:extLst>
            <c:ext xmlns:c16="http://schemas.microsoft.com/office/drawing/2014/chart" uri="{C3380CC4-5D6E-409C-BE32-E72D297353CC}">
              <c16:uniqueId val="{00000002-130B-4C9D-9945-829A2834E018}"/>
            </c:ext>
          </c:extLst>
        </c:ser>
        <c:ser>
          <c:idx val="2"/>
          <c:order val="3"/>
          <c:tx>
            <c:strRef>
              <c:f>'Diag IMG 9wk'!$D$6</c:f>
              <c:strCache>
                <c:ptCount val="1"/>
                <c:pt idx="0">
                  <c:v>Mean</c:v>
                </c:pt>
              </c:strCache>
            </c:strRef>
          </c:tx>
          <c:spPr>
            <a:ln w="15875">
              <a:solidFill>
                <a:schemeClr val="tx1"/>
              </a:solidFill>
            </a:ln>
          </c:spPr>
          <c:marker>
            <c:symbol val="none"/>
          </c:marker>
          <c:cat>
            <c:numRef>
              <c:f>'Diag IMG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9wk'!$D$79:$D$102</c:f>
              <c:numCache>
                <c:formatCode>0%</c:formatCode>
                <c:ptCount val="24"/>
                <c:pt idx="0">
                  <c:v>0.42332352941176471</c:v>
                </c:pt>
                <c:pt idx="1">
                  <c:v>0.42332352941176471</c:v>
                </c:pt>
                <c:pt idx="2">
                  <c:v>0.42332352941176471</c:v>
                </c:pt>
                <c:pt idx="3">
                  <c:v>0.42332352941176471</c:v>
                </c:pt>
                <c:pt idx="4">
                  <c:v>0.42332352941176471</c:v>
                </c:pt>
                <c:pt idx="5">
                  <c:v>0.42332352941176471</c:v>
                </c:pt>
                <c:pt idx="6">
                  <c:v>0.42332352941176471</c:v>
                </c:pt>
                <c:pt idx="7">
                  <c:v>0.42332352941176471</c:v>
                </c:pt>
                <c:pt idx="8">
                  <c:v>0.42332352941176471</c:v>
                </c:pt>
                <c:pt idx="9">
                  <c:v>0.42332352941176471</c:v>
                </c:pt>
                <c:pt idx="10">
                  <c:v>0.42332352941176471</c:v>
                </c:pt>
                <c:pt idx="11">
                  <c:v>0.42332352941176471</c:v>
                </c:pt>
                <c:pt idx="12">
                  <c:v>0.42332352941176471</c:v>
                </c:pt>
                <c:pt idx="13">
                  <c:v>0.42332352941176471</c:v>
                </c:pt>
                <c:pt idx="14">
                  <c:v>0.42332352941176471</c:v>
                </c:pt>
                <c:pt idx="15">
                  <c:v>0.42332352941176471</c:v>
                </c:pt>
                <c:pt idx="16">
                  <c:v>0.42332352941176471</c:v>
                </c:pt>
                <c:pt idx="17">
                  <c:v>0.42332352941176471</c:v>
                </c:pt>
                <c:pt idx="18">
                  <c:v>0.42332352941176471</c:v>
                </c:pt>
                <c:pt idx="19">
                  <c:v>0.42332352941176471</c:v>
                </c:pt>
                <c:pt idx="20">
                  <c:v>0.42332352941176471</c:v>
                </c:pt>
                <c:pt idx="21">
                  <c:v>0.42332352941176471</c:v>
                </c:pt>
                <c:pt idx="22">
                  <c:v>0.42332352941176471</c:v>
                </c:pt>
                <c:pt idx="23">
                  <c:v>0.42332352941176471</c:v>
                </c:pt>
              </c:numCache>
            </c:numRef>
          </c:val>
          <c:smooth val="0"/>
          <c:extLst>
            <c:ext xmlns:c16="http://schemas.microsoft.com/office/drawing/2014/chart" uri="{C3380CC4-5D6E-409C-BE32-E72D297353CC}">
              <c16:uniqueId val="{00000003-130B-4C9D-9945-829A2834E018}"/>
            </c:ext>
          </c:extLst>
        </c:ser>
        <c:ser>
          <c:idx val="4"/>
          <c:order val="4"/>
          <c:tx>
            <c:strRef>
              <c:f>'Diag IMG 9wk'!$C$6</c:f>
              <c:strCache>
                <c:ptCount val="1"/>
                <c:pt idx="0">
                  <c:v>UPL</c:v>
                </c:pt>
              </c:strCache>
            </c:strRef>
          </c:tx>
          <c:spPr>
            <a:ln w="15875">
              <a:solidFill>
                <a:schemeClr val="tx1"/>
              </a:solidFill>
              <a:prstDash val="lgDash"/>
            </a:ln>
          </c:spPr>
          <c:marker>
            <c:symbol val="none"/>
          </c:marker>
          <c:cat>
            <c:numRef>
              <c:f>'Diag IMG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9wk'!$C$79:$C$102</c:f>
              <c:numCache>
                <c:formatCode>0%</c:formatCode>
                <c:ptCount val="24"/>
                <c:pt idx="0">
                  <c:v>0.48535140441176472</c:v>
                </c:pt>
                <c:pt idx="1">
                  <c:v>0.48535140441176472</c:v>
                </c:pt>
                <c:pt idx="2">
                  <c:v>0.48535140441176472</c:v>
                </c:pt>
                <c:pt idx="3">
                  <c:v>0.48535140441176472</c:v>
                </c:pt>
                <c:pt idx="4">
                  <c:v>0.48535140441176472</c:v>
                </c:pt>
                <c:pt idx="5">
                  <c:v>0.48535140441176472</c:v>
                </c:pt>
                <c:pt idx="6">
                  <c:v>0.48535140441176472</c:v>
                </c:pt>
                <c:pt idx="7">
                  <c:v>0.48535140441176472</c:v>
                </c:pt>
                <c:pt idx="8">
                  <c:v>0.48535140441176472</c:v>
                </c:pt>
                <c:pt idx="9">
                  <c:v>0.48535140441176472</c:v>
                </c:pt>
                <c:pt idx="10">
                  <c:v>0.48535140441176472</c:v>
                </c:pt>
                <c:pt idx="11">
                  <c:v>0.48535140441176472</c:v>
                </c:pt>
                <c:pt idx="12">
                  <c:v>0.48535140441176472</c:v>
                </c:pt>
                <c:pt idx="13">
                  <c:v>0.48535140441176472</c:v>
                </c:pt>
                <c:pt idx="14">
                  <c:v>0.48535140441176472</c:v>
                </c:pt>
                <c:pt idx="15">
                  <c:v>0.48535140441176472</c:v>
                </c:pt>
                <c:pt idx="16">
                  <c:v>0.48535140441176472</c:v>
                </c:pt>
                <c:pt idx="17">
                  <c:v>0.48535140441176472</c:v>
                </c:pt>
                <c:pt idx="18">
                  <c:v>0.48535140441176472</c:v>
                </c:pt>
                <c:pt idx="19">
                  <c:v>0.48535140441176472</c:v>
                </c:pt>
                <c:pt idx="20">
                  <c:v>0.48535140441176472</c:v>
                </c:pt>
                <c:pt idx="21">
                  <c:v>0.48535140441176472</c:v>
                </c:pt>
                <c:pt idx="22">
                  <c:v>0.48535140441176472</c:v>
                </c:pt>
                <c:pt idx="23">
                  <c:v>0.48535140441176472</c:v>
                </c:pt>
              </c:numCache>
            </c:numRef>
          </c:val>
          <c:smooth val="0"/>
          <c:extLst>
            <c:ext xmlns:c16="http://schemas.microsoft.com/office/drawing/2014/chart" uri="{C3380CC4-5D6E-409C-BE32-E72D297353CC}">
              <c16:uniqueId val="{00000004-130B-4C9D-9945-829A2834E018}"/>
            </c:ext>
          </c:extLst>
        </c:ser>
        <c:ser>
          <c:idx val="5"/>
          <c:order val="5"/>
          <c:tx>
            <c:strRef>
              <c:f>'Diag IMG 9wk'!$I$6</c:f>
              <c:strCache>
                <c:ptCount val="1"/>
                <c:pt idx="0">
                  <c:v>SCL</c:v>
                </c:pt>
              </c:strCache>
            </c:strRef>
          </c:tx>
          <c:spPr>
            <a:ln>
              <a:noFill/>
            </a:ln>
          </c:spPr>
          <c:marker>
            <c:symbol val="circle"/>
            <c:size val="6"/>
            <c:spPr>
              <a:solidFill>
                <a:srgbClr val="FF6600"/>
              </a:solidFill>
              <a:ln>
                <a:noFill/>
              </a:ln>
            </c:spPr>
          </c:marker>
          <c:cat>
            <c:numRef>
              <c:f>'Diag IMG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9wk'!$I$79:$I$102</c:f>
              <c:numCache>
                <c:formatCode>0%</c:formatCode>
                <c:ptCount val="24"/>
                <c:pt idx="0">
                  <c:v>#N/A</c:v>
                </c:pt>
                <c:pt idx="1">
                  <c:v>#N/A</c:v>
                </c:pt>
                <c:pt idx="2">
                  <c:v>#N/A</c:v>
                </c:pt>
                <c:pt idx="3">
                  <c:v>#N/A</c:v>
                </c:pt>
                <c:pt idx="4">
                  <c:v>#N/A</c:v>
                </c:pt>
                <c:pt idx="5">
                  <c:v>#N/A</c:v>
                </c:pt>
                <c:pt idx="6">
                  <c:v>#N/A</c:v>
                </c:pt>
                <c:pt idx="7">
                  <c:v>#N/A</c:v>
                </c:pt>
                <c:pt idx="8">
                  <c:v>0.34939999999999999</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130B-4C9D-9945-829A2834E018}"/>
            </c:ext>
          </c:extLst>
        </c:ser>
        <c:ser>
          <c:idx val="6"/>
          <c:order val="6"/>
          <c:tx>
            <c:strRef>
              <c:f>'Diag IMG 9wk'!$J$6</c:f>
              <c:strCache>
                <c:ptCount val="1"/>
                <c:pt idx="0">
                  <c:v>SCH</c:v>
                </c:pt>
              </c:strCache>
            </c:strRef>
          </c:tx>
          <c:spPr>
            <a:ln>
              <a:noFill/>
            </a:ln>
          </c:spPr>
          <c:marker>
            <c:symbol val="circle"/>
            <c:size val="6"/>
            <c:spPr>
              <a:solidFill>
                <a:srgbClr val="5B9BD5"/>
              </a:solidFill>
              <a:ln>
                <a:noFill/>
              </a:ln>
            </c:spPr>
          </c:marker>
          <c:cat>
            <c:numRef>
              <c:f>'Diag IMG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9wk'!$J$79:$J$102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0.48580000000000001</c:v>
                </c:pt>
                <c:pt idx="12">
                  <c:v>0.50549999999999995</c:v>
                </c:pt>
                <c:pt idx="13">
                  <c:v>0.49659999999999999</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130B-4C9D-9945-829A2834E018}"/>
            </c:ext>
          </c:extLst>
        </c:ser>
        <c:dLbls>
          <c:showLegendKey val="0"/>
          <c:showVal val="0"/>
          <c:showCatName val="0"/>
          <c:showSerName val="0"/>
          <c:showPercent val="0"/>
          <c:showBubbleSize val="0"/>
        </c:dLbls>
        <c:marker val="1"/>
        <c:smooth val="0"/>
        <c:axId val="171044224"/>
        <c:axId val="172176896"/>
      </c:lineChart>
      <c:dateAx>
        <c:axId val="17104422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176896"/>
        <c:crosses val="autoZero"/>
        <c:auto val="1"/>
        <c:lblOffset val="100"/>
        <c:baseTimeUnit val="months"/>
        <c:majorUnit val="1"/>
        <c:majorTimeUnit val="months"/>
      </c:dateAx>
      <c:valAx>
        <c:axId val="172176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044224"/>
        <c:crosses val="autoZero"/>
        <c:crossBetween val="midCat"/>
      </c:valAx>
      <c:spPr>
        <a:noFill/>
        <a:ln>
          <a:noFill/>
        </a:ln>
        <a:effectLst/>
      </c:spPr>
    </c:plotArea>
    <c:legend>
      <c:legendPos val="b"/>
      <c:layout>
        <c:manualLayout>
          <c:xMode val="edge"/>
          <c:yMode val="edge"/>
          <c:x val="0.10208265483756455"/>
          <c:y val="0.81231172790041239"/>
          <c:w val="0.8319455748150536"/>
          <c:h val="0.15999598788953176"/>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Diagnostic Imaging patients waiting &gt; 26 weeks</a:t>
            </a:r>
            <a:endParaRPr lang="en-GB" sz="1100">
              <a:effectLst/>
            </a:endParaRPr>
          </a:p>
        </c:rich>
      </c:tx>
      <c:layout>
        <c:manualLayout>
          <c:xMode val="edge"/>
          <c:yMode val="edge"/>
          <c:x val="0.22085411198600172"/>
          <c:y val="4.6296296296296294E-2"/>
        </c:manualLayout>
      </c:layout>
      <c:overlay val="0"/>
      <c:spPr>
        <a:noFill/>
        <a:ln>
          <a:noFill/>
        </a:ln>
        <a:effectLst/>
      </c:spPr>
    </c:title>
    <c:autoTitleDeleted val="0"/>
    <c:plotArea>
      <c:layout/>
      <c:lineChart>
        <c:grouping val="standard"/>
        <c:varyColors val="0"/>
        <c:ser>
          <c:idx val="1"/>
          <c:order val="0"/>
          <c:tx>
            <c:strRef>
              <c:f>'Diag IMG 26wk'!$E$6</c:f>
              <c:strCache>
                <c:ptCount val="1"/>
                <c:pt idx="0">
                  <c:v>&gt; 26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'Diag IMG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26wk'!$E$79:$E$102</c:f>
              <c:numCache>
                <c:formatCode>0</c:formatCode>
                <c:ptCount val="24"/>
                <c:pt idx="0">
                  <c:v>13135</c:v>
                </c:pt>
                <c:pt idx="1">
                  <c:v>13711</c:v>
                </c:pt>
                <c:pt idx="2">
                  <c:v>14043</c:v>
                </c:pt>
                <c:pt idx="3">
                  <c:v>15010</c:v>
                </c:pt>
                <c:pt idx="4">
                  <c:v>16534</c:v>
                </c:pt>
                <c:pt idx="5">
                  <c:v>16701</c:v>
                </c:pt>
                <c:pt idx="6">
                  <c:v>16453</c:v>
                </c:pt>
                <c:pt idx="7">
                  <c:v>15821</c:v>
                </c:pt>
                <c:pt idx="8">
                  <c:v>15430</c:v>
                </c:pt>
                <c:pt idx="9">
                  <c:v>13194</c:v>
                </c:pt>
                <c:pt idx="10">
                  <c:v>9976</c:v>
                </c:pt>
                <c:pt idx="11">
                  <c:v>8385</c:v>
                </c:pt>
                <c:pt idx="12">
                  <c:v>6798</c:v>
                </c:pt>
                <c:pt idx="13">
                  <c:v>7039</c:v>
                </c:pt>
                <c:pt idx="14">
                  <c:v>7047</c:v>
                </c:pt>
                <c:pt idx="15">
                  <c:v>7594</c:v>
                </c:pt>
                <c:pt idx="16">
                  <c:v>8495</c:v>
                </c:pt>
              </c:numCache>
            </c:numRef>
          </c:val>
          <c:smooth val="0"/>
          <c:extLst>
            <c:ext xmlns:c16="http://schemas.microsoft.com/office/drawing/2014/chart" uri="{C3380CC4-5D6E-409C-BE32-E72D297353CC}">
              <c16:uniqueId val="{00000000-49F9-4BE4-80C1-EE8872914E21}"/>
            </c:ext>
          </c:extLst>
        </c:ser>
        <c:ser>
          <c:idx val="3"/>
          <c:order val="1"/>
          <c:tx>
            <c:strRef>
              <c:f>'Diag IMG 26wk'!$G$6</c:f>
              <c:strCache>
                <c:ptCount val="1"/>
                <c:pt idx="0">
                  <c:v>Target</c:v>
                </c:pt>
              </c:strCache>
            </c:strRef>
          </c:tx>
          <c:spPr>
            <a:ln w="19050" cap="rnd">
              <a:solidFill>
                <a:srgbClr val="FF0000"/>
              </a:solidFill>
              <a:prstDash val="dash"/>
              <a:round/>
            </a:ln>
            <a:effectLst/>
          </c:spPr>
          <c:marker>
            <c:symbol val="none"/>
          </c:marker>
          <c:cat>
            <c:numRef>
              <c:f>'Diag IMG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26wk'!$G$79:$G$102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49F9-4BE4-80C1-EE8872914E21}"/>
            </c:ext>
          </c:extLst>
        </c:ser>
        <c:ser>
          <c:idx val="0"/>
          <c:order val="2"/>
          <c:tx>
            <c:strRef>
              <c:f>'Diag IMG 26wk'!$F$6</c:f>
              <c:strCache>
                <c:ptCount val="1"/>
                <c:pt idx="0">
                  <c:v>LPL</c:v>
                </c:pt>
              </c:strCache>
            </c:strRef>
          </c:tx>
          <c:spPr>
            <a:ln w="15875">
              <a:solidFill>
                <a:schemeClr val="tx1"/>
              </a:solidFill>
              <a:prstDash val="lgDash"/>
            </a:ln>
          </c:spPr>
          <c:marker>
            <c:symbol val="none"/>
          </c:marker>
          <c:cat>
            <c:numRef>
              <c:f>'Diag IMG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26wk'!$F$79:$F$102</c:f>
              <c:numCache>
                <c:formatCode>0</c:formatCode>
                <c:ptCount val="24"/>
                <c:pt idx="0">
                  <c:v>9559.0054411764704</c:v>
                </c:pt>
                <c:pt idx="1">
                  <c:v>9559.0054411764704</c:v>
                </c:pt>
                <c:pt idx="2">
                  <c:v>9559.0054411764704</c:v>
                </c:pt>
                <c:pt idx="3">
                  <c:v>9559.0054411764704</c:v>
                </c:pt>
                <c:pt idx="4">
                  <c:v>9559.0054411764704</c:v>
                </c:pt>
                <c:pt idx="5">
                  <c:v>9559.0054411764704</c:v>
                </c:pt>
                <c:pt idx="6">
                  <c:v>9559.0054411764704</c:v>
                </c:pt>
                <c:pt idx="7">
                  <c:v>9559.0054411764704</c:v>
                </c:pt>
                <c:pt idx="8">
                  <c:v>9559.0054411764704</c:v>
                </c:pt>
                <c:pt idx="9">
                  <c:v>9559.0054411764704</c:v>
                </c:pt>
                <c:pt idx="10">
                  <c:v>9559.0054411764704</c:v>
                </c:pt>
                <c:pt idx="11">
                  <c:v>9559.0054411764704</c:v>
                </c:pt>
                <c:pt idx="12">
                  <c:v>9559.0054411764704</c:v>
                </c:pt>
                <c:pt idx="13">
                  <c:v>9559.0054411764704</c:v>
                </c:pt>
                <c:pt idx="14">
                  <c:v>9559.0054411764704</c:v>
                </c:pt>
                <c:pt idx="15">
                  <c:v>9559.0054411764704</c:v>
                </c:pt>
                <c:pt idx="16">
                  <c:v>9559.0054411764704</c:v>
                </c:pt>
                <c:pt idx="17">
                  <c:v>9559.0054411764704</c:v>
                </c:pt>
                <c:pt idx="18">
                  <c:v>9559.0054411764704</c:v>
                </c:pt>
                <c:pt idx="19">
                  <c:v>9559.0054411764704</c:v>
                </c:pt>
                <c:pt idx="20">
                  <c:v>9559.0054411764704</c:v>
                </c:pt>
                <c:pt idx="21">
                  <c:v>9559.0054411764704</c:v>
                </c:pt>
                <c:pt idx="22">
                  <c:v>9559.0054411764704</c:v>
                </c:pt>
                <c:pt idx="23">
                  <c:v>9559.0054411764704</c:v>
                </c:pt>
              </c:numCache>
            </c:numRef>
          </c:val>
          <c:smooth val="0"/>
          <c:extLst>
            <c:ext xmlns:c16="http://schemas.microsoft.com/office/drawing/2014/chart" uri="{C3380CC4-5D6E-409C-BE32-E72D297353CC}">
              <c16:uniqueId val="{00000002-49F9-4BE4-80C1-EE8872914E21}"/>
            </c:ext>
          </c:extLst>
        </c:ser>
        <c:ser>
          <c:idx val="2"/>
          <c:order val="3"/>
          <c:tx>
            <c:strRef>
              <c:f>'Diag IMG 26wk'!$D$6</c:f>
              <c:strCache>
                <c:ptCount val="1"/>
                <c:pt idx="0">
                  <c:v>Mean</c:v>
                </c:pt>
              </c:strCache>
            </c:strRef>
          </c:tx>
          <c:spPr>
            <a:ln w="15875">
              <a:solidFill>
                <a:schemeClr val="tx1"/>
              </a:solidFill>
            </a:ln>
          </c:spPr>
          <c:marker>
            <c:symbol val="none"/>
          </c:marker>
          <c:cat>
            <c:numRef>
              <c:f>'Diag IMG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26wk'!$D$79:$D$102</c:f>
              <c:numCache>
                <c:formatCode>0</c:formatCode>
                <c:ptCount val="24"/>
                <c:pt idx="0">
                  <c:v>12080.35294117647</c:v>
                </c:pt>
                <c:pt idx="1">
                  <c:v>12080.35294117647</c:v>
                </c:pt>
                <c:pt idx="2">
                  <c:v>12080.35294117647</c:v>
                </c:pt>
                <c:pt idx="3">
                  <c:v>12080.35294117647</c:v>
                </c:pt>
                <c:pt idx="4">
                  <c:v>12080.35294117647</c:v>
                </c:pt>
                <c:pt idx="5">
                  <c:v>12080.35294117647</c:v>
                </c:pt>
                <c:pt idx="6">
                  <c:v>12080.35294117647</c:v>
                </c:pt>
                <c:pt idx="7">
                  <c:v>12080.35294117647</c:v>
                </c:pt>
                <c:pt idx="8">
                  <c:v>12080.35294117647</c:v>
                </c:pt>
                <c:pt idx="9">
                  <c:v>12080.35294117647</c:v>
                </c:pt>
                <c:pt idx="10">
                  <c:v>12080.35294117647</c:v>
                </c:pt>
                <c:pt idx="11">
                  <c:v>12080.35294117647</c:v>
                </c:pt>
                <c:pt idx="12">
                  <c:v>12080.35294117647</c:v>
                </c:pt>
                <c:pt idx="13">
                  <c:v>12080.35294117647</c:v>
                </c:pt>
                <c:pt idx="14">
                  <c:v>12080.35294117647</c:v>
                </c:pt>
                <c:pt idx="15">
                  <c:v>12080.35294117647</c:v>
                </c:pt>
                <c:pt idx="16">
                  <c:v>12080.35294117647</c:v>
                </c:pt>
                <c:pt idx="17">
                  <c:v>12080.35294117647</c:v>
                </c:pt>
                <c:pt idx="18">
                  <c:v>12080.35294117647</c:v>
                </c:pt>
                <c:pt idx="19">
                  <c:v>12080.35294117647</c:v>
                </c:pt>
                <c:pt idx="20">
                  <c:v>12080.35294117647</c:v>
                </c:pt>
                <c:pt idx="21">
                  <c:v>12080.35294117647</c:v>
                </c:pt>
                <c:pt idx="22">
                  <c:v>12080.35294117647</c:v>
                </c:pt>
                <c:pt idx="23">
                  <c:v>12080.35294117647</c:v>
                </c:pt>
              </c:numCache>
            </c:numRef>
          </c:val>
          <c:smooth val="0"/>
          <c:extLst>
            <c:ext xmlns:c16="http://schemas.microsoft.com/office/drawing/2014/chart" uri="{C3380CC4-5D6E-409C-BE32-E72D297353CC}">
              <c16:uniqueId val="{00000003-49F9-4BE4-80C1-EE8872914E21}"/>
            </c:ext>
          </c:extLst>
        </c:ser>
        <c:ser>
          <c:idx val="4"/>
          <c:order val="4"/>
          <c:tx>
            <c:strRef>
              <c:f>'Diag IMG 26wk'!$C$6</c:f>
              <c:strCache>
                <c:ptCount val="1"/>
                <c:pt idx="0">
                  <c:v>UPL</c:v>
                </c:pt>
              </c:strCache>
            </c:strRef>
          </c:tx>
          <c:spPr>
            <a:ln w="15875">
              <a:solidFill>
                <a:schemeClr val="tx1"/>
              </a:solidFill>
              <a:prstDash val="lgDash"/>
            </a:ln>
          </c:spPr>
          <c:marker>
            <c:symbol val="none"/>
          </c:marker>
          <c:cat>
            <c:numRef>
              <c:f>'Diag IMG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26wk'!$C$79:$C$102</c:f>
              <c:numCache>
                <c:formatCode>0</c:formatCode>
                <c:ptCount val="24"/>
                <c:pt idx="0">
                  <c:v>14601.70044117647</c:v>
                </c:pt>
                <c:pt idx="1">
                  <c:v>14601.70044117647</c:v>
                </c:pt>
                <c:pt idx="2">
                  <c:v>14601.70044117647</c:v>
                </c:pt>
                <c:pt idx="3">
                  <c:v>14601.70044117647</c:v>
                </c:pt>
                <c:pt idx="4">
                  <c:v>14601.70044117647</c:v>
                </c:pt>
                <c:pt idx="5">
                  <c:v>14601.70044117647</c:v>
                </c:pt>
                <c:pt idx="6">
                  <c:v>14601.70044117647</c:v>
                </c:pt>
                <c:pt idx="7">
                  <c:v>14601.70044117647</c:v>
                </c:pt>
                <c:pt idx="8">
                  <c:v>14601.70044117647</c:v>
                </c:pt>
                <c:pt idx="9">
                  <c:v>14601.70044117647</c:v>
                </c:pt>
                <c:pt idx="10">
                  <c:v>14601.70044117647</c:v>
                </c:pt>
                <c:pt idx="11">
                  <c:v>14601.70044117647</c:v>
                </c:pt>
                <c:pt idx="12">
                  <c:v>14601.70044117647</c:v>
                </c:pt>
                <c:pt idx="13">
                  <c:v>14601.70044117647</c:v>
                </c:pt>
                <c:pt idx="14">
                  <c:v>14601.70044117647</c:v>
                </c:pt>
                <c:pt idx="15">
                  <c:v>14601.70044117647</c:v>
                </c:pt>
                <c:pt idx="16">
                  <c:v>14601.70044117647</c:v>
                </c:pt>
                <c:pt idx="17">
                  <c:v>14601.70044117647</c:v>
                </c:pt>
                <c:pt idx="18">
                  <c:v>14601.70044117647</c:v>
                </c:pt>
                <c:pt idx="19">
                  <c:v>14601.70044117647</c:v>
                </c:pt>
                <c:pt idx="20">
                  <c:v>14601.70044117647</c:v>
                </c:pt>
                <c:pt idx="21">
                  <c:v>14601.70044117647</c:v>
                </c:pt>
                <c:pt idx="22">
                  <c:v>14601.70044117647</c:v>
                </c:pt>
                <c:pt idx="23">
                  <c:v>14601.70044117647</c:v>
                </c:pt>
              </c:numCache>
            </c:numRef>
          </c:val>
          <c:smooth val="0"/>
          <c:extLst>
            <c:ext xmlns:c16="http://schemas.microsoft.com/office/drawing/2014/chart" uri="{C3380CC4-5D6E-409C-BE32-E72D297353CC}">
              <c16:uniqueId val="{00000004-49F9-4BE4-80C1-EE8872914E21}"/>
            </c:ext>
          </c:extLst>
        </c:ser>
        <c:ser>
          <c:idx val="5"/>
          <c:order val="5"/>
          <c:tx>
            <c:strRef>
              <c:f>'Diag IMG 26wk'!$I$6</c:f>
              <c:strCache>
                <c:ptCount val="1"/>
                <c:pt idx="0">
                  <c:v>SCL</c:v>
                </c:pt>
              </c:strCache>
            </c:strRef>
          </c:tx>
          <c:spPr>
            <a:ln>
              <a:noFill/>
            </a:ln>
          </c:spPr>
          <c:marker>
            <c:symbol val="circle"/>
            <c:size val="6"/>
            <c:spPr>
              <a:solidFill>
                <a:srgbClr val="5B9BD5"/>
              </a:solidFill>
              <a:ln>
                <a:noFill/>
              </a:ln>
            </c:spPr>
          </c:marker>
          <c:cat>
            <c:numRef>
              <c:f>'Diag IMG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26wk'!$I$79:$I$102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8385</c:v>
                </c:pt>
                <c:pt idx="12">
                  <c:v>6798</c:v>
                </c:pt>
                <c:pt idx="13">
                  <c:v>7039</c:v>
                </c:pt>
                <c:pt idx="14">
                  <c:v>7047</c:v>
                </c:pt>
                <c:pt idx="15">
                  <c:v>7594</c:v>
                </c:pt>
                <c:pt idx="16">
                  <c:v>8495</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49F9-4BE4-80C1-EE8872914E21}"/>
            </c:ext>
          </c:extLst>
        </c:ser>
        <c:ser>
          <c:idx val="6"/>
          <c:order val="6"/>
          <c:tx>
            <c:strRef>
              <c:f>'Diag IMG 26wk'!$J$6</c:f>
              <c:strCache>
                <c:ptCount val="1"/>
                <c:pt idx="0">
                  <c:v>SCH</c:v>
                </c:pt>
              </c:strCache>
            </c:strRef>
          </c:tx>
          <c:spPr>
            <a:ln>
              <a:noFill/>
            </a:ln>
          </c:spPr>
          <c:marker>
            <c:symbol val="circle"/>
            <c:size val="6"/>
            <c:spPr>
              <a:solidFill>
                <a:srgbClr val="FF6600"/>
              </a:solidFill>
              <a:ln>
                <a:noFill/>
              </a:ln>
            </c:spPr>
          </c:marker>
          <c:cat>
            <c:numRef>
              <c:f>'Diag IMG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IMG 26wk'!$J$79:$J$102</c:f>
              <c:numCache>
                <c:formatCode>0</c:formatCode>
                <c:ptCount val="24"/>
                <c:pt idx="0">
                  <c:v>#N/A</c:v>
                </c:pt>
                <c:pt idx="1">
                  <c:v>#N/A</c:v>
                </c:pt>
                <c:pt idx="2">
                  <c:v>#N/A</c:v>
                </c:pt>
                <c:pt idx="3">
                  <c:v>15010</c:v>
                </c:pt>
                <c:pt idx="4">
                  <c:v>16534</c:v>
                </c:pt>
                <c:pt idx="5">
                  <c:v>16701</c:v>
                </c:pt>
                <c:pt idx="6">
                  <c:v>16453</c:v>
                </c:pt>
                <c:pt idx="7">
                  <c:v>15821</c:v>
                </c:pt>
                <c:pt idx="8">
                  <c:v>15430</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49F9-4BE4-80C1-EE8872914E21}"/>
            </c:ext>
          </c:extLst>
        </c:ser>
        <c:dLbls>
          <c:showLegendKey val="0"/>
          <c:showVal val="0"/>
          <c:showCatName val="0"/>
          <c:showSerName val="0"/>
          <c:showPercent val="0"/>
          <c:showBubbleSize val="0"/>
        </c:dLbls>
        <c:marker val="1"/>
        <c:smooth val="0"/>
        <c:axId val="168801408"/>
        <c:axId val="168803328"/>
      </c:lineChart>
      <c:dateAx>
        <c:axId val="16880140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03328"/>
        <c:crosses val="autoZero"/>
        <c:auto val="1"/>
        <c:lblOffset val="100"/>
        <c:baseTimeUnit val="months"/>
        <c:majorUnit val="1"/>
        <c:majorTimeUnit val="months"/>
      </c:dateAx>
      <c:valAx>
        <c:axId val="1688033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01408"/>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Diagnostic Physiological patients  waiting &lt; 9 weeks</a:t>
            </a:r>
            <a:endParaRPr lang="en-GB" sz="1100">
              <a:effectLst/>
            </a:endParaRPr>
          </a:p>
        </c:rich>
      </c:tx>
      <c:layout>
        <c:manualLayout>
          <c:xMode val="edge"/>
          <c:yMode val="edge"/>
          <c:x val="0.17518044619422571"/>
          <c:y val="4.169883155715038E-2"/>
        </c:manualLayout>
      </c:layout>
      <c:overlay val="0"/>
      <c:spPr>
        <a:noFill/>
        <a:ln>
          <a:noFill/>
        </a:ln>
        <a:effectLst/>
      </c:spPr>
    </c:title>
    <c:autoTitleDeleted val="0"/>
    <c:plotArea>
      <c:layout/>
      <c:lineChart>
        <c:grouping val="standard"/>
        <c:varyColors val="0"/>
        <c:ser>
          <c:idx val="1"/>
          <c:order val="0"/>
          <c:tx>
            <c:strRef>
              <c:f>'Diag PHYS 9wk'!$E$6</c:f>
              <c:strCache>
                <c:ptCount val="1"/>
                <c:pt idx="0">
                  <c:v>&lt;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'Diag PHYS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9wk'!$E$79:$E$102</c:f>
              <c:numCache>
                <c:formatCode>0.00%</c:formatCode>
                <c:ptCount val="24"/>
                <c:pt idx="0">
                  <c:v>0.38469999999999999</c:v>
                </c:pt>
                <c:pt idx="1">
                  <c:v>0.34899999999999998</c:v>
                </c:pt>
                <c:pt idx="2">
                  <c:v>0.3715</c:v>
                </c:pt>
                <c:pt idx="3">
                  <c:v>0.36380000000000001</c:v>
                </c:pt>
                <c:pt idx="4">
                  <c:v>0.33090000000000003</c:v>
                </c:pt>
                <c:pt idx="5">
                  <c:v>0.36070000000000002</c:v>
                </c:pt>
                <c:pt idx="6">
                  <c:v>0.36080000000000001</c:v>
                </c:pt>
                <c:pt idx="7">
                  <c:v>0.3543</c:v>
                </c:pt>
                <c:pt idx="8">
                  <c:v>0.32900000000000001</c:v>
                </c:pt>
                <c:pt idx="9">
                  <c:v>0.32419999999999999</c:v>
                </c:pt>
                <c:pt idx="10">
                  <c:v>0.3533</c:v>
                </c:pt>
                <c:pt idx="11">
                  <c:v>0.36549999999999999</c:v>
                </c:pt>
                <c:pt idx="12">
                  <c:v>0.33610000000000001</c:v>
                </c:pt>
                <c:pt idx="13">
                  <c:v>0.30940000000000001</c:v>
                </c:pt>
                <c:pt idx="14">
                  <c:v>0.30690000000000001</c:v>
                </c:pt>
                <c:pt idx="15">
                  <c:v>0.2923</c:v>
                </c:pt>
                <c:pt idx="16">
                  <c:v>0.28339999999999999</c:v>
                </c:pt>
              </c:numCache>
            </c:numRef>
          </c:val>
          <c:smooth val="0"/>
          <c:extLst>
            <c:ext xmlns:c16="http://schemas.microsoft.com/office/drawing/2014/chart" uri="{C3380CC4-5D6E-409C-BE32-E72D297353CC}">
              <c16:uniqueId val="{00000000-560F-49FF-8374-16352A9DF582}"/>
            </c:ext>
          </c:extLst>
        </c:ser>
        <c:ser>
          <c:idx val="3"/>
          <c:order val="1"/>
          <c:tx>
            <c:strRef>
              <c:f>'Diag PHYS 9wk'!$G$6</c:f>
              <c:strCache>
                <c:ptCount val="1"/>
                <c:pt idx="0">
                  <c:v>Target</c:v>
                </c:pt>
              </c:strCache>
            </c:strRef>
          </c:tx>
          <c:spPr>
            <a:ln w="19050" cap="rnd">
              <a:solidFill>
                <a:srgbClr val="FF0000"/>
              </a:solidFill>
              <a:prstDash val="dash"/>
              <a:round/>
            </a:ln>
            <a:effectLst/>
          </c:spPr>
          <c:marker>
            <c:symbol val="none"/>
          </c:marker>
          <c:cat>
            <c:numRef>
              <c:f>'Diag PHYS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9wk'!$G$79:$G$102</c:f>
              <c:numCache>
                <c:formatCode>0%</c:formatCode>
                <c:ptCount val="24"/>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pt idx="21">
                  <c:v>0.75</c:v>
                </c:pt>
                <c:pt idx="22">
                  <c:v>0.75</c:v>
                </c:pt>
                <c:pt idx="23">
                  <c:v>0.75</c:v>
                </c:pt>
              </c:numCache>
            </c:numRef>
          </c:val>
          <c:smooth val="0"/>
          <c:extLst>
            <c:ext xmlns:c16="http://schemas.microsoft.com/office/drawing/2014/chart" uri="{C3380CC4-5D6E-409C-BE32-E72D297353CC}">
              <c16:uniqueId val="{00000001-560F-49FF-8374-16352A9DF582}"/>
            </c:ext>
          </c:extLst>
        </c:ser>
        <c:ser>
          <c:idx val="0"/>
          <c:order val="2"/>
          <c:tx>
            <c:strRef>
              <c:f>'Diag PHYS 9wk'!$F$6</c:f>
              <c:strCache>
                <c:ptCount val="1"/>
                <c:pt idx="0">
                  <c:v>LPL</c:v>
                </c:pt>
              </c:strCache>
            </c:strRef>
          </c:tx>
          <c:spPr>
            <a:ln w="15875">
              <a:solidFill>
                <a:schemeClr val="tx1"/>
              </a:solidFill>
              <a:prstDash val="lgDash"/>
            </a:ln>
          </c:spPr>
          <c:marker>
            <c:symbol val="none"/>
          </c:marker>
          <c:cat>
            <c:numRef>
              <c:f>'Diag PHYS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9wk'!$F$79:$F$102</c:f>
              <c:numCache>
                <c:formatCode>0%</c:formatCode>
                <c:ptCount val="24"/>
                <c:pt idx="0">
                  <c:v>0.29175656617647061</c:v>
                </c:pt>
                <c:pt idx="1">
                  <c:v>0.29175656617647061</c:v>
                </c:pt>
                <c:pt idx="2">
                  <c:v>0.29175656617647061</c:v>
                </c:pt>
                <c:pt idx="3">
                  <c:v>0.29175656617647061</c:v>
                </c:pt>
                <c:pt idx="4">
                  <c:v>0.29175656617647061</c:v>
                </c:pt>
                <c:pt idx="5">
                  <c:v>0.29175656617647061</c:v>
                </c:pt>
                <c:pt idx="6">
                  <c:v>0.29175656617647061</c:v>
                </c:pt>
                <c:pt idx="7">
                  <c:v>0.29175656617647061</c:v>
                </c:pt>
                <c:pt idx="8">
                  <c:v>0.29175656617647061</c:v>
                </c:pt>
                <c:pt idx="9">
                  <c:v>0.29175656617647061</c:v>
                </c:pt>
                <c:pt idx="10">
                  <c:v>0.29175656617647061</c:v>
                </c:pt>
                <c:pt idx="11">
                  <c:v>0.29175656617647061</c:v>
                </c:pt>
                <c:pt idx="12">
                  <c:v>0.29175656617647061</c:v>
                </c:pt>
                <c:pt idx="13">
                  <c:v>0.29175656617647061</c:v>
                </c:pt>
                <c:pt idx="14">
                  <c:v>0.29175656617647061</c:v>
                </c:pt>
                <c:pt idx="15">
                  <c:v>0.29175656617647061</c:v>
                </c:pt>
                <c:pt idx="16">
                  <c:v>0.29175656617647061</c:v>
                </c:pt>
                <c:pt idx="17">
                  <c:v>0.29175656617647061</c:v>
                </c:pt>
                <c:pt idx="18">
                  <c:v>0.29175656617647061</c:v>
                </c:pt>
                <c:pt idx="19">
                  <c:v>0.29175656617647061</c:v>
                </c:pt>
                <c:pt idx="20">
                  <c:v>0.29175656617647061</c:v>
                </c:pt>
                <c:pt idx="21">
                  <c:v>0.29175656617647061</c:v>
                </c:pt>
                <c:pt idx="22">
                  <c:v>0.29175656617647061</c:v>
                </c:pt>
                <c:pt idx="23">
                  <c:v>0.29175656617647061</c:v>
                </c:pt>
              </c:numCache>
            </c:numRef>
          </c:val>
          <c:smooth val="0"/>
          <c:extLst>
            <c:ext xmlns:c16="http://schemas.microsoft.com/office/drawing/2014/chart" uri="{C3380CC4-5D6E-409C-BE32-E72D297353CC}">
              <c16:uniqueId val="{00000002-560F-49FF-8374-16352A9DF582}"/>
            </c:ext>
          </c:extLst>
        </c:ser>
        <c:ser>
          <c:idx val="2"/>
          <c:order val="3"/>
          <c:tx>
            <c:strRef>
              <c:f>'Diag PHYS 9wk'!$D$6</c:f>
              <c:strCache>
                <c:ptCount val="1"/>
                <c:pt idx="0">
                  <c:v>Mean</c:v>
                </c:pt>
              </c:strCache>
            </c:strRef>
          </c:tx>
          <c:spPr>
            <a:ln w="15875">
              <a:solidFill>
                <a:schemeClr val="tx1"/>
              </a:solidFill>
            </a:ln>
          </c:spPr>
          <c:marker>
            <c:symbol val="none"/>
          </c:marker>
          <c:cat>
            <c:numRef>
              <c:f>'Diag PHYS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9wk'!$D$79:$D$102</c:f>
              <c:numCache>
                <c:formatCode>0%</c:formatCode>
                <c:ptCount val="24"/>
                <c:pt idx="0">
                  <c:v>0.33975294117647059</c:v>
                </c:pt>
                <c:pt idx="1">
                  <c:v>0.33975294117647059</c:v>
                </c:pt>
                <c:pt idx="2">
                  <c:v>0.33975294117647059</c:v>
                </c:pt>
                <c:pt idx="3">
                  <c:v>0.33975294117647059</c:v>
                </c:pt>
                <c:pt idx="4">
                  <c:v>0.33975294117647059</c:v>
                </c:pt>
                <c:pt idx="5">
                  <c:v>0.33975294117647059</c:v>
                </c:pt>
                <c:pt idx="6">
                  <c:v>0.33975294117647059</c:v>
                </c:pt>
                <c:pt idx="7">
                  <c:v>0.33975294117647059</c:v>
                </c:pt>
                <c:pt idx="8">
                  <c:v>0.33975294117647059</c:v>
                </c:pt>
                <c:pt idx="9">
                  <c:v>0.33975294117647059</c:v>
                </c:pt>
                <c:pt idx="10">
                  <c:v>0.33975294117647059</c:v>
                </c:pt>
                <c:pt idx="11">
                  <c:v>0.33975294117647059</c:v>
                </c:pt>
                <c:pt idx="12">
                  <c:v>0.33975294117647059</c:v>
                </c:pt>
                <c:pt idx="13">
                  <c:v>0.33975294117647059</c:v>
                </c:pt>
                <c:pt idx="14">
                  <c:v>0.33975294117647059</c:v>
                </c:pt>
                <c:pt idx="15">
                  <c:v>0.33975294117647059</c:v>
                </c:pt>
                <c:pt idx="16">
                  <c:v>0.33975294117647059</c:v>
                </c:pt>
                <c:pt idx="17">
                  <c:v>0.33975294117647059</c:v>
                </c:pt>
                <c:pt idx="18">
                  <c:v>0.33975294117647059</c:v>
                </c:pt>
                <c:pt idx="19">
                  <c:v>0.33975294117647059</c:v>
                </c:pt>
                <c:pt idx="20">
                  <c:v>0.33975294117647059</c:v>
                </c:pt>
                <c:pt idx="21">
                  <c:v>0.33975294117647059</c:v>
                </c:pt>
                <c:pt idx="22">
                  <c:v>0.33975294117647059</c:v>
                </c:pt>
                <c:pt idx="23">
                  <c:v>0.33975294117647059</c:v>
                </c:pt>
              </c:numCache>
            </c:numRef>
          </c:val>
          <c:smooth val="0"/>
          <c:extLst>
            <c:ext xmlns:c16="http://schemas.microsoft.com/office/drawing/2014/chart" uri="{C3380CC4-5D6E-409C-BE32-E72D297353CC}">
              <c16:uniqueId val="{00000003-560F-49FF-8374-16352A9DF582}"/>
            </c:ext>
          </c:extLst>
        </c:ser>
        <c:ser>
          <c:idx val="4"/>
          <c:order val="4"/>
          <c:tx>
            <c:strRef>
              <c:f>'Diag PHYS 9wk'!$C$6</c:f>
              <c:strCache>
                <c:ptCount val="1"/>
                <c:pt idx="0">
                  <c:v>UPL</c:v>
                </c:pt>
              </c:strCache>
            </c:strRef>
          </c:tx>
          <c:spPr>
            <a:ln w="15875">
              <a:solidFill>
                <a:schemeClr val="tx1"/>
              </a:solidFill>
              <a:prstDash val="lgDash"/>
            </a:ln>
          </c:spPr>
          <c:marker>
            <c:symbol val="none"/>
          </c:marker>
          <c:cat>
            <c:numRef>
              <c:f>'Diag PHYS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9wk'!$C$79:$C$102</c:f>
              <c:numCache>
                <c:formatCode>0%</c:formatCode>
                <c:ptCount val="24"/>
                <c:pt idx="0">
                  <c:v>0.38774931617647057</c:v>
                </c:pt>
                <c:pt idx="1">
                  <c:v>0.38774931617647057</c:v>
                </c:pt>
                <c:pt idx="2">
                  <c:v>0.38774931617647057</c:v>
                </c:pt>
                <c:pt idx="3">
                  <c:v>0.38774931617647057</c:v>
                </c:pt>
                <c:pt idx="4">
                  <c:v>0.38774931617647057</c:v>
                </c:pt>
                <c:pt idx="5">
                  <c:v>0.38774931617647057</c:v>
                </c:pt>
                <c:pt idx="6">
                  <c:v>0.38774931617647057</c:v>
                </c:pt>
                <c:pt idx="7">
                  <c:v>0.38774931617647057</c:v>
                </c:pt>
                <c:pt idx="8">
                  <c:v>0.38774931617647057</c:v>
                </c:pt>
                <c:pt idx="9">
                  <c:v>0.38774931617647057</c:v>
                </c:pt>
                <c:pt idx="10">
                  <c:v>0.38774931617647057</c:v>
                </c:pt>
                <c:pt idx="11">
                  <c:v>0.38774931617647057</c:v>
                </c:pt>
                <c:pt idx="12">
                  <c:v>0.38774931617647057</c:v>
                </c:pt>
                <c:pt idx="13">
                  <c:v>0.38774931617647057</c:v>
                </c:pt>
                <c:pt idx="14">
                  <c:v>0.38774931617647057</c:v>
                </c:pt>
                <c:pt idx="15">
                  <c:v>0.38774931617647057</c:v>
                </c:pt>
                <c:pt idx="16">
                  <c:v>0.38774931617647057</c:v>
                </c:pt>
                <c:pt idx="17">
                  <c:v>0.38774931617647057</c:v>
                </c:pt>
                <c:pt idx="18">
                  <c:v>0.38774931617647057</c:v>
                </c:pt>
                <c:pt idx="19">
                  <c:v>0.38774931617647057</c:v>
                </c:pt>
                <c:pt idx="20">
                  <c:v>0.38774931617647057</c:v>
                </c:pt>
                <c:pt idx="21">
                  <c:v>0.38774931617647057</c:v>
                </c:pt>
                <c:pt idx="22">
                  <c:v>0.38774931617647057</c:v>
                </c:pt>
                <c:pt idx="23">
                  <c:v>0.38774931617647057</c:v>
                </c:pt>
              </c:numCache>
            </c:numRef>
          </c:val>
          <c:smooth val="0"/>
          <c:extLst>
            <c:ext xmlns:c16="http://schemas.microsoft.com/office/drawing/2014/chart" uri="{C3380CC4-5D6E-409C-BE32-E72D297353CC}">
              <c16:uniqueId val="{00000004-560F-49FF-8374-16352A9DF582}"/>
            </c:ext>
          </c:extLst>
        </c:ser>
        <c:ser>
          <c:idx val="5"/>
          <c:order val="5"/>
          <c:tx>
            <c:strRef>
              <c:f>'Diag PHYS 9wk'!$I$6</c:f>
              <c:strCache>
                <c:ptCount val="1"/>
                <c:pt idx="0">
                  <c:v>SCL</c:v>
                </c:pt>
              </c:strCache>
            </c:strRef>
          </c:tx>
          <c:spPr>
            <a:ln>
              <a:noFill/>
            </a:ln>
          </c:spPr>
          <c:marker>
            <c:symbol val="circle"/>
            <c:size val="6"/>
            <c:spPr>
              <a:solidFill>
                <a:srgbClr val="FF6600"/>
              </a:solidFill>
              <a:ln>
                <a:noFill/>
              </a:ln>
            </c:spPr>
          </c:marker>
          <c:cat>
            <c:numRef>
              <c:f>'Diag PHYS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9wk'!$I$79:$I$102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0.28339999999999999</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560F-49FF-8374-16352A9DF582}"/>
            </c:ext>
          </c:extLst>
        </c:ser>
        <c:ser>
          <c:idx val="6"/>
          <c:order val="6"/>
          <c:tx>
            <c:strRef>
              <c:f>'Diag PHYS 9wk'!$J$6</c:f>
              <c:strCache>
                <c:ptCount val="1"/>
                <c:pt idx="0">
                  <c:v>SCH</c:v>
                </c:pt>
              </c:strCache>
            </c:strRef>
          </c:tx>
          <c:spPr>
            <a:ln>
              <a:noFill/>
            </a:ln>
          </c:spPr>
          <c:marker>
            <c:symbol val="circle"/>
            <c:size val="6"/>
            <c:spPr>
              <a:solidFill>
                <a:srgbClr val="5B9BD5"/>
              </a:solidFill>
              <a:ln>
                <a:noFill/>
              </a:ln>
            </c:spPr>
          </c:marker>
          <c:cat>
            <c:numRef>
              <c:f>'Diag PHYS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9wk'!$J$79:$J$102</c:f>
              <c:numCache>
                <c:formatCode>0.00%</c:formatCode>
                <c:ptCount val="24"/>
                <c:pt idx="0">
                  <c:v>0.38469999999999999</c:v>
                </c:pt>
                <c:pt idx="1">
                  <c:v>0.34899999999999998</c:v>
                </c:pt>
                <c:pt idx="2">
                  <c:v>0.3715</c:v>
                </c:pt>
                <c:pt idx="3" formatCode="0%">
                  <c:v>#N/A</c:v>
                </c:pt>
                <c:pt idx="4" formatCode="0%">
                  <c:v>#N/A</c:v>
                </c:pt>
                <c:pt idx="5" formatCode="0%">
                  <c:v>#N/A</c:v>
                </c:pt>
                <c:pt idx="6" formatCode="0%">
                  <c:v>#N/A</c:v>
                </c:pt>
                <c:pt idx="7" formatCode="0%">
                  <c:v>#N/A</c:v>
                </c:pt>
                <c:pt idx="8" formatCode="0%">
                  <c:v>#N/A</c:v>
                </c:pt>
                <c:pt idx="9" formatCode="0%">
                  <c:v>#N/A</c:v>
                </c:pt>
                <c:pt idx="10" formatCode="0%">
                  <c:v>#N/A</c:v>
                </c:pt>
                <c:pt idx="11" formatCode="0%">
                  <c:v>#N/A</c:v>
                </c:pt>
                <c:pt idx="12" formatCode="0%">
                  <c:v>#N/A</c:v>
                </c:pt>
                <c:pt idx="13" formatCode="0%">
                  <c:v>#N/A</c:v>
                </c:pt>
                <c:pt idx="14" formatCode="0%">
                  <c:v>#N/A</c:v>
                </c:pt>
                <c:pt idx="15" formatCode="0%">
                  <c:v>#N/A</c:v>
                </c:pt>
                <c:pt idx="16" formatCode="0%">
                  <c:v>#N/A</c:v>
                </c:pt>
                <c:pt idx="17" formatCode="0%">
                  <c:v>#N/A</c:v>
                </c:pt>
                <c:pt idx="18" formatCode="0%">
                  <c:v>#N/A</c:v>
                </c:pt>
                <c:pt idx="19" formatCode="0%">
                  <c:v>#N/A</c:v>
                </c:pt>
                <c:pt idx="20" formatCode="0%">
                  <c:v>#N/A</c:v>
                </c:pt>
                <c:pt idx="21" formatCode="0%">
                  <c:v>#N/A</c:v>
                </c:pt>
                <c:pt idx="22" formatCode="0%">
                  <c:v>#N/A</c:v>
                </c:pt>
                <c:pt idx="23" formatCode="0%">
                  <c:v>#N/A</c:v>
                </c:pt>
              </c:numCache>
            </c:numRef>
          </c:val>
          <c:smooth val="0"/>
          <c:extLst>
            <c:ext xmlns:c16="http://schemas.microsoft.com/office/drawing/2014/chart" uri="{C3380CC4-5D6E-409C-BE32-E72D297353CC}">
              <c16:uniqueId val="{00000006-560F-49FF-8374-16352A9DF582}"/>
            </c:ext>
          </c:extLst>
        </c:ser>
        <c:dLbls>
          <c:showLegendKey val="0"/>
          <c:showVal val="0"/>
          <c:showCatName val="0"/>
          <c:showSerName val="0"/>
          <c:showPercent val="0"/>
          <c:showBubbleSize val="0"/>
        </c:dLbls>
        <c:marker val="1"/>
        <c:smooth val="0"/>
        <c:axId val="171044224"/>
        <c:axId val="172176896"/>
      </c:lineChart>
      <c:dateAx>
        <c:axId val="17104422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176896"/>
        <c:crosses val="autoZero"/>
        <c:auto val="1"/>
        <c:lblOffset val="100"/>
        <c:baseTimeUnit val="months"/>
        <c:majorUnit val="1"/>
        <c:majorTimeUnit val="months"/>
      </c:dateAx>
      <c:valAx>
        <c:axId val="172176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1044224"/>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Diagnostic Physiological patients waiting &gt; 26 weeks</a:t>
            </a:r>
            <a:endParaRPr lang="en-GB" sz="1100">
              <a:effectLst/>
            </a:endParaRPr>
          </a:p>
        </c:rich>
      </c:tx>
      <c:layout>
        <c:manualLayout>
          <c:xMode val="edge"/>
          <c:yMode val="edge"/>
          <c:x val="0.19029855643044619"/>
          <c:y val="5.0925925925925923E-2"/>
        </c:manualLayout>
      </c:layout>
      <c:overlay val="0"/>
      <c:spPr>
        <a:noFill/>
        <a:ln>
          <a:noFill/>
        </a:ln>
        <a:effectLst/>
      </c:spPr>
    </c:title>
    <c:autoTitleDeleted val="0"/>
    <c:plotArea>
      <c:layout/>
      <c:lineChart>
        <c:grouping val="standard"/>
        <c:varyColors val="0"/>
        <c:ser>
          <c:idx val="1"/>
          <c:order val="0"/>
          <c:tx>
            <c:strRef>
              <c:f>'Diag PHYS 26wk'!$E$6</c:f>
              <c:strCache>
                <c:ptCount val="1"/>
                <c:pt idx="0">
                  <c:v>&gt; 26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'Diag PHYS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26wk'!$E$79:$E$102</c:f>
              <c:numCache>
                <c:formatCode>0</c:formatCode>
                <c:ptCount val="24"/>
                <c:pt idx="0">
                  <c:v>5581</c:v>
                </c:pt>
                <c:pt idx="1">
                  <c:v>5693</c:v>
                </c:pt>
                <c:pt idx="2">
                  <c:v>5427</c:v>
                </c:pt>
                <c:pt idx="3">
                  <c:v>5368</c:v>
                </c:pt>
                <c:pt idx="4">
                  <c:v>5467</c:v>
                </c:pt>
                <c:pt idx="5">
                  <c:v>5636</c:v>
                </c:pt>
                <c:pt idx="6">
                  <c:v>5687</c:v>
                </c:pt>
                <c:pt idx="7">
                  <c:v>5549</c:v>
                </c:pt>
                <c:pt idx="8">
                  <c:v>5621</c:v>
                </c:pt>
                <c:pt idx="9">
                  <c:v>5730</c:v>
                </c:pt>
                <c:pt idx="10">
                  <c:v>5828</c:v>
                </c:pt>
                <c:pt idx="11">
                  <c:v>5858</c:v>
                </c:pt>
                <c:pt idx="12">
                  <c:v>6197</c:v>
                </c:pt>
                <c:pt idx="13">
                  <c:v>6519</c:v>
                </c:pt>
                <c:pt idx="14">
                  <c:v>6476</c:v>
                </c:pt>
                <c:pt idx="15">
                  <c:v>6592</c:v>
                </c:pt>
                <c:pt idx="16">
                  <c:v>6908</c:v>
                </c:pt>
              </c:numCache>
            </c:numRef>
          </c:val>
          <c:smooth val="0"/>
          <c:extLst>
            <c:ext xmlns:c16="http://schemas.microsoft.com/office/drawing/2014/chart" uri="{C3380CC4-5D6E-409C-BE32-E72D297353CC}">
              <c16:uniqueId val="{00000000-2324-4801-AA14-26E44EA66981}"/>
            </c:ext>
          </c:extLst>
        </c:ser>
        <c:ser>
          <c:idx val="3"/>
          <c:order val="1"/>
          <c:tx>
            <c:strRef>
              <c:f>'Diag PHYS 26wk'!$G$6</c:f>
              <c:strCache>
                <c:ptCount val="1"/>
                <c:pt idx="0">
                  <c:v>Target</c:v>
                </c:pt>
              </c:strCache>
            </c:strRef>
          </c:tx>
          <c:spPr>
            <a:ln w="19050" cap="rnd">
              <a:solidFill>
                <a:srgbClr val="FF0000"/>
              </a:solidFill>
              <a:prstDash val="dash"/>
              <a:round/>
            </a:ln>
            <a:effectLst/>
          </c:spPr>
          <c:marker>
            <c:symbol val="none"/>
          </c:marker>
          <c:cat>
            <c:numRef>
              <c:f>'Diag PHYS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26wk'!$G$79:$G$102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2324-4801-AA14-26E44EA66981}"/>
            </c:ext>
          </c:extLst>
        </c:ser>
        <c:ser>
          <c:idx val="0"/>
          <c:order val="2"/>
          <c:tx>
            <c:strRef>
              <c:f>'Diag PHYS 26wk'!$F$6</c:f>
              <c:strCache>
                <c:ptCount val="1"/>
                <c:pt idx="0">
                  <c:v>LPL</c:v>
                </c:pt>
              </c:strCache>
            </c:strRef>
          </c:tx>
          <c:spPr>
            <a:ln w="15875">
              <a:solidFill>
                <a:schemeClr val="tx1"/>
              </a:solidFill>
              <a:prstDash val="lgDash"/>
            </a:ln>
          </c:spPr>
          <c:marker>
            <c:symbol val="none"/>
          </c:marker>
          <c:cat>
            <c:numRef>
              <c:f>'Diag PHYS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26wk'!$F$79:$F$102</c:f>
              <c:numCache>
                <c:formatCode>0</c:formatCode>
                <c:ptCount val="24"/>
                <c:pt idx="0">
                  <c:v>5501.5530147058817</c:v>
                </c:pt>
                <c:pt idx="1">
                  <c:v>5501.5530147058817</c:v>
                </c:pt>
                <c:pt idx="2">
                  <c:v>5501.5530147058817</c:v>
                </c:pt>
                <c:pt idx="3">
                  <c:v>5501.5530147058817</c:v>
                </c:pt>
                <c:pt idx="4">
                  <c:v>5501.5530147058817</c:v>
                </c:pt>
                <c:pt idx="5">
                  <c:v>5501.5530147058817</c:v>
                </c:pt>
                <c:pt idx="6">
                  <c:v>5501.5530147058817</c:v>
                </c:pt>
                <c:pt idx="7">
                  <c:v>5501.5530147058817</c:v>
                </c:pt>
                <c:pt idx="8">
                  <c:v>5501.5530147058817</c:v>
                </c:pt>
                <c:pt idx="9">
                  <c:v>5501.5530147058817</c:v>
                </c:pt>
                <c:pt idx="10">
                  <c:v>5501.5530147058817</c:v>
                </c:pt>
                <c:pt idx="11">
                  <c:v>5501.5530147058817</c:v>
                </c:pt>
                <c:pt idx="12">
                  <c:v>5501.5530147058817</c:v>
                </c:pt>
                <c:pt idx="13">
                  <c:v>5501.5530147058817</c:v>
                </c:pt>
                <c:pt idx="14">
                  <c:v>5501.5530147058817</c:v>
                </c:pt>
                <c:pt idx="15">
                  <c:v>5501.5530147058817</c:v>
                </c:pt>
                <c:pt idx="16">
                  <c:v>5501.5530147058817</c:v>
                </c:pt>
                <c:pt idx="17">
                  <c:v>5501.5530147058817</c:v>
                </c:pt>
                <c:pt idx="18">
                  <c:v>5501.5530147058817</c:v>
                </c:pt>
                <c:pt idx="19">
                  <c:v>5501.5530147058817</c:v>
                </c:pt>
                <c:pt idx="20">
                  <c:v>5501.5530147058817</c:v>
                </c:pt>
                <c:pt idx="21">
                  <c:v>5501.5530147058817</c:v>
                </c:pt>
                <c:pt idx="22">
                  <c:v>5501.5530147058817</c:v>
                </c:pt>
                <c:pt idx="23">
                  <c:v>5501.5530147058817</c:v>
                </c:pt>
              </c:numCache>
            </c:numRef>
          </c:val>
          <c:smooth val="0"/>
          <c:extLst>
            <c:ext xmlns:c16="http://schemas.microsoft.com/office/drawing/2014/chart" uri="{C3380CC4-5D6E-409C-BE32-E72D297353CC}">
              <c16:uniqueId val="{00000002-2324-4801-AA14-26E44EA66981}"/>
            </c:ext>
          </c:extLst>
        </c:ser>
        <c:ser>
          <c:idx val="2"/>
          <c:order val="3"/>
          <c:tx>
            <c:strRef>
              <c:f>'Diag PHYS 26wk'!$D$6</c:f>
              <c:strCache>
                <c:ptCount val="1"/>
                <c:pt idx="0">
                  <c:v>Mean</c:v>
                </c:pt>
              </c:strCache>
            </c:strRef>
          </c:tx>
          <c:spPr>
            <a:ln w="15875">
              <a:solidFill>
                <a:schemeClr val="tx1"/>
              </a:solidFill>
            </a:ln>
          </c:spPr>
          <c:marker>
            <c:symbol val="none"/>
          </c:marker>
          <c:cat>
            <c:numRef>
              <c:f>'Diag PHYS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26wk'!$D$79:$D$102</c:f>
              <c:numCache>
                <c:formatCode>0</c:formatCode>
                <c:ptCount val="24"/>
                <c:pt idx="0">
                  <c:v>5890.411764705882</c:v>
                </c:pt>
                <c:pt idx="1">
                  <c:v>5890.411764705882</c:v>
                </c:pt>
                <c:pt idx="2">
                  <c:v>5890.411764705882</c:v>
                </c:pt>
                <c:pt idx="3">
                  <c:v>5890.411764705882</c:v>
                </c:pt>
                <c:pt idx="4">
                  <c:v>5890.411764705882</c:v>
                </c:pt>
                <c:pt idx="5">
                  <c:v>5890.411764705882</c:v>
                </c:pt>
                <c:pt idx="6">
                  <c:v>5890.411764705882</c:v>
                </c:pt>
                <c:pt idx="7">
                  <c:v>5890.411764705882</c:v>
                </c:pt>
                <c:pt idx="8">
                  <c:v>5890.411764705882</c:v>
                </c:pt>
                <c:pt idx="9">
                  <c:v>5890.411764705882</c:v>
                </c:pt>
                <c:pt idx="10">
                  <c:v>5890.411764705882</c:v>
                </c:pt>
                <c:pt idx="11">
                  <c:v>5890.411764705882</c:v>
                </c:pt>
                <c:pt idx="12">
                  <c:v>5890.411764705882</c:v>
                </c:pt>
                <c:pt idx="13">
                  <c:v>5890.411764705882</c:v>
                </c:pt>
                <c:pt idx="14">
                  <c:v>5890.411764705882</c:v>
                </c:pt>
                <c:pt idx="15">
                  <c:v>5890.411764705882</c:v>
                </c:pt>
                <c:pt idx="16">
                  <c:v>5890.411764705882</c:v>
                </c:pt>
                <c:pt idx="17">
                  <c:v>5890.411764705882</c:v>
                </c:pt>
                <c:pt idx="18">
                  <c:v>5890.411764705882</c:v>
                </c:pt>
                <c:pt idx="19">
                  <c:v>5890.411764705882</c:v>
                </c:pt>
                <c:pt idx="20">
                  <c:v>5890.411764705882</c:v>
                </c:pt>
                <c:pt idx="21">
                  <c:v>5890.411764705882</c:v>
                </c:pt>
                <c:pt idx="22">
                  <c:v>5890.411764705882</c:v>
                </c:pt>
                <c:pt idx="23">
                  <c:v>5890.411764705882</c:v>
                </c:pt>
              </c:numCache>
            </c:numRef>
          </c:val>
          <c:smooth val="0"/>
          <c:extLst>
            <c:ext xmlns:c16="http://schemas.microsoft.com/office/drawing/2014/chart" uri="{C3380CC4-5D6E-409C-BE32-E72D297353CC}">
              <c16:uniqueId val="{00000003-2324-4801-AA14-26E44EA66981}"/>
            </c:ext>
          </c:extLst>
        </c:ser>
        <c:ser>
          <c:idx val="4"/>
          <c:order val="4"/>
          <c:tx>
            <c:strRef>
              <c:f>'Diag PHYS 26wk'!$C$6</c:f>
              <c:strCache>
                <c:ptCount val="1"/>
                <c:pt idx="0">
                  <c:v>UPL</c:v>
                </c:pt>
              </c:strCache>
            </c:strRef>
          </c:tx>
          <c:spPr>
            <a:ln w="15875">
              <a:solidFill>
                <a:schemeClr val="tx1"/>
              </a:solidFill>
              <a:prstDash val="lgDash"/>
            </a:ln>
          </c:spPr>
          <c:marker>
            <c:symbol val="none"/>
          </c:marker>
          <c:cat>
            <c:numRef>
              <c:f>'Diag PHYS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26wk'!$C$79:$C$102</c:f>
              <c:numCache>
                <c:formatCode>0</c:formatCode>
                <c:ptCount val="24"/>
                <c:pt idx="0">
                  <c:v>6279.2705147058823</c:v>
                </c:pt>
                <c:pt idx="1">
                  <c:v>6279.2705147058823</c:v>
                </c:pt>
                <c:pt idx="2">
                  <c:v>6279.2705147058823</c:v>
                </c:pt>
                <c:pt idx="3">
                  <c:v>6279.2705147058823</c:v>
                </c:pt>
                <c:pt idx="4">
                  <c:v>6279.2705147058823</c:v>
                </c:pt>
                <c:pt idx="5">
                  <c:v>6279.2705147058823</c:v>
                </c:pt>
                <c:pt idx="6">
                  <c:v>6279.2705147058823</c:v>
                </c:pt>
                <c:pt idx="7">
                  <c:v>6279.2705147058823</c:v>
                </c:pt>
                <c:pt idx="8">
                  <c:v>6279.2705147058823</c:v>
                </c:pt>
                <c:pt idx="9">
                  <c:v>6279.2705147058823</c:v>
                </c:pt>
                <c:pt idx="10">
                  <c:v>6279.2705147058823</c:v>
                </c:pt>
                <c:pt idx="11">
                  <c:v>6279.2705147058823</c:v>
                </c:pt>
                <c:pt idx="12">
                  <c:v>6279.2705147058823</c:v>
                </c:pt>
                <c:pt idx="13">
                  <c:v>6279.2705147058823</c:v>
                </c:pt>
                <c:pt idx="14">
                  <c:v>6279.2705147058823</c:v>
                </c:pt>
                <c:pt idx="15">
                  <c:v>6279.2705147058823</c:v>
                </c:pt>
                <c:pt idx="16">
                  <c:v>6279.2705147058823</c:v>
                </c:pt>
                <c:pt idx="17">
                  <c:v>6279.2705147058823</c:v>
                </c:pt>
                <c:pt idx="18">
                  <c:v>6279.2705147058823</c:v>
                </c:pt>
                <c:pt idx="19">
                  <c:v>6279.2705147058823</c:v>
                </c:pt>
                <c:pt idx="20">
                  <c:v>6279.2705147058823</c:v>
                </c:pt>
                <c:pt idx="21">
                  <c:v>6279.2705147058823</c:v>
                </c:pt>
                <c:pt idx="22">
                  <c:v>6279.2705147058823</c:v>
                </c:pt>
                <c:pt idx="23">
                  <c:v>6279.2705147058823</c:v>
                </c:pt>
              </c:numCache>
            </c:numRef>
          </c:val>
          <c:smooth val="0"/>
          <c:extLst>
            <c:ext xmlns:c16="http://schemas.microsoft.com/office/drawing/2014/chart" uri="{C3380CC4-5D6E-409C-BE32-E72D297353CC}">
              <c16:uniqueId val="{00000004-2324-4801-AA14-26E44EA66981}"/>
            </c:ext>
          </c:extLst>
        </c:ser>
        <c:ser>
          <c:idx val="5"/>
          <c:order val="5"/>
          <c:tx>
            <c:strRef>
              <c:f>'Diag PHYS 26wk'!$I$6</c:f>
              <c:strCache>
                <c:ptCount val="1"/>
                <c:pt idx="0">
                  <c:v>SCL</c:v>
                </c:pt>
              </c:strCache>
            </c:strRef>
          </c:tx>
          <c:spPr>
            <a:ln>
              <a:noFill/>
            </a:ln>
          </c:spPr>
          <c:marker>
            <c:symbol val="circle"/>
            <c:size val="6"/>
            <c:spPr>
              <a:solidFill>
                <a:srgbClr val="5B9BD5"/>
              </a:solidFill>
              <a:ln>
                <a:noFill/>
              </a:ln>
            </c:spPr>
          </c:marker>
          <c:cat>
            <c:numRef>
              <c:f>'Diag PHYS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26wk'!$I$79:$I$102</c:f>
              <c:numCache>
                <c:formatCode>0</c:formatCode>
                <c:ptCount val="24"/>
                <c:pt idx="0">
                  <c:v>5581</c:v>
                </c:pt>
                <c:pt idx="1">
                  <c:v>5693</c:v>
                </c:pt>
                <c:pt idx="2">
                  <c:v>5427</c:v>
                </c:pt>
                <c:pt idx="3">
                  <c:v>5368</c:v>
                </c:pt>
                <c:pt idx="4">
                  <c:v>5467</c:v>
                </c:pt>
                <c:pt idx="5">
                  <c:v>5636</c:v>
                </c:pt>
                <c:pt idx="6">
                  <c:v>5687</c:v>
                </c:pt>
                <c:pt idx="7">
                  <c:v>5549</c:v>
                </c:pt>
                <c:pt idx="8">
                  <c:v>5621</c:v>
                </c:pt>
                <c:pt idx="9">
                  <c:v>5730</c:v>
                </c:pt>
                <c:pt idx="10">
                  <c:v>5828</c:v>
                </c:pt>
                <c:pt idx="11">
                  <c:v>5858</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2324-4801-AA14-26E44EA66981}"/>
            </c:ext>
          </c:extLst>
        </c:ser>
        <c:ser>
          <c:idx val="6"/>
          <c:order val="6"/>
          <c:tx>
            <c:strRef>
              <c:f>'Diag PHYS 26wk'!$J$6</c:f>
              <c:strCache>
                <c:ptCount val="1"/>
                <c:pt idx="0">
                  <c:v>SCH</c:v>
                </c:pt>
              </c:strCache>
            </c:strRef>
          </c:tx>
          <c:spPr>
            <a:ln>
              <a:noFill/>
            </a:ln>
          </c:spPr>
          <c:marker>
            <c:symbol val="circle"/>
            <c:size val="6"/>
            <c:spPr>
              <a:solidFill>
                <a:srgbClr val="FF6600"/>
              </a:solidFill>
              <a:ln>
                <a:noFill/>
              </a:ln>
            </c:spPr>
          </c:marker>
          <c:cat>
            <c:numRef>
              <c:f>'Diag PHYS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'Diag PHYS 26wk'!$J$79:$J$102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6519</c:v>
                </c:pt>
                <c:pt idx="14">
                  <c:v>6476</c:v>
                </c:pt>
                <c:pt idx="15">
                  <c:v>6592</c:v>
                </c:pt>
                <c:pt idx="16">
                  <c:v>6908</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2324-4801-AA14-26E44EA66981}"/>
            </c:ext>
          </c:extLst>
        </c:ser>
        <c:dLbls>
          <c:showLegendKey val="0"/>
          <c:showVal val="0"/>
          <c:showCatName val="0"/>
          <c:showSerName val="0"/>
          <c:showPercent val="0"/>
          <c:showBubbleSize val="0"/>
        </c:dLbls>
        <c:marker val="1"/>
        <c:smooth val="0"/>
        <c:axId val="168801408"/>
        <c:axId val="168803328"/>
      </c:lineChart>
      <c:dateAx>
        <c:axId val="16880140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03328"/>
        <c:crosses val="autoZero"/>
        <c:auto val="1"/>
        <c:lblOffset val="100"/>
        <c:baseTimeUnit val="months"/>
        <c:majorUnit val="1"/>
        <c:majorTimeUnit val="months"/>
      </c:dateAx>
      <c:valAx>
        <c:axId val="168803328"/>
        <c:scaling>
          <c:orientation val="minMax"/>
          <c:max val="8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68801408"/>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Endoscopy Activity</a:t>
            </a:r>
          </a:p>
        </c:rich>
      </c:tx>
      <c:overlay val="0"/>
      <c:spPr>
        <a:noFill/>
        <a:ln>
          <a:noFill/>
        </a:ln>
        <a:effectLst/>
      </c:spPr>
    </c:title>
    <c:autoTitleDeleted val="0"/>
    <c:plotArea>
      <c:layout>
        <c:manualLayout>
          <c:layoutTarget val="inner"/>
          <c:xMode val="edge"/>
          <c:yMode val="edge"/>
          <c:x val="0.10024759405074365"/>
          <c:y val="0.14087962962962963"/>
          <c:w val="0.87753018372703417"/>
          <c:h val="0.63192876932050157"/>
        </c:manualLayout>
      </c:layout>
      <c:lineChart>
        <c:grouping val="standard"/>
        <c:varyColors val="0"/>
        <c:ser>
          <c:idx val="1"/>
          <c:order val="0"/>
          <c:tx>
            <c:strRef>
              <c:f>'Endos Activity'!$C$6</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'Endos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'Endos Activity'!$C$7:$C$18</c:f>
              <c:numCache>
                <c:formatCode>General</c:formatCode>
                <c:ptCount val="12"/>
                <c:pt idx="0">
                  <c:v>940</c:v>
                </c:pt>
                <c:pt idx="1">
                  <c:v>987</c:v>
                </c:pt>
                <c:pt idx="2">
                  <c:v>959</c:v>
                </c:pt>
                <c:pt idx="3">
                  <c:v>926</c:v>
                </c:pt>
                <c:pt idx="4">
                  <c:v>731</c:v>
                </c:pt>
                <c:pt idx="5">
                  <c:v>985</c:v>
                </c:pt>
                <c:pt idx="6">
                  <c:v>1117</c:v>
                </c:pt>
                <c:pt idx="7">
                  <c:v>996</c:v>
                </c:pt>
                <c:pt idx="8">
                  <c:v>874</c:v>
                </c:pt>
                <c:pt idx="9">
                  <c:v>1112</c:v>
                </c:pt>
                <c:pt idx="10">
                  <c:v>881</c:v>
                </c:pt>
                <c:pt idx="11">
                  <c:v>903</c:v>
                </c:pt>
              </c:numCache>
            </c:numRef>
          </c:val>
          <c:smooth val="0"/>
          <c:extLst>
            <c:ext xmlns:c16="http://schemas.microsoft.com/office/drawing/2014/chart" uri="{C3380CC4-5D6E-409C-BE32-E72D297353CC}">
              <c16:uniqueId val="{00000000-5027-454C-B3FC-679D667B37C6}"/>
            </c:ext>
          </c:extLst>
        </c:ser>
        <c:ser>
          <c:idx val="0"/>
          <c:order val="1"/>
          <c:tx>
            <c:strRef>
              <c:f>'Endos Activity'!$D$6</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'Endos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'Endos Activity'!$D$7:$D$18</c:f>
              <c:numCache>
                <c:formatCode>General</c:formatCode>
                <c:ptCount val="12"/>
                <c:pt idx="0">
                  <c:v>826</c:v>
                </c:pt>
                <c:pt idx="1">
                  <c:v>980</c:v>
                </c:pt>
                <c:pt idx="2">
                  <c:v>1025</c:v>
                </c:pt>
                <c:pt idx="3">
                  <c:v>897</c:v>
                </c:pt>
                <c:pt idx="4">
                  <c:v>806</c:v>
                </c:pt>
              </c:numCache>
            </c:numRef>
          </c:val>
          <c:smooth val="0"/>
          <c:extLst>
            <c:ext xmlns:c16="http://schemas.microsoft.com/office/drawing/2014/chart" uri="{C3380CC4-5D6E-409C-BE32-E72D297353CC}">
              <c16:uniqueId val="{00000001-5027-454C-B3FC-679D667B37C6}"/>
            </c:ext>
          </c:extLst>
        </c:ser>
        <c:dLbls>
          <c:showLegendKey val="0"/>
          <c:showVal val="0"/>
          <c:showCatName val="0"/>
          <c:showSerName val="0"/>
          <c:showPercent val="0"/>
          <c:showBubbleSize val="0"/>
        </c:dLbls>
        <c:marker val="1"/>
        <c:smooth val="0"/>
        <c:axId val="170855424"/>
        <c:axId val="170857216"/>
      </c:lineChart>
      <c:catAx>
        <c:axId val="17085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Algn val="ctr"/>
        <c:lblOffset val="100"/>
        <c:noMultiLvlLbl val="1"/>
      </c:cat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Endoscopy patients  waiting &lt; 9 weeks</a:t>
            </a:r>
            <a:endParaRPr lang="en-GB" sz="1100">
              <a:effectLst/>
            </a:endParaRPr>
          </a:p>
        </c:rich>
      </c:tx>
      <c:overlay val="0"/>
      <c:spPr>
        <a:noFill/>
        <a:ln>
          <a:noFill/>
        </a:ln>
        <a:effectLst/>
      </c:spPr>
    </c:title>
    <c:autoTitleDeleted val="0"/>
    <c:plotArea>
      <c:layout/>
      <c:lineChart>
        <c:grouping val="standard"/>
        <c:varyColors val="0"/>
        <c:ser>
          <c:idx val="1"/>
          <c:order val="0"/>
          <c:tx>
            <c:strRef>
              <c:f>'Endo 9wk'!$E$6</c:f>
              <c:strCache>
                <c:ptCount val="1"/>
                <c:pt idx="0">
                  <c:v>&lt;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'Endo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9wk'!$E$79:$E$102</c:f>
              <c:numCache>
                <c:formatCode>0.00%</c:formatCode>
                <c:ptCount val="24"/>
                <c:pt idx="0">
                  <c:v>0.41299999999999998</c:v>
                </c:pt>
                <c:pt idx="1">
                  <c:v>0.40360000000000001</c:v>
                </c:pt>
                <c:pt idx="2">
                  <c:v>0.41120000000000001</c:v>
                </c:pt>
                <c:pt idx="3">
                  <c:v>0.40189999999999998</c:v>
                </c:pt>
                <c:pt idx="4">
                  <c:v>0.38900000000000001</c:v>
                </c:pt>
                <c:pt idx="5">
                  <c:v>0.47139999999999999</c:v>
                </c:pt>
                <c:pt idx="6">
                  <c:v>0.56799999999999995</c:v>
                </c:pt>
                <c:pt idx="7">
                  <c:v>0.62909999999999999</c:v>
                </c:pt>
                <c:pt idx="8">
                  <c:v>0.64019999999999999</c:v>
                </c:pt>
                <c:pt idx="9">
                  <c:v>0.59589999999999999</c:v>
                </c:pt>
                <c:pt idx="10">
                  <c:v>0.62829999999999997</c:v>
                </c:pt>
                <c:pt idx="11">
                  <c:v>0.65</c:v>
                </c:pt>
                <c:pt idx="12">
                  <c:v>0.69969999999999999</c:v>
                </c:pt>
                <c:pt idx="13">
                  <c:v>0.74060000000000004</c:v>
                </c:pt>
                <c:pt idx="14">
                  <c:v>0.79039999999999999</c:v>
                </c:pt>
                <c:pt idx="15">
                  <c:v>0.77900000000000003</c:v>
                </c:pt>
                <c:pt idx="16">
                  <c:v>0.76559999999999995</c:v>
                </c:pt>
              </c:numCache>
            </c:numRef>
          </c:val>
          <c:smooth val="0"/>
          <c:extLst>
            <c:ext xmlns:c16="http://schemas.microsoft.com/office/drawing/2014/chart" uri="{C3380CC4-5D6E-409C-BE32-E72D297353CC}">
              <c16:uniqueId val="{00000000-04D8-4B7D-B5FE-A1FDA00E6787}"/>
            </c:ext>
          </c:extLst>
        </c:ser>
        <c:ser>
          <c:idx val="3"/>
          <c:order val="1"/>
          <c:tx>
            <c:strRef>
              <c:f>'Endo 9wk'!$G$6</c:f>
              <c:strCache>
                <c:ptCount val="1"/>
                <c:pt idx="0">
                  <c:v>Target</c:v>
                </c:pt>
              </c:strCache>
            </c:strRef>
          </c:tx>
          <c:spPr>
            <a:ln w="19050" cap="rnd">
              <a:solidFill>
                <a:srgbClr val="FF0000"/>
              </a:solidFill>
              <a:prstDash val="dash"/>
              <a:round/>
            </a:ln>
            <a:effectLst/>
          </c:spPr>
          <c:marker>
            <c:symbol val="none"/>
          </c:marker>
          <c:cat>
            <c:numRef>
              <c:f>'Endo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9wk'!$G$79:$G$102</c:f>
              <c:numCache>
                <c:formatCode>0%</c:formatCode>
                <c:ptCount val="24"/>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pt idx="21">
                  <c:v>0.75</c:v>
                </c:pt>
                <c:pt idx="22">
                  <c:v>0.75</c:v>
                </c:pt>
                <c:pt idx="23">
                  <c:v>0.75</c:v>
                </c:pt>
              </c:numCache>
            </c:numRef>
          </c:val>
          <c:smooth val="0"/>
          <c:extLst>
            <c:ext xmlns:c16="http://schemas.microsoft.com/office/drawing/2014/chart" uri="{C3380CC4-5D6E-409C-BE32-E72D297353CC}">
              <c16:uniqueId val="{00000001-04D8-4B7D-B5FE-A1FDA00E6787}"/>
            </c:ext>
          </c:extLst>
        </c:ser>
        <c:ser>
          <c:idx val="0"/>
          <c:order val="2"/>
          <c:tx>
            <c:strRef>
              <c:f>'Endo 9wk'!$F$6</c:f>
              <c:strCache>
                <c:ptCount val="1"/>
                <c:pt idx="0">
                  <c:v>LPL</c:v>
                </c:pt>
              </c:strCache>
            </c:strRef>
          </c:tx>
          <c:spPr>
            <a:ln w="15875">
              <a:solidFill>
                <a:schemeClr val="tx1"/>
              </a:solidFill>
              <a:prstDash val="lgDash"/>
            </a:ln>
          </c:spPr>
          <c:marker>
            <c:symbol val="none"/>
          </c:marker>
          <c:cat>
            <c:numRef>
              <c:f>'Endo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9wk'!$F$79:$F$102</c:f>
              <c:numCache>
                <c:formatCode>0%</c:formatCode>
                <c:ptCount val="24"/>
                <c:pt idx="0">
                  <c:v>0.49477397058823536</c:v>
                </c:pt>
                <c:pt idx="1">
                  <c:v>0.49477397058823536</c:v>
                </c:pt>
                <c:pt idx="2">
                  <c:v>0.49477397058823536</c:v>
                </c:pt>
                <c:pt idx="3">
                  <c:v>0.49477397058823536</c:v>
                </c:pt>
                <c:pt idx="4">
                  <c:v>0.49477397058823536</c:v>
                </c:pt>
                <c:pt idx="5">
                  <c:v>0.49477397058823536</c:v>
                </c:pt>
                <c:pt idx="6">
                  <c:v>0.49477397058823536</c:v>
                </c:pt>
                <c:pt idx="7">
                  <c:v>0.49477397058823536</c:v>
                </c:pt>
                <c:pt idx="8">
                  <c:v>0.49477397058823536</c:v>
                </c:pt>
                <c:pt idx="9">
                  <c:v>0.49477397058823536</c:v>
                </c:pt>
                <c:pt idx="10">
                  <c:v>0.49477397058823536</c:v>
                </c:pt>
                <c:pt idx="11">
                  <c:v>0.49477397058823536</c:v>
                </c:pt>
                <c:pt idx="12">
                  <c:v>0.49477397058823536</c:v>
                </c:pt>
                <c:pt idx="13">
                  <c:v>0.49477397058823536</c:v>
                </c:pt>
                <c:pt idx="14">
                  <c:v>0.49477397058823536</c:v>
                </c:pt>
                <c:pt idx="15">
                  <c:v>0.49477397058823536</c:v>
                </c:pt>
                <c:pt idx="16">
                  <c:v>0.49477397058823536</c:v>
                </c:pt>
                <c:pt idx="17">
                  <c:v>0.49477397058823536</c:v>
                </c:pt>
                <c:pt idx="18">
                  <c:v>0.49477397058823536</c:v>
                </c:pt>
                <c:pt idx="19">
                  <c:v>0.49477397058823536</c:v>
                </c:pt>
                <c:pt idx="20">
                  <c:v>0.49477397058823536</c:v>
                </c:pt>
                <c:pt idx="21">
                  <c:v>0.49477397058823536</c:v>
                </c:pt>
                <c:pt idx="22">
                  <c:v>0.49477397058823536</c:v>
                </c:pt>
                <c:pt idx="23">
                  <c:v>0.49477397058823536</c:v>
                </c:pt>
              </c:numCache>
            </c:numRef>
          </c:val>
          <c:smooth val="0"/>
          <c:extLst>
            <c:ext xmlns:c16="http://schemas.microsoft.com/office/drawing/2014/chart" uri="{C3380CC4-5D6E-409C-BE32-E72D297353CC}">
              <c16:uniqueId val="{00000002-04D8-4B7D-B5FE-A1FDA00E6787}"/>
            </c:ext>
          </c:extLst>
        </c:ser>
        <c:ser>
          <c:idx val="2"/>
          <c:order val="3"/>
          <c:tx>
            <c:strRef>
              <c:f>'Endo 9wk'!$D$6</c:f>
              <c:strCache>
                <c:ptCount val="1"/>
                <c:pt idx="0">
                  <c:v>Mean</c:v>
                </c:pt>
              </c:strCache>
            </c:strRef>
          </c:tx>
          <c:spPr>
            <a:ln w="15875">
              <a:solidFill>
                <a:schemeClr val="tx1"/>
              </a:solidFill>
            </a:ln>
          </c:spPr>
          <c:marker>
            <c:symbol val="none"/>
          </c:marker>
          <c:cat>
            <c:numRef>
              <c:f>'Endo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9wk'!$D$79:$D$102</c:f>
              <c:numCache>
                <c:formatCode>0%</c:formatCode>
                <c:ptCount val="24"/>
                <c:pt idx="0">
                  <c:v>0.58687647058823533</c:v>
                </c:pt>
                <c:pt idx="1">
                  <c:v>0.58687647058823533</c:v>
                </c:pt>
                <c:pt idx="2">
                  <c:v>0.58687647058823533</c:v>
                </c:pt>
                <c:pt idx="3">
                  <c:v>0.58687647058823533</c:v>
                </c:pt>
                <c:pt idx="4">
                  <c:v>0.58687647058823533</c:v>
                </c:pt>
                <c:pt idx="5">
                  <c:v>0.58687647058823533</c:v>
                </c:pt>
                <c:pt idx="6">
                  <c:v>0.58687647058823533</c:v>
                </c:pt>
                <c:pt idx="7">
                  <c:v>0.58687647058823533</c:v>
                </c:pt>
                <c:pt idx="8">
                  <c:v>0.58687647058823533</c:v>
                </c:pt>
                <c:pt idx="9">
                  <c:v>0.58687647058823533</c:v>
                </c:pt>
                <c:pt idx="10">
                  <c:v>0.58687647058823533</c:v>
                </c:pt>
                <c:pt idx="11">
                  <c:v>0.58687647058823533</c:v>
                </c:pt>
                <c:pt idx="12">
                  <c:v>0.58687647058823533</c:v>
                </c:pt>
                <c:pt idx="13">
                  <c:v>0.58687647058823533</c:v>
                </c:pt>
                <c:pt idx="14">
                  <c:v>0.58687647058823533</c:v>
                </c:pt>
                <c:pt idx="15">
                  <c:v>0.58687647058823533</c:v>
                </c:pt>
                <c:pt idx="16">
                  <c:v>0.58687647058823533</c:v>
                </c:pt>
                <c:pt idx="17">
                  <c:v>0.58687647058823533</c:v>
                </c:pt>
                <c:pt idx="18">
                  <c:v>0.58687647058823533</c:v>
                </c:pt>
                <c:pt idx="19">
                  <c:v>0.58687647058823533</c:v>
                </c:pt>
                <c:pt idx="20">
                  <c:v>0.58687647058823533</c:v>
                </c:pt>
                <c:pt idx="21">
                  <c:v>0.58687647058823533</c:v>
                </c:pt>
                <c:pt idx="22">
                  <c:v>0.58687647058823533</c:v>
                </c:pt>
                <c:pt idx="23">
                  <c:v>0.58687647058823533</c:v>
                </c:pt>
              </c:numCache>
            </c:numRef>
          </c:val>
          <c:smooth val="0"/>
          <c:extLst>
            <c:ext xmlns:c16="http://schemas.microsoft.com/office/drawing/2014/chart" uri="{C3380CC4-5D6E-409C-BE32-E72D297353CC}">
              <c16:uniqueId val="{00000003-04D8-4B7D-B5FE-A1FDA00E6787}"/>
            </c:ext>
          </c:extLst>
        </c:ser>
        <c:ser>
          <c:idx val="4"/>
          <c:order val="4"/>
          <c:tx>
            <c:strRef>
              <c:f>'Endo 9wk'!$C$6</c:f>
              <c:strCache>
                <c:ptCount val="1"/>
                <c:pt idx="0">
                  <c:v>UPL</c:v>
                </c:pt>
              </c:strCache>
            </c:strRef>
          </c:tx>
          <c:spPr>
            <a:ln w="15875">
              <a:solidFill>
                <a:schemeClr val="tx1"/>
              </a:solidFill>
              <a:prstDash val="lgDash"/>
            </a:ln>
          </c:spPr>
          <c:marker>
            <c:symbol val="none"/>
          </c:marker>
          <c:cat>
            <c:numRef>
              <c:f>'Endo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9wk'!$C$79:$C$102</c:f>
              <c:numCache>
                <c:formatCode>0%</c:formatCode>
                <c:ptCount val="24"/>
                <c:pt idx="0">
                  <c:v>0.67897897058823531</c:v>
                </c:pt>
                <c:pt idx="1">
                  <c:v>0.67897897058823531</c:v>
                </c:pt>
                <c:pt idx="2">
                  <c:v>0.67897897058823531</c:v>
                </c:pt>
                <c:pt idx="3">
                  <c:v>0.67897897058823531</c:v>
                </c:pt>
                <c:pt idx="4">
                  <c:v>0.67897897058823531</c:v>
                </c:pt>
                <c:pt idx="5">
                  <c:v>0.67897897058823531</c:v>
                </c:pt>
                <c:pt idx="6">
                  <c:v>0.67897897058823531</c:v>
                </c:pt>
                <c:pt idx="7">
                  <c:v>0.67897897058823531</c:v>
                </c:pt>
                <c:pt idx="8">
                  <c:v>0.67897897058823531</c:v>
                </c:pt>
                <c:pt idx="9">
                  <c:v>0.67897897058823531</c:v>
                </c:pt>
                <c:pt idx="10">
                  <c:v>0.67897897058823531</c:v>
                </c:pt>
                <c:pt idx="11">
                  <c:v>0.67897897058823531</c:v>
                </c:pt>
                <c:pt idx="12">
                  <c:v>0.67897897058823531</c:v>
                </c:pt>
                <c:pt idx="13">
                  <c:v>0.67897897058823531</c:v>
                </c:pt>
                <c:pt idx="14">
                  <c:v>0.67897897058823531</c:v>
                </c:pt>
                <c:pt idx="15">
                  <c:v>0.67897897058823531</c:v>
                </c:pt>
                <c:pt idx="16">
                  <c:v>0.67897897058823531</c:v>
                </c:pt>
                <c:pt idx="17">
                  <c:v>0.67897897058823531</c:v>
                </c:pt>
                <c:pt idx="18">
                  <c:v>0.67897897058823531</c:v>
                </c:pt>
                <c:pt idx="19">
                  <c:v>0.67897897058823531</c:v>
                </c:pt>
                <c:pt idx="20">
                  <c:v>0.67897897058823531</c:v>
                </c:pt>
                <c:pt idx="21">
                  <c:v>0.67897897058823531</c:v>
                </c:pt>
                <c:pt idx="22">
                  <c:v>0.67897897058823531</c:v>
                </c:pt>
                <c:pt idx="23">
                  <c:v>0.67897897058823531</c:v>
                </c:pt>
              </c:numCache>
            </c:numRef>
          </c:val>
          <c:smooth val="0"/>
          <c:extLst>
            <c:ext xmlns:c16="http://schemas.microsoft.com/office/drawing/2014/chart" uri="{C3380CC4-5D6E-409C-BE32-E72D297353CC}">
              <c16:uniqueId val="{00000004-04D8-4B7D-B5FE-A1FDA00E6787}"/>
            </c:ext>
          </c:extLst>
        </c:ser>
        <c:ser>
          <c:idx val="5"/>
          <c:order val="5"/>
          <c:tx>
            <c:strRef>
              <c:f>'Endo 9wk'!$I$6</c:f>
              <c:strCache>
                <c:ptCount val="1"/>
                <c:pt idx="0">
                  <c:v>SCL</c:v>
                </c:pt>
              </c:strCache>
            </c:strRef>
          </c:tx>
          <c:spPr>
            <a:ln>
              <a:noFill/>
            </a:ln>
          </c:spPr>
          <c:marker>
            <c:symbol val="circle"/>
            <c:size val="6"/>
            <c:spPr>
              <a:solidFill>
                <a:srgbClr val="FF6600"/>
              </a:solidFill>
              <a:ln>
                <a:noFill/>
              </a:ln>
            </c:spPr>
          </c:marker>
          <c:cat>
            <c:numRef>
              <c:f>'Endo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9wk'!$I$79:$I$102</c:f>
              <c:numCache>
                <c:formatCode>0%</c:formatCode>
                <c:ptCount val="24"/>
                <c:pt idx="0">
                  <c:v>0.41299999999999998</c:v>
                </c:pt>
                <c:pt idx="1">
                  <c:v>0.40360000000000001</c:v>
                </c:pt>
                <c:pt idx="2">
                  <c:v>0.41120000000000001</c:v>
                </c:pt>
                <c:pt idx="3">
                  <c:v>0.40189999999999998</c:v>
                </c:pt>
                <c:pt idx="4">
                  <c:v>0.38900000000000001</c:v>
                </c:pt>
                <c:pt idx="5">
                  <c:v>0.47139999999999999</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04D8-4B7D-B5FE-A1FDA00E6787}"/>
            </c:ext>
          </c:extLst>
        </c:ser>
        <c:ser>
          <c:idx val="6"/>
          <c:order val="6"/>
          <c:tx>
            <c:strRef>
              <c:f>'Endo 9wk'!$J$6</c:f>
              <c:strCache>
                <c:ptCount val="1"/>
                <c:pt idx="0">
                  <c:v>SCH</c:v>
                </c:pt>
              </c:strCache>
            </c:strRef>
          </c:tx>
          <c:spPr>
            <a:ln>
              <a:noFill/>
            </a:ln>
          </c:spPr>
          <c:marker>
            <c:symbol val="circle"/>
            <c:size val="6"/>
            <c:spPr>
              <a:solidFill>
                <a:srgbClr val="5B9BD5"/>
              </a:solidFill>
              <a:ln>
                <a:noFill/>
              </a:ln>
            </c:spPr>
          </c:marker>
          <c:cat>
            <c:numRef>
              <c:f>'Endo 9wk'!$B$79:$B$95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9wk'!$J$79:$J$102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0.69969999999999999</c:v>
                </c:pt>
                <c:pt idx="13">
                  <c:v>0.74060000000000004</c:v>
                </c:pt>
                <c:pt idx="14">
                  <c:v>0.79039999999999999</c:v>
                </c:pt>
                <c:pt idx="15">
                  <c:v>0.77900000000000003</c:v>
                </c:pt>
                <c:pt idx="16">
                  <c:v>0.76559999999999995</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04D8-4B7D-B5FE-A1FDA00E6787}"/>
            </c:ext>
          </c:extLst>
        </c:ser>
        <c:dLbls>
          <c:showLegendKey val="0"/>
          <c:showVal val="0"/>
          <c:showCatName val="0"/>
          <c:showSerName val="0"/>
          <c:showPercent val="0"/>
          <c:showBubbleSize val="0"/>
        </c:dLbls>
        <c:marker val="1"/>
        <c:smooth val="0"/>
        <c:axId val="174152320"/>
        <c:axId val="174162688"/>
      </c:lineChart>
      <c:dateAx>
        <c:axId val="17415232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162688"/>
        <c:crosses val="autoZero"/>
        <c:auto val="1"/>
        <c:lblOffset val="100"/>
        <c:baseTimeUnit val="months"/>
        <c:majorUnit val="1"/>
        <c:majorTimeUnit val="months"/>
      </c:dateAx>
      <c:valAx>
        <c:axId val="174162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152320"/>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Endoscopy patients waiting &gt; 26 weeks</a:t>
            </a:r>
            <a:endParaRPr lang="en-GB" sz="1100">
              <a:effectLst/>
            </a:endParaRPr>
          </a:p>
        </c:rich>
      </c:tx>
      <c:layout>
        <c:manualLayout>
          <c:xMode val="edge"/>
          <c:yMode val="edge"/>
          <c:x val="0.24619444444444444"/>
          <c:y val="4.1666666666666664E-2"/>
        </c:manualLayout>
      </c:layout>
      <c:overlay val="0"/>
      <c:spPr>
        <a:noFill/>
        <a:ln>
          <a:noFill/>
        </a:ln>
        <a:effectLst/>
      </c:spPr>
    </c:title>
    <c:autoTitleDeleted val="0"/>
    <c:plotArea>
      <c:layout/>
      <c:lineChart>
        <c:grouping val="standard"/>
        <c:varyColors val="0"/>
        <c:ser>
          <c:idx val="1"/>
          <c:order val="0"/>
          <c:tx>
            <c:strRef>
              <c:f>'Endo 26wk'!$E$6</c:f>
              <c:strCache>
                <c:ptCount val="1"/>
                <c:pt idx="0">
                  <c:v>&gt; 26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'Endo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26wk'!$E$79:$E$102</c:f>
              <c:numCache>
                <c:formatCode>0</c:formatCode>
                <c:ptCount val="24"/>
                <c:pt idx="0">
                  <c:v>1673</c:v>
                </c:pt>
                <c:pt idx="1">
                  <c:v>1653</c:v>
                </c:pt>
                <c:pt idx="2">
                  <c:v>1575</c:v>
                </c:pt>
                <c:pt idx="3">
                  <c:v>1574</c:v>
                </c:pt>
                <c:pt idx="4">
                  <c:v>1550</c:v>
                </c:pt>
                <c:pt idx="5">
                  <c:v>1248</c:v>
                </c:pt>
                <c:pt idx="6">
                  <c:v>855</c:v>
                </c:pt>
                <c:pt idx="7">
                  <c:v>655</c:v>
                </c:pt>
                <c:pt idx="8">
                  <c:v>570</c:v>
                </c:pt>
                <c:pt idx="9">
                  <c:v>524</c:v>
                </c:pt>
                <c:pt idx="10">
                  <c:v>438</c:v>
                </c:pt>
                <c:pt idx="11">
                  <c:v>364</c:v>
                </c:pt>
                <c:pt idx="12">
                  <c:v>282</c:v>
                </c:pt>
                <c:pt idx="13">
                  <c:v>198</c:v>
                </c:pt>
                <c:pt idx="14">
                  <c:v>157</c:v>
                </c:pt>
                <c:pt idx="15">
                  <c:v>118</c:v>
                </c:pt>
                <c:pt idx="16">
                  <c:v>101</c:v>
                </c:pt>
              </c:numCache>
            </c:numRef>
          </c:val>
          <c:smooth val="0"/>
          <c:extLst>
            <c:ext xmlns:c16="http://schemas.microsoft.com/office/drawing/2014/chart" uri="{C3380CC4-5D6E-409C-BE32-E72D297353CC}">
              <c16:uniqueId val="{00000000-9E48-497B-A6EC-463FD64F04F8}"/>
            </c:ext>
          </c:extLst>
        </c:ser>
        <c:ser>
          <c:idx val="3"/>
          <c:order val="1"/>
          <c:tx>
            <c:strRef>
              <c:f>'Endo 26wk'!$G$6</c:f>
              <c:strCache>
                <c:ptCount val="1"/>
                <c:pt idx="0">
                  <c:v>Target</c:v>
                </c:pt>
              </c:strCache>
            </c:strRef>
          </c:tx>
          <c:spPr>
            <a:ln w="19050" cap="rnd">
              <a:solidFill>
                <a:srgbClr val="FF0000"/>
              </a:solidFill>
              <a:prstDash val="dash"/>
              <a:round/>
            </a:ln>
            <a:effectLst/>
          </c:spPr>
          <c:marker>
            <c:symbol val="none"/>
          </c:marker>
          <c:cat>
            <c:numRef>
              <c:f>'Endo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26wk'!$G$79:$G$102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E48-497B-A6EC-463FD64F04F8}"/>
            </c:ext>
          </c:extLst>
        </c:ser>
        <c:ser>
          <c:idx val="0"/>
          <c:order val="2"/>
          <c:tx>
            <c:strRef>
              <c:f>'Endo 26wk'!$F$6</c:f>
              <c:strCache>
                <c:ptCount val="1"/>
                <c:pt idx="0">
                  <c:v>LPL</c:v>
                </c:pt>
              </c:strCache>
            </c:strRef>
          </c:tx>
          <c:spPr>
            <a:ln w="15875">
              <a:solidFill>
                <a:schemeClr val="tx1"/>
              </a:solidFill>
              <a:prstDash val="lgDash"/>
            </a:ln>
          </c:spPr>
          <c:marker>
            <c:symbol val="none"/>
          </c:marker>
          <c:cat>
            <c:numRef>
              <c:f>'Endo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26wk'!$F$79:$F$102</c:f>
              <c:numCache>
                <c:formatCode>0</c:formatCode>
                <c:ptCount val="24"/>
                <c:pt idx="0">
                  <c:v>534.83147058823522</c:v>
                </c:pt>
                <c:pt idx="1">
                  <c:v>534.83147058823522</c:v>
                </c:pt>
                <c:pt idx="2">
                  <c:v>534.83147058823522</c:v>
                </c:pt>
                <c:pt idx="3">
                  <c:v>534.83147058823522</c:v>
                </c:pt>
                <c:pt idx="4">
                  <c:v>534.83147058823522</c:v>
                </c:pt>
                <c:pt idx="5">
                  <c:v>534.83147058823522</c:v>
                </c:pt>
                <c:pt idx="6">
                  <c:v>534.83147058823522</c:v>
                </c:pt>
                <c:pt idx="7">
                  <c:v>534.83147058823522</c:v>
                </c:pt>
                <c:pt idx="8">
                  <c:v>534.83147058823522</c:v>
                </c:pt>
                <c:pt idx="9">
                  <c:v>534.83147058823522</c:v>
                </c:pt>
                <c:pt idx="10">
                  <c:v>534.83147058823522</c:v>
                </c:pt>
                <c:pt idx="11">
                  <c:v>534.83147058823522</c:v>
                </c:pt>
                <c:pt idx="12">
                  <c:v>534.83147058823522</c:v>
                </c:pt>
                <c:pt idx="13">
                  <c:v>534.83147058823522</c:v>
                </c:pt>
                <c:pt idx="14">
                  <c:v>534.83147058823522</c:v>
                </c:pt>
                <c:pt idx="15">
                  <c:v>534.83147058823522</c:v>
                </c:pt>
                <c:pt idx="16">
                  <c:v>534.83147058823522</c:v>
                </c:pt>
                <c:pt idx="17">
                  <c:v>534.83147058823522</c:v>
                </c:pt>
                <c:pt idx="18">
                  <c:v>534.83147058823522</c:v>
                </c:pt>
                <c:pt idx="19">
                  <c:v>534.83147058823522</c:v>
                </c:pt>
                <c:pt idx="20">
                  <c:v>534.83147058823522</c:v>
                </c:pt>
                <c:pt idx="21">
                  <c:v>534.83147058823522</c:v>
                </c:pt>
                <c:pt idx="22">
                  <c:v>534.83147058823522</c:v>
                </c:pt>
                <c:pt idx="23">
                  <c:v>534.83147058823522</c:v>
                </c:pt>
              </c:numCache>
            </c:numRef>
          </c:val>
          <c:smooth val="0"/>
          <c:extLst>
            <c:ext xmlns:c16="http://schemas.microsoft.com/office/drawing/2014/chart" uri="{C3380CC4-5D6E-409C-BE32-E72D297353CC}">
              <c16:uniqueId val="{00000002-9E48-497B-A6EC-463FD64F04F8}"/>
            </c:ext>
          </c:extLst>
        </c:ser>
        <c:ser>
          <c:idx val="2"/>
          <c:order val="3"/>
          <c:tx>
            <c:strRef>
              <c:f>'Endo 26wk'!$D$6</c:f>
              <c:strCache>
                <c:ptCount val="1"/>
                <c:pt idx="0">
                  <c:v>Mean</c:v>
                </c:pt>
              </c:strCache>
            </c:strRef>
          </c:tx>
          <c:spPr>
            <a:ln w="15875">
              <a:solidFill>
                <a:schemeClr val="tx1"/>
              </a:solidFill>
            </a:ln>
          </c:spPr>
          <c:marker>
            <c:symbol val="none"/>
          </c:marker>
          <c:cat>
            <c:numRef>
              <c:f>'Endo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26wk'!$D$79:$D$102</c:f>
              <c:numCache>
                <c:formatCode>0</c:formatCode>
                <c:ptCount val="24"/>
                <c:pt idx="0">
                  <c:v>796.17647058823525</c:v>
                </c:pt>
                <c:pt idx="1">
                  <c:v>796.17647058823525</c:v>
                </c:pt>
                <c:pt idx="2">
                  <c:v>796.17647058823525</c:v>
                </c:pt>
                <c:pt idx="3">
                  <c:v>796.17647058823525</c:v>
                </c:pt>
                <c:pt idx="4">
                  <c:v>796.17647058823525</c:v>
                </c:pt>
                <c:pt idx="5">
                  <c:v>796.17647058823525</c:v>
                </c:pt>
                <c:pt idx="6">
                  <c:v>796.17647058823525</c:v>
                </c:pt>
                <c:pt idx="7">
                  <c:v>796.17647058823525</c:v>
                </c:pt>
                <c:pt idx="8">
                  <c:v>796.17647058823525</c:v>
                </c:pt>
                <c:pt idx="9">
                  <c:v>796.17647058823525</c:v>
                </c:pt>
                <c:pt idx="10">
                  <c:v>796.17647058823525</c:v>
                </c:pt>
                <c:pt idx="11">
                  <c:v>796.17647058823525</c:v>
                </c:pt>
                <c:pt idx="12">
                  <c:v>796.17647058823525</c:v>
                </c:pt>
                <c:pt idx="13">
                  <c:v>796.17647058823525</c:v>
                </c:pt>
                <c:pt idx="14">
                  <c:v>796.17647058823525</c:v>
                </c:pt>
                <c:pt idx="15">
                  <c:v>796.17647058823525</c:v>
                </c:pt>
                <c:pt idx="16">
                  <c:v>796.17647058823525</c:v>
                </c:pt>
                <c:pt idx="17">
                  <c:v>796.17647058823525</c:v>
                </c:pt>
                <c:pt idx="18">
                  <c:v>796.17647058823525</c:v>
                </c:pt>
                <c:pt idx="19">
                  <c:v>796.17647058823525</c:v>
                </c:pt>
                <c:pt idx="20">
                  <c:v>796.17647058823525</c:v>
                </c:pt>
                <c:pt idx="21">
                  <c:v>796.17647058823525</c:v>
                </c:pt>
                <c:pt idx="22">
                  <c:v>796.17647058823525</c:v>
                </c:pt>
                <c:pt idx="23">
                  <c:v>796.17647058823525</c:v>
                </c:pt>
              </c:numCache>
            </c:numRef>
          </c:val>
          <c:smooth val="0"/>
          <c:extLst>
            <c:ext xmlns:c16="http://schemas.microsoft.com/office/drawing/2014/chart" uri="{C3380CC4-5D6E-409C-BE32-E72D297353CC}">
              <c16:uniqueId val="{00000003-9E48-497B-A6EC-463FD64F04F8}"/>
            </c:ext>
          </c:extLst>
        </c:ser>
        <c:ser>
          <c:idx val="4"/>
          <c:order val="4"/>
          <c:tx>
            <c:strRef>
              <c:f>'Endo 26wk'!$C$6</c:f>
              <c:strCache>
                <c:ptCount val="1"/>
                <c:pt idx="0">
                  <c:v>UPL</c:v>
                </c:pt>
              </c:strCache>
            </c:strRef>
          </c:tx>
          <c:spPr>
            <a:ln w="15875">
              <a:solidFill>
                <a:schemeClr val="tx1"/>
              </a:solidFill>
              <a:prstDash val="lgDash"/>
            </a:ln>
          </c:spPr>
          <c:marker>
            <c:symbol val="none"/>
          </c:marker>
          <c:cat>
            <c:numRef>
              <c:f>'Endo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26wk'!$C$79:$C$102</c:f>
              <c:numCache>
                <c:formatCode>0</c:formatCode>
                <c:ptCount val="24"/>
                <c:pt idx="0">
                  <c:v>1057.5214705882354</c:v>
                </c:pt>
                <c:pt idx="1">
                  <c:v>1057.5214705882354</c:v>
                </c:pt>
                <c:pt idx="2">
                  <c:v>1057.5214705882354</c:v>
                </c:pt>
                <c:pt idx="3">
                  <c:v>1057.5214705882354</c:v>
                </c:pt>
                <c:pt idx="4">
                  <c:v>1057.5214705882354</c:v>
                </c:pt>
                <c:pt idx="5">
                  <c:v>1057.5214705882354</c:v>
                </c:pt>
                <c:pt idx="6">
                  <c:v>1057.5214705882354</c:v>
                </c:pt>
                <c:pt idx="7">
                  <c:v>1057.5214705882354</c:v>
                </c:pt>
                <c:pt idx="8">
                  <c:v>1057.5214705882354</c:v>
                </c:pt>
                <c:pt idx="9">
                  <c:v>1057.5214705882354</c:v>
                </c:pt>
                <c:pt idx="10">
                  <c:v>1057.5214705882354</c:v>
                </c:pt>
                <c:pt idx="11">
                  <c:v>1057.5214705882354</c:v>
                </c:pt>
                <c:pt idx="12">
                  <c:v>1057.5214705882354</c:v>
                </c:pt>
                <c:pt idx="13">
                  <c:v>1057.5214705882354</c:v>
                </c:pt>
                <c:pt idx="14">
                  <c:v>1057.5214705882354</c:v>
                </c:pt>
                <c:pt idx="15">
                  <c:v>1057.5214705882354</c:v>
                </c:pt>
                <c:pt idx="16">
                  <c:v>1057.5214705882354</c:v>
                </c:pt>
                <c:pt idx="17">
                  <c:v>1057.5214705882354</c:v>
                </c:pt>
                <c:pt idx="18">
                  <c:v>1057.5214705882354</c:v>
                </c:pt>
                <c:pt idx="19">
                  <c:v>1057.5214705882354</c:v>
                </c:pt>
                <c:pt idx="20">
                  <c:v>1057.5214705882354</c:v>
                </c:pt>
                <c:pt idx="21">
                  <c:v>1057.5214705882354</c:v>
                </c:pt>
                <c:pt idx="22">
                  <c:v>1057.5214705882354</c:v>
                </c:pt>
                <c:pt idx="23">
                  <c:v>1057.5214705882354</c:v>
                </c:pt>
              </c:numCache>
            </c:numRef>
          </c:val>
          <c:smooth val="0"/>
          <c:extLst>
            <c:ext xmlns:c16="http://schemas.microsoft.com/office/drawing/2014/chart" uri="{C3380CC4-5D6E-409C-BE32-E72D297353CC}">
              <c16:uniqueId val="{00000004-9E48-497B-A6EC-463FD64F04F8}"/>
            </c:ext>
          </c:extLst>
        </c:ser>
        <c:ser>
          <c:idx val="5"/>
          <c:order val="5"/>
          <c:tx>
            <c:strRef>
              <c:f>'Endo 26wk'!$I$6</c:f>
              <c:strCache>
                <c:ptCount val="1"/>
                <c:pt idx="0">
                  <c:v>SCL</c:v>
                </c:pt>
              </c:strCache>
            </c:strRef>
          </c:tx>
          <c:spPr>
            <a:ln>
              <a:noFill/>
            </a:ln>
          </c:spPr>
          <c:marker>
            <c:symbol val="circle"/>
            <c:size val="6"/>
            <c:spPr>
              <a:solidFill>
                <a:srgbClr val="5B9BD5"/>
              </a:solidFill>
              <a:ln>
                <a:noFill/>
              </a:ln>
            </c:spPr>
          </c:marker>
          <c:cat>
            <c:numRef>
              <c:f>'Endo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26wk'!$I$79:$I$102</c:f>
              <c:numCache>
                <c:formatCode>0</c:formatCode>
                <c:ptCount val="24"/>
                <c:pt idx="0">
                  <c:v>#N/A</c:v>
                </c:pt>
                <c:pt idx="1">
                  <c:v>#N/A</c:v>
                </c:pt>
                <c:pt idx="2">
                  <c:v>#N/A</c:v>
                </c:pt>
                <c:pt idx="3">
                  <c:v>#N/A</c:v>
                </c:pt>
                <c:pt idx="4">
                  <c:v>#N/A</c:v>
                </c:pt>
                <c:pt idx="5">
                  <c:v>#N/A</c:v>
                </c:pt>
                <c:pt idx="6">
                  <c:v>#N/A</c:v>
                </c:pt>
                <c:pt idx="7">
                  <c:v>#N/A</c:v>
                </c:pt>
                <c:pt idx="8">
                  <c:v>#N/A</c:v>
                </c:pt>
                <c:pt idx="9">
                  <c:v>524</c:v>
                </c:pt>
                <c:pt idx="10">
                  <c:v>438</c:v>
                </c:pt>
                <c:pt idx="11">
                  <c:v>364</c:v>
                </c:pt>
                <c:pt idx="12">
                  <c:v>282</c:v>
                </c:pt>
                <c:pt idx="13">
                  <c:v>198</c:v>
                </c:pt>
                <c:pt idx="14">
                  <c:v>157</c:v>
                </c:pt>
                <c:pt idx="15">
                  <c:v>118</c:v>
                </c:pt>
                <c:pt idx="16">
                  <c:v>101</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9E48-497B-A6EC-463FD64F04F8}"/>
            </c:ext>
          </c:extLst>
        </c:ser>
        <c:ser>
          <c:idx val="6"/>
          <c:order val="6"/>
          <c:tx>
            <c:strRef>
              <c:f>'Endo 26wk'!$J$6</c:f>
              <c:strCache>
                <c:ptCount val="1"/>
                <c:pt idx="0">
                  <c:v>SCH</c:v>
                </c:pt>
              </c:strCache>
            </c:strRef>
          </c:tx>
          <c:spPr>
            <a:ln>
              <a:noFill/>
            </a:ln>
          </c:spPr>
          <c:marker>
            <c:symbol val="circle"/>
            <c:size val="6"/>
            <c:spPr>
              <a:solidFill>
                <a:srgbClr val="FF6600"/>
              </a:solidFill>
              <a:ln>
                <a:noFill/>
              </a:ln>
            </c:spPr>
          </c:marker>
          <c:cat>
            <c:numRef>
              <c:f>'Endo 26wk'!$B$79:$B$95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'Endo 26wk'!$J$79:$J$102</c:f>
              <c:numCache>
                <c:formatCode>0</c:formatCode>
                <c:ptCount val="24"/>
                <c:pt idx="0">
                  <c:v>1673</c:v>
                </c:pt>
                <c:pt idx="1">
                  <c:v>1653</c:v>
                </c:pt>
                <c:pt idx="2">
                  <c:v>1575</c:v>
                </c:pt>
                <c:pt idx="3">
                  <c:v>1574</c:v>
                </c:pt>
                <c:pt idx="4">
                  <c:v>1550</c:v>
                </c:pt>
                <c:pt idx="5">
                  <c:v>1248</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9E48-497B-A6EC-463FD64F04F8}"/>
            </c:ext>
          </c:extLst>
        </c:ser>
        <c:dLbls>
          <c:showLegendKey val="0"/>
          <c:showVal val="0"/>
          <c:showCatName val="0"/>
          <c:showSerName val="0"/>
          <c:showPercent val="0"/>
          <c:showBubbleSize val="0"/>
        </c:dLbls>
        <c:marker val="1"/>
        <c:smooth val="0"/>
        <c:axId val="172888832"/>
        <c:axId val="172890752"/>
      </c:lineChart>
      <c:dateAx>
        <c:axId val="17288883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890752"/>
        <c:crosses val="autoZero"/>
        <c:auto val="1"/>
        <c:lblOffset val="100"/>
        <c:baseTimeUnit val="months"/>
        <c:majorUnit val="1"/>
        <c:majorTimeUnit val="months"/>
      </c:dateAx>
      <c:valAx>
        <c:axId val="172890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2888832"/>
        <c:crosses val="autoZero"/>
        <c:crossBetween val="midCat"/>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DNA / CND Rate for Main &amp; DPU Theatres</a:t>
            </a:r>
            <a:endParaRPr lang="en-US" sz="1100"/>
          </a:p>
        </c:rich>
      </c:tx>
      <c:layout>
        <c:manualLayout>
          <c:xMode val="edge"/>
          <c:yMode val="edge"/>
          <c:x val="0.24072905527757116"/>
          <c:y val="4.1666666666666664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Theatres!$B$8:$B$23</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'Amb arrivals'!$G$8:$G$19</c:f>
            </c:numRef>
          </c:val>
          <c:smooth val="0"/>
          <c:extLst>
            <c:ext xmlns:c16="http://schemas.microsoft.com/office/drawing/2014/chart" uri="{C3380CC4-5D6E-409C-BE32-E72D297353CC}">
              <c16:uniqueId val="{00000000-9D17-4D99-8319-B1A7A4FF1EAA}"/>
            </c:ext>
          </c:extLst>
        </c:ser>
        <c:ser>
          <c:idx val="2"/>
          <c:order val="1"/>
          <c:tx>
            <c:strRef>
              <c:f>Theatres!$C$6</c:f>
              <c:strCache>
                <c:ptCount val="1"/>
                <c:pt idx="0">
                  <c:v>Target</c:v>
                </c:pt>
              </c:strCache>
            </c:strRef>
          </c:tx>
          <c:spPr>
            <a:ln w="19050" cap="rnd">
              <a:solidFill>
                <a:srgbClr val="FF0000"/>
              </a:solidFill>
              <a:prstDash val="dash"/>
              <a:round/>
            </a:ln>
            <a:effectLst/>
          </c:spPr>
          <c:marker>
            <c:symbol val="none"/>
          </c:marker>
          <c:cat>
            <c:numRef>
              <c:f>Theatres!$B$8:$B$23</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Theatres!$C$8:$C$31</c:f>
              <c:numCache>
                <c:formatCode>0.0%</c:formatCode>
                <c:ptCount val="24"/>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numCache>
            </c:numRef>
          </c:val>
          <c:smooth val="0"/>
          <c:extLst>
            <c:ext xmlns:c16="http://schemas.microsoft.com/office/drawing/2014/chart" uri="{C3380CC4-5D6E-409C-BE32-E72D297353CC}">
              <c16:uniqueId val="{00000001-9D17-4D99-8319-B1A7A4FF1EAA}"/>
            </c:ext>
          </c:extLst>
        </c:ser>
        <c:ser>
          <c:idx val="3"/>
          <c:order val="2"/>
          <c:tx>
            <c:strRef>
              <c:f>Theatres!$D$6</c:f>
              <c:strCache>
                <c:ptCount val="1"/>
                <c:pt idx="0">
                  <c:v>Main</c:v>
                </c:pt>
              </c:strCache>
            </c:strRef>
          </c:tx>
          <c:spPr>
            <a:ln>
              <a:solidFill>
                <a:srgbClr val="00B5CC"/>
              </a:solidFill>
            </a:ln>
          </c:spPr>
          <c:marker>
            <c:symbol val="diamond"/>
            <c:size val="5"/>
            <c:spPr>
              <a:solidFill>
                <a:srgbClr val="00B5CC"/>
              </a:solidFill>
              <a:ln>
                <a:solidFill>
                  <a:srgbClr val="00B5CC"/>
                </a:solidFill>
              </a:ln>
            </c:spPr>
          </c:marker>
          <c:cat>
            <c:numRef>
              <c:f>Theatres!$B$8:$B$23</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Theatres!$D$8:$D$31</c:f>
              <c:numCache>
                <c:formatCode>0.00%</c:formatCode>
                <c:ptCount val="24"/>
                <c:pt idx="0">
                  <c:v>9.8799999999999999E-2</c:v>
                </c:pt>
                <c:pt idx="1">
                  <c:v>0.1152</c:v>
                </c:pt>
                <c:pt idx="2">
                  <c:v>0.10979999999999999</c:v>
                </c:pt>
                <c:pt idx="3">
                  <c:v>0.1205</c:v>
                </c:pt>
                <c:pt idx="4">
                  <c:v>0.1028</c:v>
                </c:pt>
                <c:pt idx="5">
                  <c:v>9.35E-2</c:v>
                </c:pt>
                <c:pt idx="6">
                  <c:v>0.1108</c:v>
                </c:pt>
                <c:pt idx="7">
                  <c:v>0.1115</c:v>
                </c:pt>
                <c:pt idx="8">
                  <c:v>0.1168</c:v>
                </c:pt>
                <c:pt idx="9">
                  <c:v>0.10970000000000001</c:v>
                </c:pt>
                <c:pt idx="10">
                  <c:v>0.12620000000000001</c:v>
                </c:pt>
                <c:pt idx="11">
                  <c:v>7.0199999999999999E-2</c:v>
                </c:pt>
                <c:pt idx="12">
                  <c:v>0.10199999999999999</c:v>
                </c:pt>
                <c:pt idx="13">
                  <c:v>8.2199999999999995E-2</c:v>
                </c:pt>
                <c:pt idx="14">
                  <c:v>6.5500000000000003E-2</c:v>
                </c:pt>
                <c:pt idx="15">
                  <c:v>6.8599999999999994E-2</c:v>
                </c:pt>
              </c:numCache>
            </c:numRef>
          </c:val>
          <c:smooth val="0"/>
          <c:extLst>
            <c:ext xmlns:c16="http://schemas.microsoft.com/office/drawing/2014/chart" uri="{C3380CC4-5D6E-409C-BE32-E72D297353CC}">
              <c16:uniqueId val="{00000002-9D17-4D99-8319-B1A7A4FF1EAA}"/>
            </c:ext>
          </c:extLst>
        </c:ser>
        <c:ser>
          <c:idx val="1"/>
          <c:order val="3"/>
          <c:tx>
            <c:strRef>
              <c:f>Theatres!$E$6</c:f>
              <c:strCache>
                <c:ptCount val="1"/>
                <c:pt idx="0">
                  <c:v>DPU</c:v>
                </c:pt>
              </c:strCache>
            </c:strRef>
          </c:tx>
          <c:spPr>
            <a:ln>
              <a:solidFill>
                <a:srgbClr val="92278F"/>
              </a:solidFill>
            </a:ln>
          </c:spPr>
          <c:marker>
            <c:symbol val="diamond"/>
            <c:size val="5"/>
            <c:spPr>
              <a:solidFill>
                <a:srgbClr val="92278F"/>
              </a:solidFill>
              <a:ln>
                <a:solidFill>
                  <a:srgbClr val="92278F"/>
                </a:solidFill>
              </a:ln>
            </c:spPr>
          </c:marker>
          <c:cat>
            <c:numRef>
              <c:f>Theatres!$B$8:$B$23</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Theatres!$E$8:$E$31</c:f>
              <c:numCache>
                <c:formatCode>0.00%</c:formatCode>
                <c:ptCount val="24"/>
                <c:pt idx="0">
                  <c:v>9.9400000000000002E-2</c:v>
                </c:pt>
                <c:pt idx="1">
                  <c:v>0.10150000000000001</c:v>
                </c:pt>
                <c:pt idx="2">
                  <c:v>7.7799999999999994E-2</c:v>
                </c:pt>
                <c:pt idx="3">
                  <c:v>8.0100000000000005E-2</c:v>
                </c:pt>
                <c:pt idx="4">
                  <c:v>8.9499999999999996E-2</c:v>
                </c:pt>
                <c:pt idx="5">
                  <c:v>0.10340000000000001</c:v>
                </c:pt>
                <c:pt idx="6">
                  <c:v>8.3599999999999994E-2</c:v>
                </c:pt>
                <c:pt idx="7">
                  <c:v>9.6699999999999994E-2</c:v>
                </c:pt>
                <c:pt idx="8">
                  <c:v>9.9599999999999994E-2</c:v>
                </c:pt>
                <c:pt idx="9">
                  <c:v>8.3299999999999999E-2</c:v>
                </c:pt>
                <c:pt idx="10">
                  <c:v>9.98E-2</c:v>
                </c:pt>
                <c:pt idx="11">
                  <c:v>8.2500000000000004E-2</c:v>
                </c:pt>
                <c:pt idx="12">
                  <c:v>7.6799999999999993E-2</c:v>
                </c:pt>
                <c:pt idx="13">
                  <c:v>9.8599999999999993E-2</c:v>
                </c:pt>
                <c:pt idx="14">
                  <c:v>6.6400000000000001E-2</c:v>
                </c:pt>
                <c:pt idx="15">
                  <c:v>7.2599999999999998E-2</c:v>
                </c:pt>
              </c:numCache>
            </c:numRef>
          </c:val>
          <c:smooth val="0"/>
          <c:extLst>
            <c:ext xmlns:c16="http://schemas.microsoft.com/office/drawing/2014/chart" uri="{C3380CC4-5D6E-409C-BE32-E72D297353CC}">
              <c16:uniqueId val="{00000003-9D17-4D99-8319-B1A7A4FF1EAA}"/>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Run Time Rate for Main, DPU &amp; Endoscopy Theatres</a:t>
            </a:r>
            <a:endParaRPr lang="en-US" sz="1100"/>
          </a:p>
        </c:rich>
      </c:tx>
      <c:layout>
        <c:manualLayout>
          <c:xMode val="edge"/>
          <c:yMode val="edge"/>
          <c:x val="0.17961793080007238"/>
          <c:y val="4.1666619629535558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Theatres!$B$41:$B$56</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'Amb arrivals'!$G$8:$G$19</c:f>
            </c:numRef>
          </c:val>
          <c:smooth val="0"/>
          <c:extLst>
            <c:ext xmlns:c16="http://schemas.microsoft.com/office/drawing/2014/chart" uri="{C3380CC4-5D6E-409C-BE32-E72D297353CC}">
              <c16:uniqueId val="{00000000-A990-4F53-8768-420B75954A4D}"/>
            </c:ext>
          </c:extLst>
        </c:ser>
        <c:ser>
          <c:idx val="2"/>
          <c:order val="1"/>
          <c:tx>
            <c:strRef>
              <c:f>Theatres!$C$39</c:f>
              <c:strCache>
                <c:ptCount val="1"/>
                <c:pt idx="0">
                  <c:v>Target</c:v>
                </c:pt>
              </c:strCache>
            </c:strRef>
          </c:tx>
          <c:spPr>
            <a:ln w="19050" cap="rnd">
              <a:solidFill>
                <a:srgbClr val="FF0000"/>
              </a:solidFill>
              <a:prstDash val="dash"/>
              <a:round/>
            </a:ln>
            <a:effectLst/>
          </c:spPr>
          <c:marker>
            <c:symbol val="none"/>
          </c:marker>
          <c:cat>
            <c:numRef>
              <c:f>Theatres!$B$41:$B$56</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Theatres!$C$41:$C$64</c:f>
              <c:numCache>
                <c:formatCode>0.0%</c:formatCode>
                <c:ptCount val="24"/>
                <c:pt idx="0">
                  <c:v>0.9</c:v>
                </c:pt>
                <c:pt idx="1">
                  <c:v>0.9</c:v>
                </c:pt>
                <c:pt idx="2">
                  <c:v>0.9</c:v>
                </c:pt>
                <c:pt idx="3">
                  <c:v>0.9</c:v>
                </c:pt>
                <c:pt idx="4">
                  <c:v>0.9</c:v>
                </c:pt>
                <c:pt idx="5">
                  <c:v>0.9</c:v>
                </c:pt>
                <c:pt idx="6">
                  <c:v>0.9</c:v>
                </c:pt>
                <c:pt idx="7">
                  <c:v>0.9</c:v>
                </c:pt>
                <c:pt idx="8">
                  <c:v>0.9</c:v>
                </c:pt>
                <c:pt idx="9">
                  <c:v>0.9</c:v>
                </c:pt>
                <c:pt idx="10">
                  <c:v>0.9</c:v>
                </c:pt>
                <c:pt idx="11">
                  <c:v>0.9</c:v>
                </c:pt>
                <c:pt idx="12">
                  <c:v>0.9</c:v>
                </c:pt>
                <c:pt idx="13">
                  <c:v>0.9</c:v>
                </c:pt>
                <c:pt idx="14">
                  <c:v>0.9</c:v>
                </c:pt>
                <c:pt idx="15">
                  <c:v>0.9</c:v>
                </c:pt>
              </c:numCache>
            </c:numRef>
          </c:val>
          <c:smooth val="0"/>
          <c:extLst>
            <c:ext xmlns:c16="http://schemas.microsoft.com/office/drawing/2014/chart" uri="{C3380CC4-5D6E-409C-BE32-E72D297353CC}">
              <c16:uniqueId val="{00000001-A990-4F53-8768-420B75954A4D}"/>
            </c:ext>
          </c:extLst>
        </c:ser>
        <c:ser>
          <c:idx val="3"/>
          <c:order val="2"/>
          <c:tx>
            <c:strRef>
              <c:f>Theatres!$D$39</c:f>
              <c:strCache>
                <c:ptCount val="1"/>
                <c:pt idx="0">
                  <c:v>Main</c:v>
                </c:pt>
              </c:strCache>
            </c:strRef>
          </c:tx>
          <c:spPr>
            <a:ln>
              <a:solidFill>
                <a:srgbClr val="00B5CC"/>
              </a:solidFill>
            </a:ln>
          </c:spPr>
          <c:marker>
            <c:symbol val="diamond"/>
            <c:size val="5"/>
            <c:spPr>
              <a:solidFill>
                <a:srgbClr val="00B5CC"/>
              </a:solidFill>
              <a:ln>
                <a:solidFill>
                  <a:srgbClr val="00B5CC"/>
                </a:solidFill>
              </a:ln>
            </c:spPr>
          </c:marker>
          <c:cat>
            <c:numRef>
              <c:f>Theatres!$B$41:$B$56</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Theatres!$D$41:$D$64</c:f>
              <c:numCache>
                <c:formatCode>0.00%</c:formatCode>
                <c:ptCount val="24"/>
                <c:pt idx="0">
                  <c:v>0.99119999999999997</c:v>
                </c:pt>
                <c:pt idx="1">
                  <c:v>0.96099999999999997</c:v>
                </c:pt>
                <c:pt idx="2">
                  <c:v>0.89459999999999995</c:v>
                </c:pt>
                <c:pt idx="3">
                  <c:v>0.9496</c:v>
                </c:pt>
                <c:pt idx="4">
                  <c:v>0.96689999999999998</c:v>
                </c:pt>
                <c:pt idx="5">
                  <c:v>1.0286999999999999</c:v>
                </c:pt>
                <c:pt idx="6">
                  <c:v>1.0269999999999999</c:v>
                </c:pt>
                <c:pt idx="7">
                  <c:v>1.0494000000000001</c:v>
                </c:pt>
                <c:pt idx="8">
                  <c:v>0.98419999999999996</c:v>
                </c:pt>
                <c:pt idx="9">
                  <c:v>0.98499999999999999</c:v>
                </c:pt>
                <c:pt idx="10">
                  <c:v>0.99080000000000001</c:v>
                </c:pt>
                <c:pt idx="11">
                  <c:v>0.94110000000000005</c:v>
                </c:pt>
                <c:pt idx="12">
                  <c:v>0.98780000000000001</c:v>
                </c:pt>
                <c:pt idx="13">
                  <c:v>0.95289999999999997</c:v>
                </c:pt>
                <c:pt idx="14">
                  <c:v>0.94820000000000004</c:v>
                </c:pt>
                <c:pt idx="15">
                  <c:v>0.97589999999999999</c:v>
                </c:pt>
              </c:numCache>
            </c:numRef>
          </c:val>
          <c:smooth val="0"/>
          <c:extLst>
            <c:ext xmlns:c16="http://schemas.microsoft.com/office/drawing/2014/chart" uri="{C3380CC4-5D6E-409C-BE32-E72D297353CC}">
              <c16:uniqueId val="{00000002-A990-4F53-8768-420B75954A4D}"/>
            </c:ext>
          </c:extLst>
        </c:ser>
        <c:ser>
          <c:idx val="1"/>
          <c:order val="3"/>
          <c:tx>
            <c:strRef>
              <c:f>Theatres!$E$39</c:f>
              <c:strCache>
                <c:ptCount val="1"/>
                <c:pt idx="0">
                  <c:v>DPU</c:v>
                </c:pt>
              </c:strCache>
            </c:strRef>
          </c:tx>
          <c:spPr>
            <a:ln>
              <a:solidFill>
                <a:srgbClr val="92278F"/>
              </a:solidFill>
            </a:ln>
          </c:spPr>
          <c:marker>
            <c:symbol val="diamond"/>
            <c:size val="5"/>
            <c:spPr>
              <a:solidFill>
                <a:srgbClr val="92278F"/>
              </a:solidFill>
              <a:ln>
                <a:solidFill>
                  <a:srgbClr val="92278F"/>
                </a:solidFill>
              </a:ln>
            </c:spPr>
          </c:marker>
          <c:cat>
            <c:numRef>
              <c:f>Theatres!$B$41:$B$56</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Theatres!$E$41:$E$64</c:f>
              <c:numCache>
                <c:formatCode>0.00%</c:formatCode>
                <c:ptCount val="24"/>
                <c:pt idx="0">
                  <c:v>0.82940000000000003</c:v>
                </c:pt>
                <c:pt idx="1">
                  <c:v>0.76180000000000003</c:v>
                </c:pt>
                <c:pt idx="2">
                  <c:v>0.80559999999999998</c:v>
                </c:pt>
                <c:pt idx="3">
                  <c:v>0.76629999999999998</c:v>
                </c:pt>
                <c:pt idx="4">
                  <c:v>0.78210000000000002</c:v>
                </c:pt>
                <c:pt idx="5">
                  <c:v>0.78600000000000003</c:v>
                </c:pt>
                <c:pt idx="6">
                  <c:v>0.80210000000000004</c:v>
                </c:pt>
                <c:pt idx="7">
                  <c:v>0.84940000000000004</c:v>
                </c:pt>
                <c:pt idx="8">
                  <c:v>0.77780000000000005</c:v>
                </c:pt>
                <c:pt idx="9">
                  <c:v>0.78220000000000001</c:v>
                </c:pt>
                <c:pt idx="10">
                  <c:v>0.83809999999999996</c:v>
                </c:pt>
                <c:pt idx="11">
                  <c:v>0.86599999999999999</c:v>
                </c:pt>
                <c:pt idx="12">
                  <c:v>0.76129999999999998</c:v>
                </c:pt>
                <c:pt idx="13">
                  <c:v>0.75660000000000005</c:v>
                </c:pt>
                <c:pt idx="14">
                  <c:v>0.78069999999999995</c:v>
                </c:pt>
                <c:pt idx="15">
                  <c:v>0.82210000000000005</c:v>
                </c:pt>
              </c:numCache>
            </c:numRef>
          </c:val>
          <c:smooth val="0"/>
          <c:extLst>
            <c:ext xmlns:c16="http://schemas.microsoft.com/office/drawing/2014/chart" uri="{C3380CC4-5D6E-409C-BE32-E72D297353CC}">
              <c16:uniqueId val="{00000003-A990-4F53-8768-420B75954A4D}"/>
            </c:ext>
          </c:extLst>
        </c:ser>
        <c:ser>
          <c:idx val="4"/>
          <c:order val="4"/>
          <c:tx>
            <c:strRef>
              <c:f>Theatres!$F$39</c:f>
              <c:strCache>
                <c:ptCount val="1"/>
                <c:pt idx="0">
                  <c:v>Endoscopy</c:v>
                </c:pt>
              </c:strCache>
            </c:strRef>
          </c:tx>
          <c:spPr>
            <a:ln>
              <a:solidFill>
                <a:srgbClr val="EC008C"/>
              </a:solidFill>
            </a:ln>
          </c:spPr>
          <c:marker>
            <c:symbol val="diamond"/>
            <c:size val="5"/>
            <c:spPr>
              <a:solidFill>
                <a:srgbClr val="EC008C"/>
              </a:solidFill>
              <a:ln>
                <a:solidFill>
                  <a:srgbClr val="EC008C"/>
                </a:solidFill>
              </a:ln>
            </c:spPr>
          </c:marker>
          <c:cat>
            <c:numRef>
              <c:f>Theatres!$B$41:$B$56</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Theatres!$F$41:$F$64</c:f>
              <c:numCache>
                <c:formatCode>0.00%</c:formatCode>
                <c:ptCount val="24"/>
                <c:pt idx="0">
                  <c:v>1.1843999999999999</c:v>
                </c:pt>
                <c:pt idx="1">
                  <c:v>1.1146</c:v>
                </c:pt>
                <c:pt idx="2">
                  <c:v>1.3975</c:v>
                </c:pt>
                <c:pt idx="3">
                  <c:v>1.1109</c:v>
                </c:pt>
                <c:pt idx="4">
                  <c:v>1.121</c:v>
                </c:pt>
                <c:pt idx="5">
                  <c:v>1.1890000000000001</c:v>
                </c:pt>
                <c:pt idx="6">
                  <c:v>1.0809</c:v>
                </c:pt>
                <c:pt idx="7">
                  <c:v>1.0840000000000001</c:v>
                </c:pt>
                <c:pt idx="8">
                  <c:v>1.0429999999999999</c:v>
                </c:pt>
                <c:pt idx="9">
                  <c:v>1.0613999999999999</c:v>
                </c:pt>
                <c:pt idx="10">
                  <c:v>1.0628</c:v>
                </c:pt>
                <c:pt idx="11">
                  <c:v>1.0602</c:v>
                </c:pt>
                <c:pt idx="12">
                  <c:v>1.0826</c:v>
                </c:pt>
                <c:pt idx="13">
                  <c:v>1.0704</c:v>
                </c:pt>
                <c:pt idx="14">
                  <c:v>1.085</c:v>
                </c:pt>
                <c:pt idx="15">
                  <c:v>1.1243000000000001</c:v>
                </c:pt>
              </c:numCache>
            </c:numRef>
          </c:val>
          <c:smooth val="0"/>
          <c:extLst>
            <c:ext xmlns:c16="http://schemas.microsoft.com/office/drawing/2014/chart" uri="{C3380CC4-5D6E-409C-BE32-E72D297353CC}">
              <c16:uniqueId val="{00000004-A990-4F53-8768-420B75954A4D}"/>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majorUnit val="0.30000000000000004"/>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Op Time for Main Theatres</a:t>
            </a:r>
            <a:endParaRPr lang="en-US" sz="1100"/>
          </a:p>
        </c:rich>
      </c:tx>
      <c:layout>
        <c:manualLayout>
          <c:xMode val="edge"/>
          <c:yMode val="edge"/>
          <c:x val="0.34072907714984191"/>
          <c:y val="4.1666619629535558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Theatres!$B$72:$B$87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'Amb arrivals'!$G$8:$G$19</c:f>
            </c:numRef>
          </c:val>
          <c:smooth val="0"/>
          <c:extLst>
            <c:ext xmlns:c16="http://schemas.microsoft.com/office/drawing/2014/chart" uri="{C3380CC4-5D6E-409C-BE32-E72D297353CC}">
              <c16:uniqueId val="{00000000-3CE3-4640-84C4-E6E1929B6A8A}"/>
            </c:ext>
          </c:extLst>
        </c:ser>
        <c:ser>
          <c:idx val="2"/>
          <c:order val="1"/>
          <c:tx>
            <c:strRef>
              <c:f>Theatres!$C$70</c:f>
              <c:strCache>
                <c:ptCount val="1"/>
                <c:pt idx="0">
                  <c:v>Target</c:v>
                </c:pt>
              </c:strCache>
            </c:strRef>
          </c:tx>
          <c:spPr>
            <a:ln w="19050" cap="rnd">
              <a:solidFill>
                <a:srgbClr val="FF0000"/>
              </a:solidFill>
              <a:prstDash val="dash"/>
              <a:round/>
            </a:ln>
            <a:effectLst/>
          </c:spPr>
          <c:marker>
            <c:symbol val="none"/>
          </c:marker>
          <c:cat>
            <c:numRef>
              <c:f>Theatres!$B$72:$B$87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Theatres!$C$72:$C$95</c:f>
              <c:numCache>
                <c:formatCode>0.0%</c:formatCode>
                <c:ptCount val="24"/>
                <c:pt idx="0">
                  <c:v>0.85</c:v>
                </c:pt>
                <c:pt idx="1">
                  <c:v>0.85</c:v>
                </c:pt>
                <c:pt idx="2">
                  <c:v>0.85</c:v>
                </c:pt>
                <c:pt idx="3">
                  <c:v>0.85</c:v>
                </c:pt>
                <c:pt idx="4">
                  <c:v>0.85</c:v>
                </c:pt>
                <c:pt idx="5">
                  <c:v>0.85</c:v>
                </c:pt>
                <c:pt idx="6">
                  <c:v>0.85</c:v>
                </c:pt>
                <c:pt idx="7">
                  <c:v>0.85</c:v>
                </c:pt>
                <c:pt idx="8">
                  <c:v>0.85</c:v>
                </c:pt>
                <c:pt idx="9">
                  <c:v>0.85</c:v>
                </c:pt>
                <c:pt idx="10">
                  <c:v>0.85</c:v>
                </c:pt>
                <c:pt idx="11">
                  <c:v>0.85</c:v>
                </c:pt>
                <c:pt idx="12">
                  <c:v>0.85</c:v>
                </c:pt>
                <c:pt idx="13">
                  <c:v>0.85</c:v>
                </c:pt>
                <c:pt idx="14">
                  <c:v>0.85</c:v>
                </c:pt>
                <c:pt idx="15">
                  <c:v>0.85</c:v>
                </c:pt>
              </c:numCache>
            </c:numRef>
          </c:val>
          <c:smooth val="0"/>
          <c:extLst>
            <c:ext xmlns:c16="http://schemas.microsoft.com/office/drawing/2014/chart" uri="{C3380CC4-5D6E-409C-BE32-E72D297353CC}">
              <c16:uniqueId val="{00000001-3CE3-4640-84C4-E6E1929B6A8A}"/>
            </c:ext>
          </c:extLst>
        </c:ser>
        <c:ser>
          <c:idx val="3"/>
          <c:order val="2"/>
          <c:tx>
            <c:strRef>
              <c:f>Theatres!$D$70</c:f>
              <c:strCache>
                <c:ptCount val="1"/>
                <c:pt idx="0">
                  <c:v>Main</c:v>
                </c:pt>
              </c:strCache>
            </c:strRef>
          </c:tx>
          <c:spPr>
            <a:ln>
              <a:solidFill>
                <a:srgbClr val="00B5CC"/>
              </a:solidFill>
            </a:ln>
          </c:spPr>
          <c:marker>
            <c:symbol val="diamond"/>
            <c:size val="5"/>
            <c:spPr>
              <a:solidFill>
                <a:srgbClr val="00B5CC"/>
              </a:solidFill>
              <a:ln>
                <a:solidFill>
                  <a:srgbClr val="00B5CC"/>
                </a:solidFill>
              </a:ln>
            </c:spPr>
          </c:marker>
          <c:cat>
            <c:numRef>
              <c:f>Theatres!$B$72:$B$87</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Theatres!$D$72:$D$95</c:f>
              <c:numCache>
                <c:formatCode>0.00%</c:formatCode>
                <c:ptCount val="24"/>
                <c:pt idx="0">
                  <c:v>0.88980000000000004</c:v>
                </c:pt>
                <c:pt idx="1">
                  <c:v>0.86919999999999997</c:v>
                </c:pt>
                <c:pt idx="2">
                  <c:v>0.82179999999999997</c:v>
                </c:pt>
                <c:pt idx="3">
                  <c:v>0.86550000000000005</c:v>
                </c:pt>
                <c:pt idx="4">
                  <c:v>0.88690000000000002</c:v>
                </c:pt>
                <c:pt idx="5">
                  <c:v>0.93400000000000005</c:v>
                </c:pt>
                <c:pt idx="6">
                  <c:v>0.92749999999999999</c:v>
                </c:pt>
                <c:pt idx="7">
                  <c:v>0.96360000000000001</c:v>
                </c:pt>
                <c:pt idx="8">
                  <c:v>0.88600000000000001</c:v>
                </c:pt>
                <c:pt idx="9">
                  <c:v>0.90300000000000002</c:v>
                </c:pt>
                <c:pt idx="10">
                  <c:v>0.89239999999999997</c:v>
                </c:pt>
                <c:pt idx="11">
                  <c:v>0.86240000000000006</c:v>
                </c:pt>
                <c:pt idx="12">
                  <c:v>0.88229999999999997</c:v>
                </c:pt>
                <c:pt idx="13">
                  <c:v>0.87739999999999996</c:v>
                </c:pt>
                <c:pt idx="14">
                  <c:v>0.8538</c:v>
                </c:pt>
                <c:pt idx="15">
                  <c:v>0.88109999999999999</c:v>
                </c:pt>
              </c:numCache>
            </c:numRef>
          </c:val>
          <c:smooth val="0"/>
          <c:extLst>
            <c:ext xmlns:c16="http://schemas.microsoft.com/office/drawing/2014/chart" uri="{C3380CC4-5D6E-409C-BE32-E72D297353CC}">
              <c16:uniqueId val="{00000002-3CE3-4640-84C4-E6E1929B6A8A}"/>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min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Op Time for DPU Theatres</a:t>
            </a:r>
            <a:endParaRPr lang="en-US" sz="1100"/>
          </a:p>
        </c:rich>
      </c:tx>
      <c:layout>
        <c:manualLayout>
          <c:xMode val="edge"/>
          <c:yMode val="edge"/>
          <c:x val="0.33239574199381938"/>
          <c:y val="4.1666619629535558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Theatres!$B$103:$B$118</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'Amb arrivals'!$G$8:$G$19</c:f>
            </c:numRef>
          </c:val>
          <c:smooth val="0"/>
          <c:extLst>
            <c:ext xmlns:c16="http://schemas.microsoft.com/office/drawing/2014/chart" uri="{C3380CC4-5D6E-409C-BE32-E72D297353CC}">
              <c16:uniqueId val="{00000000-11D3-4694-9C24-8AB2BC609B90}"/>
            </c:ext>
          </c:extLst>
        </c:ser>
        <c:ser>
          <c:idx val="2"/>
          <c:order val="1"/>
          <c:tx>
            <c:strRef>
              <c:f>Theatres!$C$101</c:f>
              <c:strCache>
                <c:ptCount val="1"/>
                <c:pt idx="0">
                  <c:v>Target</c:v>
                </c:pt>
              </c:strCache>
            </c:strRef>
          </c:tx>
          <c:spPr>
            <a:ln w="19050" cap="rnd">
              <a:solidFill>
                <a:srgbClr val="FF0000"/>
              </a:solidFill>
              <a:prstDash val="dash"/>
              <a:round/>
            </a:ln>
            <a:effectLst/>
          </c:spPr>
          <c:marker>
            <c:symbol val="none"/>
          </c:marker>
          <c:cat>
            <c:numRef>
              <c:f>Theatres!$B$103:$B$118</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Theatres!$C$103:$C$126</c:f>
              <c:numCache>
                <c:formatCode>0.0%</c:formatCode>
                <c:ptCount val="24"/>
                <c:pt idx="0">
                  <c:v>0.8</c:v>
                </c:pt>
                <c:pt idx="1">
                  <c:v>0.8</c:v>
                </c:pt>
                <c:pt idx="2">
                  <c:v>0.8</c:v>
                </c:pt>
                <c:pt idx="3">
                  <c:v>0.8</c:v>
                </c:pt>
                <c:pt idx="4">
                  <c:v>0.8</c:v>
                </c:pt>
                <c:pt idx="5">
                  <c:v>0.8</c:v>
                </c:pt>
                <c:pt idx="6">
                  <c:v>0.8</c:v>
                </c:pt>
                <c:pt idx="7">
                  <c:v>0.8</c:v>
                </c:pt>
                <c:pt idx="8">
                  <c:v>0.8</c:v>
                </c:pt>
                <c:pt idx="9">
                  <c:v>0.8</c:v>
                </c:pt>
                <c:pt idx="10">
                  <c:v>0.8</c:v>
                </c:pt>
                <c:pt idx="11">
                  <c:v>0.8</c:v>
                </c:pt>
                <c:pt idx="12">
                  <c:v>0.8</c:v>
                </c:pt>
                <c:pt idx="13">
                  <c:v>0.8</c:v>
                </c:pt>
                <c:pt idx="14">
                  <c:v>0.8</c:v>
                </c:pt>
                <c:pt idx="15">
                  <c:v>0.8</c:v>
                </c:pt>
              </c:numCache>
            </c:numRef>
          </c:val>
          <c:smooth val="0"/>
          <c:extLst>
            <c:ext xmlns:c16="http://schemas.microsoft.com/office/drawing/2014/chart" uri="{C3380CC4-5D6E-409C-BE32-E72D297353CC}">
              <c16:uniqueId val="{00000001-11D3-4694-9C24-8AB2BC609B90}"/>
            </c:ext>
          </c:extLst>
        </c:ser>
        <c:ser>
          <c:idx val="1"/>
          <c:order val="2"/>
          <c:tx>
            <c:strRef>
              <c:f>Theatres!$D$101</c:f>
              <c:strCache>
                <c:ptCount val="1"/>
                <c:pt idx="0">
                  <c:v>DPU</c:v>
                </c:pt>
              </c:strCache>
            </c:strRef>
          </c:tx>
          <c:spPr>
            <a:ln>
              <a:solidFill>
                <a:srgbClr val="92278F"/>
              </a:solidFill>
            </a:ln>
          </c:spPr>
          <c:marker>
            <c:symbol val="diamond"/>
            <c:size val="5"/>
            <c:spPr>
              <a:solidFill>
                <a:srgbClr val="92278F"/>
              </a:solidFill>
              <a:ln>
                <a:solidFill>
                  <a:srgbClr val="92278F"/>
                </a:solidFill>
              </a:ln>
            </c:spPr>
          </c:marker>
          <c:cat>
            <c:numRef>
              <c:f>Theatres!$B$103:$B$118</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Theatres!$D$103:$D$126</c:f>
              <c:numCache>
                <c:formatCode>0.00%</c:formatCode>
                <c:ptCount val="24"/>
                <c:pt idx="0">
                  <c:v>0.62849999999999995</c:v>
                </c:pt>
                <c:pt idx="1">
                  <c:v>0.57099999999999995</c:v>
                </c:pt>
                <c:pt idx="2">
                  <c:v>0.58309999999999995</c:v>
                </c:pt>
                <c:pt idx="3">
                  <c:v>0.5726</c:v>
                </c:pt>
                <c:pt idx="4">
                  <c:v>0.5665</c:v>
                </c:pt>
                <c:pt idx="5">
                  <c:v>0.5887</c:v>
                </c:pt>
                <c:pt idx="6">
                  <c:v>0.62039999999999995</c:v>
                </c:pt>
                <c:pt idx="7">
                  <c:v>0.66490000000000005</c:v>
                </c:pt>
                <c:pt idx="8">
                  <c:v>0.58450000000000002</c:v>
                </c:pt>
                <c:pt idx="9">
                  <c:v>0.60289999999999999</c:v>
                </c:pt>
                <c:pt idx="10">
                  <c:v>0.64410000000000001</c:v>
                </c:pt>
                <c:pt idx="11">
                  <c:v>0.64029999999999998</c:v>
                </c:pt>
                <c:pt idx="12">
                  <c:v>0.59319999999999995</c:v>
                </c:pt>
                <c:pt idx="13">
                  <c:v>0.5655</c:v>
                </c:pt>
                <c:pt idx="14">
                  <c:v>0.57699999999999996</c:v>
                </c:pt>
                <c:pt idx="15">
                  <c:v>0.6099</c:v>
                </c:pt>
              </c:numCache>
            </c:numRef>
          </c:val>
          <c:smooth val="0"/>
          <c:extLst>
            <c:ext xmlns:c16="http://schemas.microsoft.com/office/drawing/2014/chart" uri="{C3380CC4-5D6E-409C-BE32-E72D297353CC}">
              <c16:uniqueId val="{00000002-11D3-4694-9C24-8AB2BC609B90}"/>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min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AHP</a:t>
            </a:r>
            <a:r>
              <a:rPr lang="en-GB" sz="1100" baseline="0"/>
              <a:t> New Scheduled Contacts</a:t>
            </a:r>
            <a:endParaRPr lang="en-GB" sz="1100"/>
          </a:p>
        </c:rich>
      </c:tx>
      <c:overlay val="0"/>
      <c:spPr>
        <a:noFill/>
        <a:ln>
          <a:noFill/>
        </a:ln>
        <a:effectLst/>
      </c:spPr>
    </c:title>
    <c:autoTitleDeleted val="0"/>
    <c:plotArea>
      <c:layout>
        <c:manualLayout>
          <c:layoutTarget val="inner"/>
          <c:xMode val="edge"/>
          <c:yMode val="edge"/>
          <c:x val="0.10024759405074365"/>
          <c:y val="0.14087962962962963"/>
          <c:w val="0.87753018372703417"/>
          <c:h val="0.60415099154272378"/>
        </c:manualLayout>
      </c:layout>
      <c:lineChart>
        <c:grouping val="standard"/>
        <c:varyColors val="0"/>
        <c:ser>
          <c:idx val="1"/>
          <c:order val="0"/>
          <c:tx>
            <c:strRef>
              <c:f>'AHP Activity'!$C$6</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'AHP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'AHP Activity'!$C$7:$C$18</c:f>
              <c:numCache>
                <c:formatCode>General</c:formatCode>
                <c:ptCount val="12"/>
                <c:pt idx="0">
                  <c:v>4625</c:v>
                </c:pt>
                <c:pt idx="1">
                  <c:v>4746</c:v>
                </c:pt>
                <c:pt idx="2">
                  <c:v>4888</c:v>
                </c:pt>
                <c:pt idx="3">
                  <c:v>4831</c:v>
                </c:pt>
                <c:pt idx="4">
                  <c:v>4023</c:v>
                </c:pt>
                <c:pt idx="5">
                  <c:v>5208</c:v>
                </c:pt>
                <c:pt idx="6">
                  <c:v>5241</c:v>
                </c:pt>
                <c:pt idx="7">
                  <c:v>5018</c:v>
                </c:pt>
                <c:pt idx="8">
                  <c:v>4259</c:v>
                </c:pt>
                <c:pt idx="9">
                  <c:v>5142</c:v>
                </c:pt>
                <c:pt idx="10">
                  <c:v>4819</c:v>
                </c:pt>
                <c:pt idx="11">
                  <c:v>4746</c:v>
                </c:pt>
              </c:numCache>
            </c:numRef>
          </c:val>
          <c:smooth val="0"/>
          <c:extLst>
            <c:ext xmlns:c16="http://schemas.microsoft.com/office/drawing/2014/chart" uri="{C3380CC4-5D6E-409C-BE32-E72D297353CC}">
              <c16:uniqueId val="{00000000-1094-41A7-8092-D4F8B6942D69}"/>
            </c:ext>
          </c:extLst>
        </c:ser>
        <c:ser>
          <c:idx val="0"/>
          <c:order val="1"/>
          <c:tx>
            <c:strRef>
              <c:f>'AHP Activity'!$D$6</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'AHP Activity'!$B$7:$B$18</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'AHP Activity'!$D$7:$D$18</c:f>
              <c:numCache>
                <c:formatCode>General</c:formatCode>
                <c:ptCount val="12"/>
                <c:pt idx="0">
                  <c:v>4783</c:v>
                </c:pt>
                <c:pt idx="1">
                  <c:v>4649</c:v>
                </c:pt>
                <c:pt idx="2">
                  <c:v>5303</c:v>
                </c:pt>
                <c:pt idx="3">
                  <c:v>4936</c:v>
                </c:pt>
                <c:pt idx="4">
                  <c:v>4508</c:v>
                </c:pt>
              </c:numCache>
            </c:numRef>
          </c:val>
          <c:smooth val="0"/>
          <c:extLst>
            <c:ext xmlns:c16="http://schemas.microsoft.com/office/drawing/2014/chart" uri="{C3380CC4-5D6E-409C-BE32-E72D297353CC}">
              <c16:uniqueId val="{00000001-1094-41A7-8092-D4F8B6942D69}"/>
            </c:ext>
          </c:extLst>
        </c:ser>
        <c:dLbls>
          <c:showLegendKey val="0"/>
          <c:showVal val="0"/>
          <c:showCatName val="0"/>
          <c:showSerName val="0"/>
          <c:showPercent val="0"/>
          <c:showBubbleSize val="0"/>
        </c:dLbls>
        <c:marker val="1"/>
        <c:smooth val="0"/>
        <c:axId val="170855424"/>
        <c:axId val="170857216"/>
      </c:lineChart>
      <c:catAx>
        <c:axId val="17085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Algn val="ctr"/>
        <c:lblOffset val="100"/>
        <c:noMultiLvlLbl val="1"/>
      </c:cat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layout>
        <c:manualLayout>
          <c:xMode val="edge"/>
          <c:yMode val="edge"/>
          <c:x val="0.33629155730533689"/>
          <c:y val="0.90798556430446198"/>
          <c:w val="0.36556692913385824"/>
          <c:h val="7.812554680664918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a:t>AHP</a:t>
            </a:r>
            <a:r>
              <a:rPr lang="en-GB" sz="1100" baseline="0"/>
              <a:t> Review Scheduled Contacts</a:t>
            </a:r>
            <a:endParaRPr lang="en-GB" sz="1100"/>
          </a:p>
        </c:rich>
      </c:tx>
      <c:layout>
        <c:manualLayout>
          <c:xMode val="edge"/>
          <c:yMode val="edge"/>
          <c:x val="0.30002777777777778"/>
          <c:y val="3.8095238095238099E-2"/>
        </c:manualLayout>
      </c:layout>
      <c:overlay val="0"/>
      <c:spPr>
        <a:noFill/>
        <a:ln>
          <a:noFill/>
        </a:ln>
        <a:effectLst/>
      </c:spPr>
    </c:title>
    <c:autoTitleDeleted val="0"/>
    <c:plotArea>
      <c:layout>
        <c:manualLayout>
          <c:layoutTarget val="inner"/>
          <c:xMode val="edge"/>
          <c:yMode val="edge"/>
          <c:x val="0.11413648293963255"/>
          <c:y val="0.15013888888888888"/>
          <c:w val="0.86364129483814533"/>
          <c:h val="0.63192876932050157"/>
        </c:manualLayout>
      </c:layout>
      <c:lineChart>
        <c:grouping val="standard"/>
        <c:varyColors val="0"/>
        <c:ser>
          <c:idx val="1"/>
          <c:order val="0"/>
          <c:tx>
            <c:strRef>
              <c:f>'AHP Activity'!$C$25</c:f>
              <c:strCache>
                <c:ptCount val="1"/>
                <c:pt idx="0">
                  <c:v>2025/26</c:v>
                </c:pt>
              </c:strCache>
            </c:strRef>
          </c:tx>
          <c:spPr>
            <a:ln>
              <a:solidFill>
                <a:srgbClr val="00B5CC"/>
              </a:solidFill>
            </a:ln>
            <a:effectLst/>
          </c:spPr>
          <c:marker>
            <c:symbol val="diamond"/>
            <c:size val="5"/>
            <c:spPr>
              <a:solidFill>
                <a:srgbClr val="00B5CC"/>
              </a:solidFill>
              <a:ln>
                <a:solidFill>
                  <a:srgbClr val="00B5CC"/>
                </a:solidFill>
              </a:ln>
            </c:spPr>
          </c:marker>
          <c:cat>
            <c:strRef>
              <c:f>'AHP Activity'!$B$26:$B$37</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'AHP Activity'!$C$26:$C$37</c:f>
              <c:numCache>
                <c:formatCode>General</c:formatCode>
                <c:ptCount val="12"/>
                <c:pt idx="0">
                  <c:v>14894</c:v>
                </c:pt>
                <c:pt idx="1">
                  <c:v>16103</c:v>
                </c:pt>
                <c:pt idx="2">
                  <c:v>15299</c:v>
                </c:pt>
                <c:pt idx="3">
                  <c:v>13998</c:v>
                </c:pt>
                <c:pt idx="4">
                  <c:v>12767</c:v>
                </c:pt>
                <c:pt idx="5">
                  <c:v>16504</c:v>
                </c:pt>
                <c:pt idx="6">
                  <c:v>16456</c:v>
                </c:pt>
                <c:pt idx="7">
                  <c:v>15258</c:v>
                </c:pt>
                <c:pt idx="8">
                  <c:v>13352</c:v>
                </c:pt>
                <c:pt idx="9">
                  <c:v>15979</c:v>
                </c:pt>
                <c:pt idx="10">
                  <c:v>15058</c:v>
                </c:pt>
                <c:pt idx="11">
                  <c:v>15544</c:v>
                </c:pt>
              </c:numCache>
            </c:numRef>
          </c:val>
          <c:smooth val="0"/>
          <c:extLst>
            <c:ext xmlns:c16="http://schemas.microsoft.com/office/drawing/2014/chart" uri="{C3380CC4-5D6E-409C-BE32-E72D297353CC}">
              <c16:uniqueId val="{00000000-0A08-42DE-B25F-C77AB5978857}"/>
            </c:ext>
          </c:extLst>
        </c:ser>
        <c:ser>
          <c:idx val="0"/>
          <c:order val="1"/>
          <c:tx>
            <c:strRef>
              <c:f>'AHP Activity'!$D$25</c:f>
              <c:strCache>
                <c:ptCount val="1"/>
                <c:pt idx="0">
                  <c:v>2026/27</c:v>
                </c:pt>
              </c:strCache>
            </c:strRef>
          </c:tx>
          <c:spPr>
            <a:ln>
              <a:solidFill>
                <a:schemeClr val="bg1">
                  <a:lumMod val="65000"/>
                </a:schemeClr>
              </a:solidFill>
            </a:ln>
          </c:spPr>
          <c:marker>
            <c:symbol val="triangle"/>
            <c:size val="5"/>
            <c:spPr>
              <a:solidFill>
                <a:schemeClr val="bg1">
                  <a:lumMod val="65000"/>
                </a:schemeClr>
              </a:solidFill>
              <a:ln>
                <a:solidFill>
                  <a:schemeClr val="bg1">
                    <a:lumMod val="65000"/>
                  </a:schemeClr>
                </a:solidFill>
              </a:ln>
            </c:spPr>
          </c:marker>
          <c:cat>
            <c:strRef>
              <c:f>'AHP Activity'!$B$26:$B$37</c:f>
              <c:strCache>
                <c:ptCount val="12"/>
                <c:pt idx="0">
                  <c:v>Apr</c:v>
                </c:pt>
                <c:pt idx="1">
                  <c:v>May</c:v>
                </c:pt>
                <c:pt idx="2">
                  <c:v>Jun</c:v>
                </c:pt>
                <c:pt idx="3">
                  <c:v>Jul</c:v>
                </c:pt>
                <c:pt idx="4">
                  <c:v>Aug</c:v>
                </c:pt>
                <c:pt idx="5">
                  <c:v>Sep</c:v>
                </c:pt>
                <c:pt idx="6">
                  <c:v>Oct</c:v>
                </c:pt>
                <c:pt idx="7">
                  <c:v>Nov</c:v>
                </c:pt>
                <c:pt idx="8">
                  <c:v>Dec</c:v>
                </c:pt>
                <c:pt idx="9">
                  <c:v>Jan</c:v>
                </c:pt>
                <c:pt idx="10">
                  <c:v>Feb</c:v>
                </c:pt>
                <c:pt idx="11">
                  <c:v>Mar</c:v>
                </c:pt>
              </c:strCache>
            </c:strRef>
          </c:cat>
          <c:val>
            <c:numRef>
              <c:f>'AHP Activity'!$D$26:$D$37</c:f>
              <c:numCache>
                <c:formatCode>General</c:formatCode>
                <c:ptCount val="12"/>
                <c:pt idx="0">
                  <c:v>15389</c:v>
                </c:pt>
                <c:pt idx="1">
                  <c:v>15079</c:v>
                </c:pt>
                <c:pt idx="2">
                  <c:v>16900</c:v>
                </c:pt>
                <c:pt idx="3">
                  <c:v>14879</c:v>
                </c:pt>
                <c:pt idx="4">
                  <c:v>13606</c:v>
                </c:pt>
              </c:numCache>
            </c:numRef>
          </c:val>
          <c:smooth val="0"/>
          <c:extLst>
            <c:ext xmlns:c16="http://schemas.microsoft.com/office/drawing/2014/chart" uri="{C3380CC4-5D6E-409C-BE32-E72D297353CC}">
              <c16:uniqueId val="{00000001-0A08-42DE-B25F-C77AB5978857}"/>
            </c:ext>
          </c:extLst>
        </c:ser>
        <c:dLbls>
          <c:showLegendKey val="0"/>
          <c:showVal val="0"/>
          <c:showCatName val="0"/>
          <c:showSerName val="0"/>
          <c:showPercent val="0"/>
          <c:showBubbleSize val="0"/>
        </c:dLbls>
        <c:marker val="1"/>
        <c:smooth val="0"/>
        <c:axId val="170855424"/>
        <c:axId val="170857216"/>
      </c:lineChart>
      <c:catAx>
        <c:axId val="170855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Algn val="ctr"/>
        <c:lblOffset val="100"/>
        <c:noMultiLvlLbl val="1"/>
      </c:cat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AHP patients waiting &lt; 13 weeks</a:t>
            </a:r>
            <a:endParaRPr lang="en-GB" sz="1100">
              <a:effectLst/>
            </a:endParaRPr>
          </a:p>
        </c:rich>
      </c:tx>
      <c:layout>
        <c:manualLayout>
          <c:xMode val="edge"/>
          <c:yMode val="edge"/>
          <c:x val="0.30360411198600173"/>
          <c:y val="4.6118333781296046E-2"/>
        </c:manualLayout>
      </c:layout>
      <c:overlay val="0"/>
      <c:spPr>
        <a:noFill/>
        <a:ln>
          <a:noFill/>
        </a:ln>
        <a:effectLst/>
      </c:spPr>
    </c:title>
    <c:autoTitleDeleted val="0"/>
    <c:plotArea>
      <c:layout/>
      <c:lineChart>
        <c:grouping val="standard"/>
        <c:varyColors val="0"/>
        <c:ser>
          <c:idx val="1"/>
          <c:order val="0"/>
          <c:tx>
            <c:strRef>
              <c:f>'AHP 13wk%'!$E$6</c:f>
              <c:strCache>
                <c:ptCount val="1"/>
                <c:pt idx="0">
                  <c:v>&lt; 13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13wk%'!$E$79:$E$102</c:f>
              <c:numCache>
                <c:formatCode>0.00%</c:formatCode>
                <c:ptCount val="24"/>
                <c:pt idx="0">
                  <c:v>0.42509999999999998</c:v>
                </c:pt>
                <c:pt idx="1">
                  <c:v>0.41830000000000001</c:v>
                </c:pt>
                <c:pt idx="2">
                  <c:v>0.42359999999999998</c:v>
                </c:pt>
                <c:pt idx="3">
                  <c:v>0.42149999999999999</c:v>
                </c:pt>
                <c:pt idx="4">
                  <c:v>0.40579999999999999</c:v>
                </c:pt>
                <c:pt idx="5">
                  <c:v>0.40400000000000003</c:v>
                </c:pt>
                <c:pt idx="6">
                  <c:v>0.40810000000000002</c:v>
                </c:pt>
                <c:pt idx="7">
                  <c:v>0.41139999999999999</c:v>
                </c:pt>
                <c:pt idx="8">
                  <c:v>0.38729999999999998</c:v>
                </c:pt>
                <c:pt idx="9">
                  <c:v>0.38100000000000001</c:v>
                </c:pt>
                <c:pt idx="10">
                  <c:v>0.39140000000000003</c:v>
                </c:pt>
                <c:pt idx="11">
                  <c:v>0.42209999999999998</c:v>
                </c:pt>
                <c:pt idx="12">
                  <c:v>0.42609999999999998</c:v>
                </c:pt>
                <c:pt idx="13">
                  <c:v>0.41760000000000003</c:v>
                </c:pt>
                <c:pt idx="14">
                  <c:v>0.41660000000000003</c:v>
                </c:pt>
                <c:pt idx="15">
                  <c:v>0.40539999999999998</c:v>
                </c:pt>
                <c:pt idx="16">
                  <c:v>0.39689999999999998</c:v>
                </c:pt>
              </c:numCache>
            </c:numRef>
          </c:val>
          <c:smooth val="0"/>
          <c:extLst>
            <c:ext xmlns:c16="http://schemas.microsoft.com/office/drawing/2014/chart" uri="{C3380CC4-5D6E-409C-BE32-E72D297353CC}">
              <c16:uniqueId val="{00000000-ECB3-4720-ADD5-4E61B458CAB4}"/>
            </c:ext>
          </c:extLst>
        </c:ser>
        <c:ser>
          <c:idx val="0"/>
          <c:order val="1"/>
          <c:tx>
            <c:strRef>
              <c:f>'AHP 13wk%'!$G$6</c:f>
              <c:strCache>
                <c:ptCount val="1"/>
                <c:pt idx="0">
                  <c:v>Target</c:v>
                </c:pt>
              </c:strCache>
            </c:strRef>
          </c:tx>
          <c:spPr>
            <a:ln w="28575">
              <a:solidFill>
                <a:srgbClr val="FF0000"/>
              </a:solidFill>
              <a:prstDash val="dash"/>
            </a:ln>
          </c:spPr>
          <c:marker>
            <c:symbol val="none"/>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13wk%'!$G$79:$G$102</c:f>
              <c:numCache>
                <c:formatCode>0%</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1-ECB3-4720-ADD5-4E61B458CAB4}"/>
            </c:ext>
          </c:extLst>
        </c:ser>
        <c:ser>
          <c:idx val="2"/>
          <c:order val="2"/>
          <c:tx>
            <c:strRef>
              <c:f>'AHP 13wk%'!$F$6</c:f>
              <c:strCache>
                <c:ptCount val="1"/>
                <c:pt idx="0">
                  <c:v>LPL</c:v>
                </c:pt>
              </c:strCache>
            </c:strRef>
          </c:tx>
          <c:spPr>
            <a:ln w="15875">
              <a:solidFill>
                <a:schemeClr val="tx1"/>
              </a:solidFill>
              <a:prstDash val="lgDash"/>
            </a:ln>
          </c:spPr>
          <c:marker>
            <c:symbol val="none"/>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13wk%'!$F$79:$F$102</c:f>
              <c:numCache>
                <c:formatCode>0%</c:formatCode>
                <c:ptCount val="24"/>
                <c:pt idx="0">
                  <c:v>0.36123870588235296</c:v>
                </c:pt>
                <c:pt idx="1">
                  <c:v>0.36123870588235296</c:v>
                </c:pt>
                <c:pt idx="2">
                  <c:v>0.36123870588235296</c:v>
                </c:pt>
                <c:pt idx="3">
                  <c:v>0.36123870588235296</c:v>
                </c:pt>
                <c:pt idx="4">
                  <c:v>0.36123870588235296</c:v>
                </c:pt>
                <c:pt idx="5">
                  <c:v>0.36123870588235296</c:v>
                </c:pt>
                <c:pt idx="6">
                  <c:v>0.36123870588235296</c:v>
                </c:pt>
                <c:pt idx="7">
                  <c:v>0.36123870588235296</c:v>
                </c:pt>
                <c:pt idx="8">
                  <c:v>0.36123870588235296</c:v>
                </c:pt>
                <c:pt idx="9">
                  <c:v>0.36123870588235296</c:v>
                </c:pt>
                <c:pt idx="10">
                  <c:v>0.36123870588235296</c:v>
                </c:pt>
                <c:pt idx="11">
                  <c:v>0.36123870588235296</c:v>
                </c:pt>
                <c:pt idx="12">
                  <c:v>0.36123870588235296</c:v>
                </c:pt>
                <c:pt idx="13">
                  <c:v>0.36123870588235296</c:v>
                </c:pt>
                <c:pt idx="14">
                  <c:v>0.36123870588235296</c:v>
                </c:pt>
                <c:pt idx="15">
                  <c:v>0.36123870588235296</c:v>
                </c:pt>
                <c:pt idx="16">
                  <c:v>0.36123870588235296</c:v>
                </c:pt>
                <c:pt idx="17">
                  <c:v>0.36123870588235296</c:v>
                </c:pt>
                <c:pt idx="18">
                  <c:v>0.36123870588235296</c:v>
                </c:pt>
                <c:pt idx="19">
                  <c:v>0.36123870588235296</c:v>
                </c:pt>
                <c:pt idx="20">
                  <c:v>0.36123870588235296</c:v>
                </c:pt>
                <c:pt idx="21">
                  <c:v>0.36123870588235296</c:v>
                </c:pt>
                <c:pt idx="22">
                  <c:v>0.36123870588235296</c:v>
                </c:pt>
                <c:pt idx="23">
                  <c:v>0.36123870588235296</c:v>
                </c:pt>
              </c:numCache>
            </c:numRef>
          </c:val>
          <c:smooth val="0"/>
          <c:extLst>
            <c:ext xmlns:c16="http://schemas.microsoft.com/office/drawing/2014/chart" uri="{C3380CC4-5D6E-409C-BE32-E72D297353CC}">
              <c16:uniqueId val="{00000002-ECB3-4720-ADD5-4E61B458CAB4}"/>
            </c:ext>
          </c:extLst>
        </c:ser>
        <c:ser>
          <c:idx val="3"/>
          <c:order val="3"/>
          <c:tx>
            <c:strRef>
              <c:f>'AHP 13wk%'!$D$6</c:f>
              <c:strCache>
                <c:ptCount val="1"/>
                <c:pt idx="0">
                  <c:v>Mean</c:v>
                </c:pt>
              </c:strCache>
            </c:strRef>
          </c:tx>
          <c:spPr>
            <a:ln w="15875">
              <a:solidFill>
                <a:schemeClr val="tx1"/>
              </a:solidFill>
            </a:ln>
          </c:spPr>
          <c:marker>
            <c:symbol val="none"/>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13wk%'!$D$79:$D$102</c:f>
              <c:numCache>
                <c:formatCode>0%</c:formatCode>
                <c:ptCount val="24"/>
                <c:pt idx="0">
                  <c:v>0.40954117647058824</c:v>
                </c:pt>
                <c:pt idx="1">
                  <c:v>0.40954117647058824</c:v>
                </c:pt>
                <c:pt idx="2">
                  <c:v>0.40954117647058824</c:v>
                </c:pt>
                <c:pt idx="3">
                  <c:v>0.40954117647058824</c:v>
                </c:pt>
                <c:pt idx="4">
                  <c:v>0.40954117647058824</c:v>
                </c:pt>
                <c:pt idx="5">
                  <c:v>0.40954117647058824</c:v>
                </c:pt>
                <c:pt idx="6">
                  <c:v>0.40954117647058824</c:v>
                </c:pt>
                <c:pt idx="7">
                  <c:v>0.40954117647058824</c:v>
                </c:pt>
                <c:pt idx="8">
                  <c:v>0.40954117647058824</c:v>
                </c:pt>
                <c:pt idx="9">
                  <c:v>0.40954117647058824</c:v>
                </c:pt>
                <c:pt idx="10">
                  <c:v>0.40954117647058824</c:v>
                </c:pt>
                <c:pt idx="11">
                  <c:v>0.40954117647058824</c:v>
                </c:pt>
                <c:pt idx="12">
                  <c:v>0.40954117647058824</c:v>
                </c:pt>
                <c:pt idx="13">
                  <c:v>0.40954117647058824</c:v>
                </c:pt>
                <c:pt idx="14">
                  <c:v>0.40954117647058824</c:v>
                </c:pt>
                <c:pt idx="15">
                  <c:v>0.40954117647058824</c:v>
                </c:pt>
                <c:pt idx="16">
                  <c:v>0.40954117647058824</c:v>
                </c:pt>
                <c:pt idx="17">
                  <c:v>0.40954117647058824</c:v>
                </c:pt>
                <c:pt idx="18">
                  <c:v>0.40954117647058824</c:v>
                </c:pt>
                <c:pt idx="19">
                  <c:v>0.40954117647058824</c:v>
                </c:pt>
                <c:pt idx="20">
                  <c:v>0.40954117647058824</c:v>
                </c:pt>
                <c:pt idx="21">
                  <c:v>0.40954117647058824</c:v>
                </c:pt>
                <c:pt idx="22">
                  <c:v>0.40954117647058824</c:v>
                </c:pt>
                <c:pt idx="23">
                  <c:v>0.40954117647058824</c:v>
                </c:pt>
              </c:numCache>
            </c:numRef>
          </c:val>
          <c:smooth val="0"/>
          <c:extLst>
            <c:ext xmlns:c16="http://schemas.microsoft.com/office/drawing/2014/chart" uri="{C3380CC4-5D6E-409C-BE32-E72D297353CC}">
              <c16:uniqueId val="{00000003-ECB3-4720-ADD5-4E61B458CAB4}"/>
            </c:ext>
          </c:extLst>
        </c:ser>
        <c:ser>
          <c:idx val="4"/>
          <c:order val="4"/>
          <c:tx>
            <c:strRef>
              <c:f>'AHP 13wk%'!$C$6</c:f>
              <c:strCache>
                <c:ptCount val="1"/>
                <c:pt idx="0">
                  <c:v>UPL</c:v>
                </c:pt>
              </c:strCache>
            </c:strRef>
          </c:tx>
          <c:spPr>
            <a:ln w="15875">
              <a:solidFill>
                <a:schemeClr val="tx1"/>
              </a:solidFill>
              <a:prstDash val="lgDash"/>
            </a:ln>
          </c:spPr>
          <c:marker>
            <c:symbol val="none"/>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13wk%'!$C$79:$C$102</c:f>
              <c:numCache>
                <c:formatCode>0%</c:formatCode>
                <c:ptCount val="24"/>
                <c:pt idx="0">
                  <c:v>0.45784364705882352</c:v>
                </c:pt>
                <c:pt idx="1">
                  <c:v>0.45784364705882352</c:v>
                </c:pt>
                <c:pt idx="2">
                  <c:v>0.45784364705882352</c:v>
                </c:pt>
                <c:pt idx="3">
                  <c:v>0.45784364705882352</c:v>
                </c:pt>
                <c:pt idx="4">
                  <c:v>0.45784364705882352</c:v>
                </c:pt>
                <c:pt idx="5">
                  <c:v>0.45784364705882352</c:v>
                </c:pt>
                <c:pt idx="6">
                  <c:v>0.45784364705882352</c:v>
                </c:pt>
                <c:pt idx="7">
                  <c:v>0.45784364705882352</c:v>
                </c:pt>
                <c:pt idx="8">
                  <c:v>0.45784364705882352</c:v>
                </c:pt>
                <c:pt idx="9">
                  <c:v>0.45784364705882352</c:v>
                </c:pt>
                <c:pt idx="10">
                  <c:v>0.45784364705882352</c:v>
                </c:pt>
                <c:pt idx="11">
                  <c:v>0.45784364705882352</c:v>
                </c:pt>
                <c:pt idx="12">
                  <c:v>0.45784364705882352</c:v>
                </c:pt>
                <c:pt idx="13">
                  <c:v>0.45784364705882352</c:v>
                </c:pt>
                <c:pt idx="14">
                  <c:v>0.45784364705882352</c:v>
                </c:pt>
                <c:pt idx="15">
                  <c:v>0.45784364705882352</c:v>
                </c:pt>
                <c:pt idx="16">
                  <c:v>0.45784364705882352</c:v>
                </c:pt>
                <c:pt idx="17">
                  <c:v>0.45784364705882352</c:v>
                </c:pt>
                <c:pt idx="18">
                  <c:v>0.45784364705882352</c:v>
                </c:pt>
                <c:pt idx="19">
                  <c:v>0.45784364705882352</c:v>
                </c:pt>
                <c:pt idx="20">
                  <c:v>0.45784364705882352</c:v>
                </c:pt>
                <c:pt idx="21">
                  <c:v>0.45784364705882352</c:v>
                </c:pt>
                <c:pt idx="22">
                  <c:v>0.45784364705882352</c:v>
                </c:pt>
                <c:pt idx="23">
                  <c:v>0.45784364705882352</c:v>
                </c:pt>
              </c:numCache>
            </c:numRef>
          </c:val>
          <c:smooth val="0"/>
          <c:extLst>
            <c:ext xmlns:c16="http://schemas.microsoft.com/office/drawing/2014/chart" uri="{C3380CC4-5D6E-409C-BE32-E72D297353CC}">
              <c16:uniqueId val="{00000004-ECB3-4720-ADD5-4E61B458CAB4}"/>
            </c:ext>
          </c:extLst>
        </c:ser>
        <c:ser>
          <c:idx val="5"/>
          <c:order val="5"/>
          <c:tx>
            <c:strRef>
              <c:f>'AHP 13wk%'!$I$6</c:f>
              <c:strCache>
                <c:ptCount val="1"/>
                <c:pt idx="0">
                  <c:v>SCL</c:v>
                </c:pt>
              </c:strCache>
            </c:strRef>
          </c:tx>
          <c:spPr>
            <a:ln>
              <a:noFill/>
            </a:ln>
          </c:spPr>
          <c:marker>
            <c:symbol val="circle"/>
            <c:size val="6"/>
            <c:spPr>
              <a:solidFill>
                <a:srgbClr val="FF6600"/>
              </a:solidFill>
              <a:ln>
                <a:noFill/>
              </a:ln>
            </c:spPr>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13wk%'!$I$79:$I$102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ECB3-4720-ADD5-4E61B458CAB4}"/>
            </c:ext>
          </c:extLst>
        </c:ser>
        <c:ser>
          <c:idx val="6"/>
          <c:order val="6"/>
          <c:tx>
            <c:strRef>
              <c:f>'AHP 13wk%'!$J$6</c:f>
              <c:strCache>
                <c:ptCount val="1"/>
                <c:pt idx="0">
                  <c:v>SCH</c:v>
                </c:pt>
              </c:strCache>
            </c:strRef>
          </c:tx>
          <c:spPr>
            <a:ln>
              <a:noFill/>
            </a:ln>
          </c:spPr>
          <c:marker>
            <c:symbol val="circle"/>
            <c:size val="6"/>
            <c:spPr>
              <a:solidFill>
                <a:srgbClr val="5B9BD5"/>
              </a:solidFill>
              <a:ln>
                <a:noFill/>
              </a:ln>
            </c:spPr>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13wk%'!$J$79:$J$102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ECB3-4720-ADD5-4E61B458CAB4}"/>
            </c:ext>
          </c:extLst>
        </c:ser>
        <c:dLbls>
          <c:showLegendKey val="0"/>
          <c:showVal val="0"/>
          <c:showCatName val="0"/>
          <c:showSerName val="0"/>
          <c:showPercent val="0"/>
          <c:showBubbleSize val="0"/>
        </c:dLbls>
        <c:marker val="1"/>
        <c:smooth val="0"/>
        <c:axId val="174331392"/>
        <c:axId val="174333312"/>
      </c:lineChart>
      <c:dateAx>
        <c:axId val="17433139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333312"/>
        <c:crosses val="autoZero"/>
        <c:auto val="1"/>
        <c:lblOffset val="100"/>
        <c:baseTimeUnit val="months"/>
        <c:majorUnit val="1"/>
        <c:majorTimeUnit val="months"/>
      </c:dateAx>
      <c:valAx>
        <c:axId val="174333312"/>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331392"/>
        <c:crosses val="autoZero"/>
        <c:crossBetween val="midCat"/>
        <c:majorUnit val="0.2"/>
      </c:valAx>
      <c:spPr>
        <a:noFill/>
        <a:ln>
          <a:noFill/>
        </a:ln>
        <a:effectLst/>
      </c:spPr>
    </c:plotArea>
    <c:legend>
      <c:legendPos val="b"/>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AHP patients waiting &gt; 13 weeks</a:t>
            </a:r>
            <a:endParaRPr lang="en-GB" sz="1100">
              <a:effectLst/>
            </a:endParaRPr>
          </a:p>
        </c:rich>
      </c:tx>
      <c:layout>
        <c:manualLayout>
          <c:xMode val="edge"/>
          <c:yMode val="edge"/>
          <c:x val="0.29944892602710371"/>
          <c:y val="4.1666666666666664E-2"/>
        </c:manualLayout>
      </c:layout>
      <c:overlay val="0"/>
      <c:spPr>
        <a:noFill/>
        <a:ln>
          <a:noFill/>
        </a:ln>
        <a:effectLst/>
      </c:spPr>
    </c:title>
    <c:autoTitleDeleted val="0"/>
    <c:plotArea>
      <c:layout/>
      <c:lineChart>
        <c:grouping val="standard"/>
        <c:varyColors val="0"/>
        <c:ser>
          <c:idx val="1"/>
          <c:order val="0"/>
          <c:tx>
            <c:strRef>
              <c:f>'AHP 13wk'!$E$6</c:f>
              <c:strCache>
                <c:ptCount val="1"/>
                <c:pt idx="0">
                  <c:v>&gt; 13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13wk'!$E$79:$E$102</c:f>
              <c:numCache>
                <c:formatCode>General</c:formatCode>
                <c:ptCount val="24"/>
                <c:pt idx="0">
                  <c:v>16957</c:v>
                </c:pt>
                <c:pt idx="1">
                  <c:v>17260</c:v>
                </c:pt>
                <c:pt idx="2">
                  <c:v>17426</c:v>
                </c:pt>
                <c:pt idx="3">
                  <c:v>17492</c:v>
                </c:pt>
                <c:pt idx="4">
                  <c:v>18282</c:v>
                </c:pt>
                <c:pt idx="5">
                  <c:v>18273</c:v>
                </c:pt>
                <c:pt idx="6">
                  <c:v>18063</c:v>
                </c:pt>
                <c:pt idx="7">
                  <c:v>17513</c:v>
                </c:pt>
                <c:pt idx="8">
                  <c:v>17939</c:v>
                </c:pt>
                <c:pt idx="9">
                  <c:v>18084</c:v>
                </c:pt>
                <c:pt idx="10">
                  <c:v>17623</c:v>
                </c:pt>
                <c:pt idx="11">
                  <c:v>16734</c:v>
                </c:pt>
                <c:pt idx="12">
                  <c:v>16902</c:v>
                </c:pt>
                <c:pt idx="13">
                  <c:v>17329</c:v>
                </c:pt>
                <c:pt idx="14">
                  <c:v>17639</c:v>
                </c:pt>
                <c:pt idx="15">
                  <c:v>18210</c:v>
                </c:pt>
                <c:pt idx="16">
                  <c:v>18687</c:v>
                </c:pt>
              </c:numCache>
            </c:numRef>
          </c:val>
          <c:smooth val="0"/>
          <c:extLst>
            <c:ext xmlns:c16="http://schemas.microsoft.com/office/drawing/2014/chart" uri="{C3380CC4-5D6E-409C-BE32-E72D297353CC}">
              <c16:uniqueId val="{00000000-9231-4BEF-B225-A629C94518F2}"/>
            </c:ext>
          </c:extLst>
        </c:ser>
        <c:ser>
          <c:idx val="3"/>
          <c:order val="1"/>
          <c:tx>
            <c:strRef>
              <c:f>'AHP 13wk'!$G$6</c:f>
              <c:strCache>
                <c:ptCount val="1"/>
                <c:pt idx="0">
                  <c:v>Target</c:v>
                </c:pt>
              </c:strCache>
            </c:strRef>
          </c:tx>
          <c:spPr>
            <a:ln w="25400" cap="rnd">
              <a:solidFill>
                <a:srgbClr val="FF0000"/>
              </a:solidFill>
              <a:prstDash val="dash"/>
              <a:round/>
            </a:ln>
            <a:effectLst/>
          </c:spPr>
          <c:marker>
            <c:symbol val="none"/>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13wk'!$G$79:$G$102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231-4BEF-B225-A629C94518F2}"/>
            </c:ext>
          </c:extLst>
        </c:ser>
        <c:ser>
          <c:idx val="0"/>
          <c:order val="2"/>
          <c:tx>
            <c:strRef>
              <c:f>'AHP 13wk'!$F$6</c:f>
              <c:strCache>
                <c:ptCount val="1"/>
                <c:pt idx="0">
                  <c:v>LPL</c:v>
                </c:pt>
              </c:strCache>
            </c:strRef>
          </c:tx>
          <c:spPr>
            <a:ln w="15875">
              <a:solidFill>
                <a:schemeClr val="tx1"/>
              </a:solidFill>
              <a:prstDash val="lgDash"/>
            </a:ln>
          </c:spPr>
          <c:marker>
            <c:symbol val="none"/>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13wk'!$F$79:$F$102</c:f>
              <c:numCache>
                <c:formatCode>0</c:formatCode>
                <c:ptCount val="24"/>
                <c:pt idx="0">
                  <c:v>16679.172941176472</c:v>
                </c:pt>
                <c:pt idx="1">
                  <c:v>16679.172941176472</c:v>
                </c:pt>
                <c:pt idx="2">
                  <c:v>16679.172941176472</c:v>
                </c:pt>
                <c:pt idx="3">
                  <c:v>16679.172941176472</c:v>
                </c:pt>
                <c:pt idx="4">
                  <c:v>16679.172941176472</c:v>
                </c:pt>
                <c:pt idx="5">
                  <c:v>16679.172941176472</c:v>
                </c:pt>
                <c:pt idx="6">
                  <c:v>16679.172941176472</c:v>
                </c:pt>
                <c:pt idx="7">
                  <c:v>16679.172941176472</c:v>
                </c:pt>
                <c:pt idx="8">
                  <c:v>16679.172941176472</c:v>
                </c:pt>
                <c:pt idx="9">
                  <c:v>16679.172941176472</c:v>
                </c:pt>
                <c:pt idx="10">
                  <c:v>16679.172941176472</c:v>
                </c:pt>
                <c:pt idx="11">
                  <c:v>16679.172941176472</c:v>
                </c:pt>
                <c:pt idx="12">
                  <c:v>16679.172941176472</c:v>
                </c:pt>
                <c:pt idx="13">
                  <c:v>16679.172941176472</c:v>
                </c:pt>
                <c:pt idx="14">
                  <c:v>16679.172941176472</c:v>
                </c:pt>
                <c:pt idx="15">
                  <c:v>16679.172941176472</c:v>
                </c:pt>
                <c:pt idx="16">
                  <c:v>16679.172941176472</c:v>
                </c:pt>
                <c:pt idx="17">
                  <c:v>16679.172941176472</c:v>
                </c:pt>
                <c:pt idx="18">
                  <c:v>16679.172941176472</c:v>
                </c:pt>
                <c:pt idx="19">
                  <c:v>16679.172941176472</c:v>
                </c:pt>
                <c:pt idx="20">
                  <c:v>16679.172941176472</c:v>
                </c:pt>
                <c:pt idx="21">
                  <c:v>16679.172941176472</c:v>
                </c:pt>
                <c:pt idx="22">
                  <c:v>16679.172941176472</c:v>
                </c:pt>
                <c:pt idx="23">
                  <c:v>16679.172941176472</c:v>
                </c:pt>
              </c:numCache>
            </c:numRef>
          </c:val>
          <c:smooth val="0"/>
          <c:extLst>
            <c:ext xmlns:c16="http://schemas.microsoft.com/office/drawing/2014/chart" uri="{C3380CC4-5D6E-409C-BE32-E72D297353CC}">
              <c16:uniqueId val="{00000002-9231-4BEF-B225-A629C94518F2}"/>
            </c:ext>
          </c:extLst>
        </c:ser>
        <c:ser>
          <c:idx val="2"/>
          <c:order val="3"/>
          <c:tx>
            <c:strRef>
              <c:f>'AHP 13wk'!$D$6</c:f>
              <c:strCache>
                <c:ptCount val="1"/>
                <c:pt idx="0">
                  <c:v>Mean</c:v>
                </c:pt>
              </c:strCache>
            </c:strRef>
          </c:tx>
          <c:spPr>
            <a:ln w="15875">
              <a:solidFill>
                <a:schemeClr val="tx1"/>
              </a:solidFill>
            </a:ln>
          </c:spPr>
          <c:marker>
            <c:symbol val="none"/>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13wk'!$D$79:$D$102</c:f>
              <c:numCache>
                <c:formatCode>0</c:formatCode>
                <c:ptCount val="24"/>
                <c:pt idx="0">
                  <c:v>17671.352941176472</c:v>
                </c:pt>
                <c:pt idx="1">
                  <c:v>17671.352941176472</c:v>
                </c:pt>
                <c:pt idx="2">
                  <c:v>17671.352941176472</c:v>
                </c:pt>
                <c:pt idx="3">
                  <c:v>17671.352941176472</c:v>
                </c:pt>
                <c:pt idx="4">
                  <c:v>17671.352941176472</c:v>
                </c:pt>
                <c:pt idx="5">
                  <c:v>17671.352941176472</c:v>
                </c:pt>
                <c:pt idx="6">
                  <c:v>17671.352941176472</c:v>
                </c:pt>
                <c:pt idx="7">
                  <c:v>17671.352941176472</c:v>
                </c:pt>
                <c:pt idx="8">
                  <c:v>17671.352941176472</c:v>
                </c:pt>
                <c:pt idx="9">
                  <c:v>17671.352941176472</c:v>
                </c:pt>
                <c:pt idx="10">
                  <c:v>17671.352941176472</c:v>
                </c:pt>
                <c:pt idx="11">
                  <c:v>17671.352941176472</c:v>
                </c:pt>
                <c:pt idx="12">
                  <c:v>17671.352941176472</c:v>
                </c:pt>
                <c:pt idx="13">
                  <c:v>17671.352941176472</c:v>
                </c:pt>
                <c:pt idx="14">
                  <c:v>17671.352941176472</c:v>
                </c:pt>
                <c:pt idx="15">
                  <c:v>17671.352941176472</c:v>
                </c:pt>
                <c:pt idx="16">
                  <c:v>17671.352941176472</c:v>
                </c:pt>
                <c:pt idx="17">
                  <c:v>17671.352941176472</c:v>
                </c:pt>
                <c:pt idx="18">
                  <c:v>17671.352941176472</c:v>
                </c:pt>
                <c:pt idx="19">
                  <c:v>17671.352941176472</c:v>
                </c:pt>
                <c:pt idx="20">
                  <c:v>17671.352941176472</c:v>
                </c:pt>
                <c:pt idx="21">
                  <c:v>17671.352941176472</c:v>
                </c:pt>
                <c:pt idx="22">
                  <c:v>17671.352941176472</c:v>
                </c:pt>
                <c:pt idx="23">
                  <c:v>17671.352941176472</c:v>
                </c:pt>
              </c:numCache>
            </c:numRef>
          </c:val>
          <c:smooth val="0"/>
          <c:extLst>
            <c:ext xmlns:c16="http://schemas.microsoft.com/office/drawing/2014/chart" uri="{C3380CC4-5D6E-409C-BE32-E72D297353CC}">
              <c16:uniqueId val="{00000003-9231-4BEF-B225-A629C94518F2}"/>
            </c:ext>
          </c:extLst>
        </c:ser>
        <c:ser>
          <c:idx val="4"/>
          <c:order val="4"/>
          <c:tx>
            <c:strRef>
              <c:f>'AHP 13wk'!$C$6</c:f>
              <c:strCache>
                <c:ptCount val="1"/>
                <c:pt idx="0">
                  <c:v>UPL</c:v>
                </c:pt>
              </c:strCache>
            </c:strRef>
          </c:tx>
          <c:spPr>
            <a:ln w="15875">
              <a:solidFill>
                <a:schemeClr val="tx1"/>
              </a:solidFill>
              <a:prstDash val="lgDash"/>
            </a:ln>
          </c:spPr>
          <c:marker>
            <c:symbol val="none"/>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13wk'!$C$79:$C$102</c:f>
              <c:numCache>
                <c:formatCode>0</c:formatCode>
                <c:ptCount val="24"/>
                <c:pt idx="0">
                  <c:v>18663.532941176472</c:v>
                </c:pt>
                <c:pt idx="1">
                  <c:v>18663.532941176472</c:v>
                </c:pt>
                <c:pt idx="2">
                  <c:v>18663.532941176472</c:v>
                </c:pt>
                <c:pt idx="3">
                  <c:v>18663.532941176472</c:v>
                </c:pt>
                <c:pt idx="4">
                  <c:v>18663.532941176472</c:v>
                </c:pt>
                <c:pt idx="5">
                  <c:v>18663.532941176472</c:v>
                </c:pt>
                <c:pt idx="6">
                  <c:v>18663.532941176472</c:v>
                </c:pt>
                <c:pt idx="7">
                  <c:v>18663.532941176472</c:v>
                </c:pt>
                <c:pt idx="8">
                  <c:v>18663.532941176472</c:v>
                </c:pt>
                <c:pt idx="9">
                  <c:v>18663.532941176472</c:v>
                </c:pt>
                <c:pt idx="10">
                  <c:v>18663.532941176472</c:v>
                </c:pt>
                <c:pt idx="11">
                  <c:v>18663.532941176472</c:v>
                </c:pt>
                <c:pt idx="12">
                  <c:v>18663.532941176472</c:v>
                </c:pt>
                <c:pt idx="13">
                  <c:v>18663.532941176472</c:v>
                </c:pt>
                <c:pt idx="14">
                  <c:v>18663.532941176472</c:v>
                </c:pt>
                <c:pt idx="15">
                  <c:v>18663.532941176472</c:v>
                </c:pt>
                <c:pt idx="16">
                  <c:v>18663.532941176472</c:v>
                </c:pt>
                <c:pt idx="17">
                  <c:v>18663.532941176472</c:v>
                </c:pt>
                <c:pt idx="18">
                  <c:v>18663.532941176472</c:v>
                </c:pt>
                <c:pt idx="19">
                  <c:v>18663.532941176472</c:v>
                </c:pt>
                <c:pt idx="20">
                  <c:v>18663.532941176472</c:v>
                </c:pt>
                <c:pt idx="21">
                  <c:v>18663.532941176472</c:v>
                </c:pt>
                <c:pt idx="22">
                  <c:v>18663.532941176472</c:v>
                </c:pt>
                <c:pt idx="23">
                  <c:v>18663.532941176472</c:v>
                </c:pt>
              </c:numCache>
            </c:numRef>
          </c:val>
          <c:smooth val="0"/>
          <c:extLst>
            <c:ext xmlns:c16="http://schemas.microsoft.com/office/drawing/2014/chart" uri="{C3380CC4-5D6E-409C-BE32-E72D297353CC}">
              <c16:uniqueId val="{00000004-9231-4BEF-B225-A629C94518F2}"/>
            </c:ext>
          </c:extLst>
        </c:ser>
        <c:ser>
          <c:idx val="5"/>
          <c:order val="5"/>
          <c:tx>
            <c:strRef>
              <c:f>'AHP 13wk'!$I$6</c:f>
              <c:strCache>
                <c:ptCount val="1"/>
                <c:pt idx="0">
                  <c:v>SCL</c:v>
                </c:pt>
              </c:strCache>
            </c:strRef>
          </c:tx>
          <c:spPr>
            <a:ln>
              <a:noFill/>
            </a:ln>
          </c:spPr>
          <c:marker>
            <c:symbol val="circle"/>
            <c:size val="6"/>
            <c:spPr>
              <a:solidFill>
                <a:srgbClr val="5B9BD5"/>
              </a:solidFill>
              <a:ln>
                <a:noFill/>
              </a:ln>
            </c:spPr>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13wk'!$I$79:$I$102</c:f>
              <c:numCache>
                <c:formatCode>General</c:formatCode>
                <c:ptCount val="24"/>
                <c:pt idx="0">
                  <c:v>16957</c:v>
                </c:pt>
                <c:pt idx="1">
                  <c:v>17260</c:v>
                </c:pt>
                <c:pt idx="2">
                  <c:v>17426</c:v>
                </c:pt>
                <c:pt idx="3" formatCode="0">
                  <c:v>#N/A</c:v>
                </c:pt>
                <c:pt idx="4" formatCode="0">
                  <c:v>#N/A</c:v>
                </c:pt>
                <c:pt idx="5" formatCode="0">
                  <c:v>#N/A</c:v>
                </c:pt>
                <c:pt idx="6" formatCode="0">
                  <c:v>#N/A</c:v>
                </c:pt>
                <c:pt idx="7" formatCode="0">
                  <c:v>#N/A</c:v>
                </c:pt>
                <c:pt idx="8" formatCode="0">
                  <c:v>#N/A</c:v>
                </c:pt>
                <c:pt idx="9" formatCode="0">
                  <c:v>#N/A</c:v>
                </c:pt>
                <c:pt idx="10" formatCode="0">
                  <c:v>#N/A</c:v>
                </c:pt>
                <c:pt idx="11">
                  <c:v>16734</c:v>
                </c:pt>
                <c:pt idx="12">
                  <c:v>16902</c:v>
                </c:pt>
                <c:pt idx="13">
                  <c:v>17329</c:v>
                </c:pt>
                <c:pt idx="14" formatCode="0">
                  <c:v>#N/A</c:v>
                </c:pt>
                <c:pt idx="15" formatCode="0">
                  <c:v>#N/A</c:v>
                </c:pt>
                <c:pt idx="16" formatCode="0">
                  <c:v>#N/A</c:v>
                </c:pt>
                <c:pt idx="17" formatCode="0">
                  <c:v>#N/A</c:v>
                </c:pt>
                <c:pt idx="18" formatCode="0">
                  <c:v>#N/A</c:v>
                </c:pt>
                <c:pt idx="19" formatCode="0">
                  <c:v>#N/A</c:v>
                </c:pt>
                <c:pt idx="20" formatCode="0">
                  <c:v>#N/A</c:v>
                </c:pt>
                <c:pt idx="21" formatCode="0">
                  <c:v>#N/A</c:v>
                </c:pt>
                <c:pt idx="22" formatCode="0">
                  <c:v>#N/A</c:v>
                </c:pt>
                <c:pt idx="23" formatCode="0">
                  <c:v>#N/A</c:v>
                </c:pt>
              </c:numCache>
            </c:numRef>
          </c:val>
          <c:smooth val="0"/>
          <c:extLst>
            <c:ext xmlns:c16="http://schemas.microsoft.com/office/drawing/2014/chart" uri="{C3380CC4-5D6E-409C-BE32-E72D297353CC}">
              <c16:uniqueId val="{00000005-9231-4BEF-B225-A629C94518F2}"/>
            </c:ext>
          </c:extLst>
        </c:ser>
        <c:ser>
          <c:idx val="6"/>
          <c:order val="6"/>
          <c:tx>
            <c:strRef>
              <c:f>'AHP 13wk'!$J$6</c:f>
              <c:strCache>
                <c:ptCount val="1"/>
                <c:pt idx="0">
                  <c:v>SCH</c:v>
                </c:pt>
              </c:strCache>
            </c:strRef>
          </c:tx>
          <c:spPr>
            <a:ln>
              <a:noFill/>
            </a:ln>
          </c:spPr>
          <c:marker>
            <c:symbol val="circle"/>
            <c:size val="6"/>
            <c:spPr>
              <a:solidFill>
                <a:srgbClr val="FF6600"/>
              </a:solidFill>
              <a:ln>
                <a:noFill/>
              </a:ln>
            </c:spPr>
          </c:marker>
          <c:cat>
            <c:numRef>
              <c:f>'AHP 13wk'!$B$79:$B$95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'AHP 13wk'!$J$79:$J$102</c:f>
              <c:numCache>
                <c:formatCode>0</c:formatCode>
                <c:ptCount val="24"/>
                <c:pt idx="0">
                  <c:v>#N/A</c:v>
                </c:pt>
                <c:pt idx="1">
                  <c:v>#N/A</c:v>
                </c:pt>
                <c:pt idx="2">
                  <c:v>#N/A</c:v>
                </c:pt>
                <c:pt idx="3">
                  <c:v>#N/A</c:v>
                </c:pt>
                <c:pt idx="4" formatCode="General">
                  <c:v>18282</c:v>
                </c:pt>
                <c:pt idx="5" formatCode="General">
                  <c:v>18273</c:v>
                </c:pt>
                <c:pt idx="6" formatCode="General">
                  <c:v>18063</c:v>
                </c:pt>
                <c:pt idx="7">
                  <c:v>17513</c:v>
                </c:pt>
                <c:pt idx="8" formatCode="General">
                  <c:v>17939</c:v>
                </c:pt>
                <c:pt idx="9" formatCode="General">
                  <c:v>18084</c:v>
                </c:pt>
                <c:pt idx="10">
                  <c:v>#N/A</c:v>
                </c:pt>
                <c:pt idx="11">
                  <c:v>#N/A</c:v>
                </c:pt>
                <c:pt idx="12">
                  <c:v>#N/A</c:v>
                </c:pt>
                <c:pt idx="13">
                  <c:v>#N/A</c:v>
                </c:pt>
                <c:pt idx="14">
                  <c:v>#N/A</c:v>
                </c:pt>
                <c:pt idx="15">
                  <c:v>#N/A</c:v>
                </c:pt>
                <c:pt idx="16">
                  <c:v>18687</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9231-4BEF-B225-A629C94518F2}"/>
            </c:ext>
          </c:extLst>
        </c:ser>
        <c:dLbls>
          <c:showLegendKey val="0"/>
          <c:showVal val="0"/>
          <c:showCatName val="0"/>
          <c:showSerName val="0"/>
          <c:showPercent val="0"/>
          <c:showBubbleSize val="0"/>
        </c:dLbls>
        <c:marker val="1"/>
        <c:smooth val="0"/>
        <c:axId val="174322816"/>
        <c:axId val="174324736"/>
      </c:lineChart>
      <c:dateAx>
        <c:axId val="174322816"/>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324736"/>
        <c:crosses val="autoZero"/>
        <c:auto val="1"/>
        <c:lblOffset val="100"/>
        <c:baseTimeUnit val="months"/>
        <c:majorUnit val="1"/>
        <c:majorTimeUnit val="months"/>
        <c:minorUnit val="1"/>
        <c:minorTimeUnit val="months"/>
      </c:dateAx>
      <c:valAx>
        <c:axId val="174324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4322816"/>
        <c:crosses val="autoZero"/>
        <c:crossBetween val="midCat"/>
        <c:majorUnit val="4000"/>
      </c:valAx>
      <c:spPr>
        <a:noFill/>
        <a:ln>
          <a:noFill/>
        </a:ln>
        <a:effectLst/>
      </c:spPr>
    </c:plotArea>
    <c:legend>
      <c:legendPos val="b"/>
      <c:layout>
        <c:manualLayout>
          <c:xMode val="edge"/>
          <c:yMode val="edge"/>
          <c:x val="0.10661165354330708"/>
          <c:y val="0.8392974452026648"/>
          <c:w val="0.81808125984251956"/>
          <c:h val="0.15926105325378287"/>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MH (Adults) waiting &lt; 9 weeks</a:t>
            </a:r>
            <a:endParaRPr lang="en-GB" sz="1100">
              <a:effectLst/>
            </a:endParaRPr>
          </a:p>
        </c:rich>
      </c:tx>
      <c:overlay val="0"/>
      <c:spPr>
        <a:noFill/>
        <a:ln>
          <a:noFill/>
        </a:ln>
        <a:effectLst/>
      </c:spPr>
    </c:title>
    <c:autoTitleDeleted val="0"/>
    <c:plotArea>
      <c:layout>
        <c:manualLayout>
          <c:layoutTarget val="inner"/>
          <c:xMode val="edge"/>
          <c:yMode val="edge"/>
          <c:x val="0.12287270341207349"/>
          <c:y val="0.15476851851851853"/>
          <c:w val="0.81039107611548555"/>
          <c:h val="0.58014763779527556"/>
        </c:manualLayout>
      </c:layout>
      <c:lineChart>
        <c:grouping val="standard"/>
        <c:varyColors val="0"/>
        <c:ser>
          <c:idx val="1"/>
          <c:order val="0"/>
          <c:tx>
            <c:strRef>
              <c:f>'MH 9 wk%'!$E$6</c:f>
              <c:strCache>
                <c:ptCount val="1"/>
                <c:pt idx="0">
                  <c:v>&lt;9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'MH 9 wk%'!$B$12:$B$23</c:f>
              <c:numCache>
                <c:formatCode>mmm\-yy</c:formatCode>
                <c:ptCount val="12"/>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numCache>
            </c:numRef>
          </c:cat>
          <c:val>
            <c:numRef>
              <c:f>'MH 9 wk%'!$E$12:$E$30</c:f>
              <c:numCache>
                <c:formatCode>0.00%</c:formatCode>
                <c:ptCount val="19"/>
                <c:pt idx="0">
                  <c:v>0.93510000000000004</c:v>
                </c:pt>
                <c:pt idx="1">
                  <c:v>0.96360000000000001</c:v>
                </c:pt>
                <c:pt idx="2">
                  <c:v>0.94289999999999996</c:v>
                </c:pt>
                <c:pt idx="3">
                  <c:v>0.94299999999999995</c:v>
                </c:pt>
                <c:pt idx="4">
                  <c:v>0.95509999999999995</c:v>
                </c:pt>
                <c:pt idx="5">
                  <c:v>0.96560000000000001</c:v>
                </c:pt>
                <c:pt idx="6">
                  <c:v>0.95089999999999997</c:v>
                </c:pt>
                <c:pt idx="7">
                  <c:v>0.95950000000000002</c:v>
                </c:pt>
                <c:pt idx="8">
                  <c:v>0.94720000000000004</c:v>
                </c:pt>
                <c:pt idx="9">
                  <c:v>0.94789999999999996</c:v>
                </c:pt>
                <c:pt idx="10">
                  <c:v>0.95309999999999995</c:v>
                </c:pt>
                <c:pt idx="11">
                  <c:v>0.95589999999999997</c:v>
                </c:pt>
              </c:numCache>
            </c:numRef>
          </c:val>
          <c:smooth val="0"/>
          <c:extLst>
            <c:ext xmlns:c16="http://schemas.microsoft.com/office/drawing/2014/chart" uri="{C3380CC4-5D6E-409C-BE32-E72D297353CC}">
              <c16:uniqueId val="{00000000-75C1-4F3C-A702-E91E55AA1234}"/>
            </c:ext>
          </c:extLst>
        </c:ser>
        <c:ser>
          <c:idx val="3"/>
          <c:order val="1"/>
          <c:tx>
            <c:strRef>
              <c:f>'MH 9 wk%'!$G$6</c:f>
              <c:strCache>
                <c:ptCount val="1"/>
                <c:pt idx="0">
                  <c:v>Target</c:v>
                </c:pt>
              </c:strCache>
            </c:strRef>
          </c:tx>
          <c:spPr>
            <a:ln w="28575" cap="rnd">
              <a:solidFill>
                <a:srgbClr val="FF0000"/>
              </a:solidFill>
              <a:prstDash val="dash"/>
              <a:round/>
            </a:ln>
            <a:effectLst/>
          </c:spPr>
          <c:marker>
            <c:symbol val="none"/>
          </c:marker>
          <c:cat>
            <c:numRef>
              <c:f>'MH 9 wk%'!$B$12:$B$23</c:f>
              <c:numCache>
                <c:formatCode>mmm\-yy</c:formatCode>
                <c:ptCount val="12"/>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numCache>
            </c:numRef>
          </c:cat>
          <c:val>
            <c:numRef>
              <c:f>'MH 9 wk%'!$G$12:$G$30</c:f>
              <c:numCache>
                <c:formatCode>0%</c:formatCode>
                <c:ptCount val="19"/>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numCache>
            </c:numRef>
          </c:val>
          <c:smooth val="0"/>
          <c:extLst>
            <c:ext xmlns:c16="http://schemas.microsoft.com/office/drawing/2014/chart" uri="{C3380CC4-5D6E-409C-BE32-E72D297353CC}">
              <c16:uniqueId val="{00000001-75C1-4F3C-A702-E91E55AA1234}"/>
            </c:ext>
          </c:extLst>
        </c:ser>
        <c:ser>
          <c:idx val="0"/>
          <c:order val="2"/>
          <c:tx>
            <c:strRef>
              <c:f>'MH 9 wk%'!$D$6</c:f>
              <c:strCache>
                <c:ptCount val="1"/>
                <c:pt idx="0">
                  <c:v>Mean</c:v>
                </c:pt>
              </c:strCache>
            </c:strRef>
          </c:tx>
          <c:spPr>
            <a:ln w="15875">
              <a:solidFill>
                <a:schemeClr val="tx1"/>
              </a:solidFill>
            </a:ln>
          </c:spPr>
          <c:marker>
            <c:symbol val="none"/>
          </c:marker>
          <c:cat>
            <c:numRef>
              <c:f>'MH 9 wk%'!$B$12:$B$23</c:f>
              <c:numCache>
                <c:formatCode>mmm\-yy</c:formatCode>
                <c:ptCount val="12"/>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numCache>
            </c:numRef>
          </c:cat>
          <c:val>
            <c:numRef>
              <c:f>'MH 9 wk%'!$D$12:$D$30</c:f>
              <c:numCache>
                <c:formatCode>0%</c:formatCode>
                <c:ptCount val="19"/>
                <c:pt idx="0">
                  <c:v>0.95165</c:v>
                </c:pt>
                <c:pt idx="1">
                  <c:v>0.95165</c:v>
                </c:pt>
                <c:pt idx="2">
                  <c:v>0.95165</c:v>
                </c:pt>
                <c:pt idx="3">
                  <c:v>0.95165</c:v>
                </c:pt>
                <c:pt idx="4">
                  <c:v>0.95165</c:v>
                </c:pt>
                <c:pt idx="5">
                  <c:v>0.95165</c:v>
                </c:pt>
                <c:pt idx="6">
                  <c:v>0.95165</c:v>
                </c:pt>
                <c:pt idx="7">
                  <c:v>0.95165</c:v>
                </c:pt>
                <c:pt idx="8">
                  <c:v>0.95165</c:v>
                </c:pt>
                <c:pt idx="9">
                  <c:v>0.95165</c:v>
                </c:pt>
                <c:pt idx="10">
                  <c:v>0.95165</c:v>
                </c:pt>
                <c:pt idx="11">
                  <c:v>0.95165</c:v>
                </c:pt>
                <c:pt idx="12">
                  <c:v>0.95165</c:v>
                </c:pt>
                <c:pt idx="13">
                  <c:v>0.95165</c:v>
                </c:pt>
                <c:pt idx="14">
                  <c:v>0.95165</c:v>
                </c:pt>
                <c:pt idx="15">
                  <c:v>0.95165</c:v>
                </c:pt>
                <c:pt idx="16">
                  <c:v>0.95165</c:v>
                </c:pt>
                <c:pt idx="17">
                  <c:v>0.95165</c:v>
                </c:pt>
                <c:pt idx="18">
                  <c:v>0.95165</c:v>
                </c:pt>
              </c:numCache>
            </c:numRef>
          </c:val>
          <c:smooth val="0"/>
          <c:extLst>
            <c:ext xmlns:c16="http://schemas.microsoft.com/office/drawing/2014/chart" uri="{C3380CC4-5D6E-409C-BE32-E72D297353CC}">
              <c16:uniqueId val="{00000002-75C1-4F3C-A702-E91E55AA1234}"/>
            </c:ext>
          </c:extLst>
        </c:ser>
        <c:dLbls>
          <c:showLegendKey val="0"/>
          <c:showVal val="0"/>
          <c:showCatName val="0"/>
          <c:showSerName val="0"/>
          <c:showPercent val="0"/>
          <c:showBubbleSize val="0"/>
        </c:dLbls>
        <c:marker val="1"/>
        <c:smooth val="0"/>
        <c:axId val="170946944"/>
        <c:axId val="170948864"/>
      </c:lineChart>
      <c:dateAx>
        <c:axId val="17094694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8864"/>
        <c:crosses val="autoZero"/>
        <c:auto val="1"/>
        <c:lblOffset val="100"/>
        <c:baseTimeUnit val="months"/>
        <c:majorUnit val="1"/>
        <c:majorTimeUnit val="months"/>
      </c:dateAx>
      <c:valAx>
        <c:axId val="170948864"/>
        <c:scaling>
          <c:orientation val="minMax"/>
          <c:max val="1"/>
          <c:min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6944"/>
        <c:crosses val="autoZero"/>
        <c:crossBetween val="midCat"/>
        <c:majorUnit val="0.1"/>
      </c:valAx>
      <c:spPr>
        <a:noFill/>
        <a:ln>
          <a:noFill/>
        </a:ln>
        <a:effectLst/>
      </c:spPr>
    </c:plotArea>
    <c:legend>
      <c:legendPos val="b"/>
      <c:layout>
        <c:manualLayout>
          <c:xMode val="edge"/>
          <c:yMode val="edge"/>
          <c:x val="0.19659120734908136"/>
          <c:y val="0.89821048410615345"/>
          <c:w val="0.60705118110236223"/>
          <c:h val="8.3717191601049873E-2"/>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MH (Adults) waiting &gt; 9 weeks</a:t>
            </a:r>
            <a:endParaRPr lang="en-GB" sz="1100">
              <a:effectLst/>
            </a:endParaRPr>
          </a:p>
        </c:rich>
      </c:tx>
      <c:overlay val="0"/>
      <c:spPr>
        <a:noFill/>
        <a:ln>
          <a:noFill/>
        </a:ln>
        <a:effectLst/>
      </c:spPr>
    </c:title>
    <c:autoTitleDeleted val="0"/>
    <c:plotArea>
      <c:layout>
        <c:manualLayout>
          <c:layoutTarget val="inner"/>
          <c:xMode val="edge"/>
          <c:yMode val="edge"/>
          <c:x val="9.1580907353257357E-2"/>
          <c:y val="0.15358344243003913"/>
          <c:w val="0.84106477666999635"/>
          <c:h val="0.60622739310663165"/>
        </c:manualLayout>
      </c:layout>
      <c:lineChart>
        <c:grouping val="standard"/>
        <c:varyColors val="0"/>
        <c:ser>
          <c:idx val="1"/>
          <c:order val="0"/>
          <c:tx>
            <c:strRef>
              <c:f>'MH 9 wk'!$E$6</c:f>
              <c:strCache>
                <c:ptCount val="1"/>
                <c:pt idx="0">
                  <c:v>&gt;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'MH 9 wk'!$B$24:$B$35</c:f>
              <c:numCache>
                <c:formatCode>mmm\-yy</c:formatCode>
                <c:ptCount val="12"/>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numCache>
            </c:numRef>
          </c:cat>
          <c:val>
            <c:numRef>
              <c:f>'MH 9 wk'!$E$24:$E$42</c:f>
              <c:numCache>
                <c:formatCode>0</c:formatCode>
                <c:ptCount val="19"/>
                <c:pt idx="0">
                  <c:v>63</c:v>
                </c:pt>
                <c:pt idx="1">
                  <c:v>36</c:v>
                </c:pt>
                <c:pt idx="2">
                  <c:v>50</c:v>
                </c:pt>
                <c:pt idx="3">
                  <c:v>43</c:v>
                </c:pt>
                <c:pt idx="4">
                  <c:v>36</c:v>
                </c:pt>
                <c:pt idx="5">
                  <c:v>27</c:v>
                </c:pt>
                <c:pt idx="6">
                  <c:v>42</c:v>
                </c:pt>
                <c:pt idx="7">
                  <c:v>34</c:v>
                </c:pt>
                <c:pt idx="8">
                  <c:v>41</c:v>
                </c:pt>
                <c:pt idx="9">
                  <c:v>43</c:v>
                </c:pt>
                <c:pt idx="10">
                  <c:v>35</c:v>
                </c:pt>
                <c:pt idx="11">
                  <c:v>35</c:v>
                </c:pt>
              </c:numCache>
            </c:numRef>
          </c:val>
          <c:smooth val="0"/>
          <c:extLst>
            <c:ext xmlns:c16="http://schemas.microsoft.com/office/drawing/2014/chart" uri="{C3380CC4-5D6E-409C-BE32-E72D297353CC}">
              <c16:uniqueId val="{00000000-B217-4181-9D86-EB9D79F3D279}"/>
            </c:ext>
          </c:extLst>
        </c:ser>
        <c:ser>
          <c:idx val="3"/>
          <c:order val="1"/>
          <c:tx>
            <c:strRef>
              <c:f>'MH 9 wk'!$G$6</c:f>
              <c:strCache>
                <c:ptCount val="1"/>
                <c:pt idx="0">
                  <c:v>Target</c:v>
                </c:pt>
              </c:strCache>
            </c:strRef>
          </c:tx>
          <c:spPr>
            <a:ln w="19050" cap="rnd">
              <a:solidFill>
                <a:srgbClr val="FF0000"/>
              </a:solidFill>
              <a:prstDash val="dash"/>
              <a:round/>
            </a:ln>
            <a:effectLst/>
          </c:spPr>
          <c:marker>
            <c:symbol val="none"/>
          </c:marker>
          <c:cat>
            <c:numRef>
              <c:f>'MH 9 wk'!$B$24:$B$35</c:f>
              <c:numCache>
                <c:formatCode>mmm\-yy</c:formatCode>
                <c:ptCount val="12"/>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numCache>
            </c:numRef>
          </c:cat>
          <c:val>
            <c:numRef>
              <c:f>'MH 9 wk'!$G$24:$G$42</c:f>
              <c:numCache>
                <c:formatCode>0</c:formatCode>
                <c:ptCount val="1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numCache>
            </c:numRef>
          </c:val>
          <c:smooth val="0"/>
          <c:extLst>
            <c:ext xmlns:c16="http://schemas.microsoft.com/office/drawing/2014/chart" uri="{C3380CC4-5D6E-409C-BE32-E72D297353CC}">
              <c16:uniqueId val="{00000001-B217-4181-9D86-EB9D79F3D279}"/>
            </c:ext>
          </c:extLst>
        </c:ser>
        <c:ser>
          <c:idx val="0"/>
          <c:order val="2"/>
          <c:tx>
            <c:strRef>
              <c:f>'MH 9 wk'!$D$6</c:f>
              <c:strCache>
                <c:ptCount val="1"/>
                <c:pt idx="0">
                  <c:v>Mean</c:v>
                </c:pt>
              </c:strCache>
            </c:strRef>
          </c:tx>
          <c:spPr>
            <a:ln w="15875">
              <a:solidFill>
                <a:schemeClr val="tx1"/>
              </a:solidFill>
            </a:ln>
          </c:spPr>
          <c:marker>
            <c:symbol val="none"/>
          </c:marker>
          <c:cat>
            <c:numRef>
              <c:f>'MH 9 wk'!$B$24:$B$35</c:f>
              <c:numCache>
                <c:formatCode>mmm\-yy</c:formatCode>
                <c:ptCount val="12"/>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numCache>
            </c:numRef>
          </c:cat>
          <c:val>
            <c:numRef>
              <c:f>'MH 9 wk'!$D$24:$D$42</c:f>
              <c:numCache>
                <c:formatCode>0</c:formatCode>
                <c:ptCount val="19"/>
                <c:pt idx="0">
                  <c:v>40.416666666666664</c:v>
                </c:pt>
                <c:pt idx="1">
                  <c:v>40.416666666666664</c:v>
                </c:pt>
                <c:pt idx="2">
                  <c:v>40.416666666666664</c:v>
                </c:pt>
                <c:pt idx="3">
                  <c:v>40.416666666666664</c:v>
                </c:pt>
                <c:pt idx="4">
                  <c:v>40.416666666666664</c:v>
                </c:pt>
                <c:pt idx="5">
                  <c:v>40.416666666666664</c:v>
                </c:pt>
                <c:pt idx="6">
                  <c:v>40.416666666666664</c:v>
                </c:pt>
                <c:pt idx="7">
                  <c:v>40.416666666666664</c:v>
                </c:pt>
                <c:pt idx="8">
                  <c:v>40.416666666666664</c:v>
                </c:pt>
                <c:pt idx="9">
                  <c:v>40.416666666666664</c:v>
                </c:pt>
                <c:pt idx="10">
                  <c:v>40.416666666666664</c:v>
                </c:pt>
                <c:pt idx="11">
                  <c:v>40.416666666666664</c:v>
                </c:pt>
                <c:pt idx="12">
                  <c:v>40.416666666666664</c:v>
                </c:pt>
                <c:pt idx="13">
                  <c:v>40.416666666666664</c:v>
                </c:pt>
                <c:pt idx="14">
                  <c:v>40.416666666666664</c:v>
                </c:pt>
                <c:pt idx="15">
                  <c:v>40.416666666666664</c:v>
                </c:pt>
                <c:pt idx="16">
                  <c:v>40.416666666666664</c:v>
                </c:pt>
                <c:pt idx="17">
                  <c:v>40.416666666666664</c:v>
                </c:pt>
                <c:pt idx="18">
                  <c:v>40.416666666666664</c:v>
                </c:pt>
              </c:numCache>
            </c:numRef>
          </c:val>
          <c:smooth val="0"/>
          <c:extLst>
            <c:ext xmlns:c16="http://schemas.microsoft.com/office/drawing/2014/chart" uri="{C3380CC4-5D6E-409C-BE32-E72D297353CC}">
              <c16:uniqueId val="{00000002-B217-4181-9D86-EB9D79F3D279}"/>
            </c:ext>
          </c:extLst>
        </c:ser>
        <c:dLbls>
          <c:showLegendKey val="0"/>
          <c:showVal val="0"/>
          <c:showCatName val="0"/>
          <c:showSerName val="0"/>
          <c:showPercent val="0"/>
          <c:showBubbleSize val="0"/>
        </c:dLbls>
        <c:marker val="1"/>
        <c:smooth val="0"/>
        <c:axId val="189521920"/>
        <c:axId val="189523840"/>
      </c:lineChart>
      <c:dateAx>
        <c:axId val="189521920"/>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523840"/>
        <c:crosses val="autoZero"/>
        <c:auto val="1"/>
        <c:lblOffset val="100"/>
        <c:baseTimeUnit val="months"/>
        <c:majorUnit val="1"/>
        <c:majorTimeUnit val="months"/>
      </c:dateAx>
      <c:valAx>
        <c:axId val="189523840"/>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521920"/>
        <c:crosses val="autoZero"/>
        <c:crossBetween val="midCat"/>
        <c:minorUnit val="20"/>
      </c:valAx>
      <c:spPr>
        <a:noFill/>
        <a:ln>
          <a:noFill/>
        </a:ln>
        <a:effectLst/>
      </c:spPr>
    </c:plotArea>
    <c:legend>
      <c:legendPos val="b"/>
      <c:layout>
        <c:manualLayout>
          <c:xMode val="edge"/>
          <c:yMode val="edge"/>
          <c:x val="0.19270774437713376"/>
          <c:y val="0.90773547795933029"/>
          <c:w val="0.61458429252312063"/>
          <c:h val="8.3076161739740056E-2"/>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MH Patients discharged &gt; 28 days</a:t>
            </a:r>
            <a:endParaRPr lang="en-GB" sz="1100">
              <a:effectLst/>
            </a:endParaRPr>
          </a:p>
        </c:rich>
      </c:tx>
      <c:layout>
        <c:manualLayout>
          <c:xMode val="edge"/>
          <c:yMode val="edge"/>
          <c:x val="0.2880207786526684"/>
          <c:y val="5.0730213673335918E-2"/>
        </c:manualLayout>
      </c:layout>
      <c:overlay val="0"/>
      <c:spPr>
        <a:noFill/>
        <a:ln>
          <a:noFill/>
        </a:ln>
        <a:effectLst/>
      </c:spPr>
    </c:title>
    <c:autoTitleDeleted val="0"/>
    <c:plotArea>
      <c:layout/>
      <c:lineChart>
        <c:grouping val="standard"/>
        <c:varyColors val="0"/>
        <c:ser>
          <c:idx val="0"/>
          <c:order val="0"/>
          <c:tx>
            <c:strRef>
              <c:f>'MH Dis 28 Day'!$F$6</c:f>
              <c:strCache>
                <c:ptCount val="1"/>
                <c:pt idx="0">
                  <c:v>LPL</c:v>
                </c:pt>
              </c:strCache>
            </c:strRef>
          </c:tx>
          <c:spPr>
            <a:ln w="15875" cap="rnd">
              <a:solidFill>
                <a:schemeClr val="tx1"/>
              </a:solidFill>
              <a:prstDash val="lgDash"/>
              <a:round/>
            </a:ln>
            <a:effectLst/>
          </c:spPr>
          <c:marker>
            <c:symbol val="none"/>
          </c:marker>
          <c:cat>
            <c:numRef>
              <c:f>'MH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28 Day'!$F$19:$F$42</c:f>
              <c:numCache>
                <c:formatCode>0</c:formatCode>
                <c:ptCount val="24"/>
                <c:pt idx="0">
                  <c:v>-3.7482352941176473</c:v>
                </c:pt>
                <c:pt idx="1">
                  <c:v>-3.7482352941176473</c:v>
                </c:pt>
                <c:pt idx="2">
                  <c:v>-3.7482352941176473</c:v>
                </c:pt>
                <c:pt idx="3">
                  <c:v>-3.7482352941176473</c:v>
                </c:pt>
                <c:pt idx="4">
                  <c:v>-3.7482352941176473</c:v>
                </c:pt>
                <c:pt idx="5">
                  <c:v>-3.7482352941176473</c:v>
                </c:pt>
                <c:pt idx="6">
                  <c:v>-3.7482352941176473</c:v>
                </c:pt>
                <c:pt idx="7">
                  <c:v>-3.7482352941176473</c:v>
                </c:pt>
                <c:pt idx="8">
                  <c:v>-3.7482352941176473</c:v>
                </c:pt>
                <c:pt idx="9">
                  <c:v>-3.7482352941176473</c:v>
                </c:pt>
                <c:pt idx="10">
                  <c:v>-3.7482352941176473</c:v>
                </c:pt>
                <c:pt idx="11">
                  <c:v>-3.7482352941176473</c:v>
                </c:pt>
                <c:pt idx="12">
                  <c:v>-3.7482352941176473</c:v>
                </c:pt>
                <c:pt idx="13">
                  <c:v>-3.7482352941176473</c:v>
                </c:pt>
                <c:pt idx="14">
                  <c:v>-3.7482352941176473</c:v>
                </c:pt>
                <c:pt idx="15">
                  <c:v>-3.7482352941176473</c:v>
                </c:pt>
                <c:pt idx="16">
                  <c:v>-3.7482352941176473</c:v>
                </c:pt>
                <c:pt idx="17">
                  <c:v>-3.7482352941176473</c:v>
                </c:pt>
                <c:pt idx="18">
                  <c:v>-3.7482352941176473</c:v>
                </c:pt>
                <c:pt idx="19">
                  <c:v>-3.7482352941176473</c:v>
                </c:pt>
                <c:pt idx="20">
                  <c:v>-3.7482352941176473</c:v>
                </c:pt>
                <c:pt idx="21">
                  <c:v>-3.7482352941176473</c:v>
                </c:pt>
                <c:pt idx="22">
                  <c:v>-3.7482352941176473</c:v>
                </c:pt>
                <c:pt idx="23">
                  <c:v>-3.7482352941176473</c:v>
                </c:pt>
              </c:numCache>
            </c:numRef>
          </c:val>
          <c:smooth val="0"/>
          <c:extLst>
            <c:ext xmlns:c16="http://schemas.microsoft.com/office/drawing/2014/chart" uri="{C3380CC4-5D6E-409C-BE32-E72D297353CC}">
              <c16:uniqueId val="{00000000-9497-44EB-9D2A-2DC30C4A761A}"/>
            </c:ext>
          </c:extLst>
        </c:ser>
        <c:ser>
          <c:idx val="1"/>
          <c:order val="1"/>
          <c:tx>
            <c:strRef>
              <c:f>'MH Dis 28 Day'!$E$6</c:f>
              <c:strCache>
                <c:ptCount val="1"/>
                <c:pt idx="0">
                  <c:v>&gt; 28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'MH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28 Day'!$E$19:$E$42</c:f>
              <c:numCache>
                <c:formatCode>0</c:formatCode>
                <c:ptCount val="24"/>
                <c:pt idx="0">
                  <c:v>3</c:v>
                </c:pt>
                <c:pt idx="1">
                  <c:v>3</c:v>
                </c:pt>
                <c:pt idx="2">
                  <c:v>2</c:v>
                </c:pt>
                <c:pt idx="3">
                  <c:v>4</c:v>
                </c:pt>
                <c:pt idx="4">
                  <c:v>2</c:v>
                </c:pt>
                <c:pt idx="5">
                  <c:v>3</c:v>
                </c:pt>
                <c:pt idx="6">
                  <c:v>7</c:v>
                </c:pt>
                <c:pt idx="7">
                  <c:v>4</c:v>
                </c:pt>
                <c:pt idx="8">
                  <c:v>0</c:v>
                </c:pt>
                <c:pt idx="9">
                  <c:v>8</c:v>
                </c:pt>
                <c:pt idx="10">
                  <c:v>1</c:v>
                </c:pt>
                <c:pt idx="11">
                  <c:v>2</c:v>
                </c:pt>
                <c:pt idx="12">
                  <c:v>0</c:v>
                </c:pt>
                <c:pt idx="13">
                  <c:v>0</c:v>
                </c:pt>
                <c:pt idx="14">
                  <c:v>4</c:v>
                </c:pt>
                <c:pt idx="15">
                  <c:v>3</c:v>
                </c:pt>
                <c:pt idx="16">
                  <c:v>2</c:v>
                </c:pt>
              </c:numCache>
            </c:numRef>
          </c:val>
          <c:smooth val="0"/>
          <c:extLst>
            <c:ext xmlns:c16="http://schemas.microsoft.com/office/drawing/2014/chart" uri="{C3380CC4-5D6E-409C-BE32-E72D297353CC}">
              <c16:uniqueId val="{00000001-9497-44EB-9D2A-2DC30C4A761A}"/>
            </c:ext>
          </c:extLst>
        </c:ser>
        <c:ser>
          <c:idx val="3"/>
          <c:order val="2"/>
          <c:tx>
            <c:strRef>
              <c:f>'MH Dis 28 Day'!$G$6</c:f>
              <c:strCache>
                <c:ptCount val="1"/>
                <c:pt idx="0">
                  <c:v>Target</c:v>
                </c:pt>
              </c:strCache>
            </c:strRef>
          </c:tx>
          <c:spPr>
            <a:ln w="19050" cap="rnd">
              <a:solidFill>
                <a:srgbClr val="FF0000"/>
              </a:solidFill>
              <a:prstDash val="dash"/>
              <a:round/>
            </a:ln>
            <a:effectLst/>
          </c:spPr>
          <c:marker>
            <c:symbol val="none"/>
          </c:marker>
          <c:cat>
            <c:numRef>
              <c:f>'MH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28 Day'!$G$19:$G$42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497-44EB-9D2A-2DC30C4A761A}"/>
            </c:ext>
          </c:extLst>
        </c:ser>
        <c:ser>
          <c:idx val="4"/>
          <c:order val="3"/>
          <c:tx>
            <c:strRef>
              <c:f>'MH Dis 28 Day'!$D$6</c:f>
              <c:strCache>
                <c:ptCount val="1"/>
                <c:pt idx="0">
                  <c:v>Mean</c:v>
                </c:pt>
              </c:strCache>
            </c:strRef>
          </c:tx>
          <c:spPr>
            <a:ln w="15875" cap="rnd">
              <a:solidFill>
                <a:schemeClr val="tx1"/>
              </a:solidFill>
              <a:round/>
            </a:ln>
            <a:effectLst/>
          </c:spPr>
          <c:marker>
            <c:symbol val="none"/>
          </c:marker>
          <c:cat>
            <c:numRef>
              <c:f>'MH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28 Day'!$D$19:$D$42</c:f>
              <c:numCache>
                <c:formatCode>0</c:formatCode>
                <c:ptCount val="24"/>
                <c:pt idx="0">
                  <c:v>2.8235294117647061</c:v>
                </c:pt>
                <c:pt idx="1">
                  <c:v>2.8235294117647061</c:v>
                </c:pt>
                <c:pt idx="2">
                  <c:v>2.8235294117647061</c:v>
                </c:pt>
                <c:pt idx="3">
                  <c:v>2.8235294117647061</c:v>
                </c:pt>
                <c:pt idx="4">
                  <c:v>2.8235294117647061</c:v>
                </c:pt>
                <c:pt idx="5">
                  <c:v>2.8235294117647061</c:v>
                </c:pt>
                <c:pt idx="6">
                  <c:v>2.8235294117647061</c:v>
                </c:pt>
                <c:pt idx="7">
                  <c:v>2.8235294117647061</c:v>
                </c:pt>
                <c:pt idx="8">
                  <c:v>2.8235294117647061</c:v>
                </c:pt>
                <c:pt idx="9">
                  <c:v>2.8235294117647061</c:v>
                </c:pt>
                <c:pt idx="10">
                  <c:v>2.8235294117647061</c:v>
                </c:pt>
                <c:pt idx="11">
                  <c:v>2.8235294117647061</c:v>
                </c:pt>
                <c:pt idx="12">
                  <c:v>2.8235294117647061</c:v>
                </c:pt>
                <c:pt idx="13">
                  <c:v>2.8235294117647061</c:v>
                </c:pt>
                <c:pt idx="14">
                  <c:v>2.8235294117647061</c:v>
                </c:pt>
                <c:pt idx="15">
                  <c:v>2.8235294117647061</c:v>
                </c:pt>
                <c:pt idx="16">
                  <c:v>2.8235294117647061</c:v>
                </c:pt>
                <c:pt idx="17">
                  <c:v>2.8235294117647061</c:v>
                </c:pt>
                <c:pt idx="18">
                  <c:v>2.8235294117647061</c:v>
                </c:pt>
                <c:pt idx="19">
                  <c:v>2.8235294117647061</c:v>
                </c:pt>
                <c:pt idx="20">
                  <c:v>2.8235294117647061</c:v>
                </c:pt>
                <c:pt idx="21">
                  <c:v>2.8235294117647061</c:v>
                </c:pt>
                <c:pt idx="22">
                  <c:v>2.8235294117647061</c:v>
                </c:pt>
                <c:pt idx="23">
                  <c:v>2.8235294117647061</c:v>
                </c:pt>
              </c:numCache>
            </c:numRef>
          </c:val>
          <c:smooth val="0"/>
          <c:extLst>
            <c:ext xmlns:c16="http://schemas.microsoft.com/office/drawing/2014/chart" uri="{C3380CC4-5D6E-409C-BE32-E72D297353CC}">
              <c16:uniqueId val="{00000003-9497-44EB-9D2A-2DC30C4A761A}"/>
            </c:ext>
          </c:extLst>
        </c:ser>
        <c:ser>
          <c:idx val="5"/>
          <c:order val="4"/>
          <c:tx>
            <c:strRef>
              <c:f>'MH Dis 28 Day'!$C$6</c:f>
              <c:strCache>
                <c:ptCount val="1"/>
                <c:pt idx="0">
                  <c:v>UPL</c:v>
                </c:pt>
              </c:strCache>
            </c:strRef>
          </c:tx>
          <c:spPr>
            <a:ln w="15875" cap="rnd">
              <a:solidFill>
                <a:schemeClr val="tx1"/>
              </a:solidFill>
              <a:prstDash val="lgDash"/>
              <a:round/>
            </a:ln>
            <a:effectLst/>
          </c:spPr>
          <c:marker>
            <c:symbol val="none"/>
          </c:marker>
          <c:cat>
            <c:numRef>
              <c:f>'MH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28 Day'!$C$19:$C$42</c:f>
              <c:numCache>
                <c:formatCode>0</c:formatCode>
                <c:ptCount val="24"/>
                <c:pt idx="0">
                  <c:v>9.3952941176470599</c:v>
                </c:pt>
                <c:pt idx="1">
                  <c:v>9.3952941176470599</c:v>
                </c:pt>
                <c:pt idx="2">
                  <c:v>9.3952941176470599</c:v>
                </c:pt>
                <c:pt idx="3">
                  <c:v>9.3952941176470599</c:v>
                </c:pt>
                <c:pt idx="4">
                  <c:v>9.3952941176470599</c:v>
                </c:pt>
                <c:pt idx="5">
                  <c:v>9.3952941176470599</c:v>
                </c:pt>
                <c:pt idx="6">
                  <c:v>9.3952941176470599</c:v>
                </c:pt>
                <c:pt idx="7">
                  <c:v>9.3952941176470599</c:v>
                </c:pt>
                <c:pt idx="8">
                  <c:v>9.3952941176470599</c:v>
                </c:pt>
                <c:pt idx="9">
                  <c:v>9.3952941176470599</c:v>
                </c:pt>
                <c:pt idx="10">
                  <c:v>9.3952941176470599</c:v>
                </c:pt>
                <c:pt idx="11">
                  <c:v>9.3952941176470599</c:v>
                </c:pt>
                <c:pt idx="12">
                  <c:v>9.3952941176470599</c:v>
                </c:pt>
                <c:pt idx="13">
                  <c:v>9.3952941176470599</c:v>
                </c:pt>
                <c:pt idx="14">
                  <c:v>9.3952941176470599</c:v>
                </c:pt>
                <c:pt idx="15">
                  <c:v>9.3952941176470599</c:v>
                </c:pt>
                <c:pt idx="16">
                  <c:v>9.3952941176470599</c:v>
                </c:pt>
                <c:pt idx="17">
                  <c:v>9.3952941176470599</c:v>
                </c:pt>
                <c:pt idx="18">
                  <c:v>9.3952941176470599</c:v>
                </c:pt>
                <c:pt idx="19">
                  <c:v>9.3952941176470599</c:v>
                </c:pt>
                <c:pt idx="20">
                  <c:v>9.3952941176470599</c:v>
                </c:pt>
                <c:pt idx="21">
                  <c:v>9.3952941176470599</c:v>
                </c:pt>
                <c:pt idx="22">
                  <c:v>9.3952941176470599</c:v>
                </c:pt>
                <c:pt idx="23">
                  <c:v>9.3952941176470599</c:v>
                </c:pt>
              </c:numCache>
            </c:numRef>
          </c:val>
          <c:smooth val="0"/>
          <c:extLst>
            <c:ext xmlns:c16="http://schemas.microsoft.com/office/drawing/2014/chart" uri="{C3380CC4-5D6E-409C-BE32-E72D297353CC}">
              <c16:uniqueId val="{00000004-9497-44EB-9D2A-2DC30C4A761A}"/>
            </c:ext>
          </c:extLst>
        </c:ser>
        <c:ser>
          <c:idx val="2"/>
          <c:order val="5"/>
          <c:tx>
            <c:strRef>
              <c:f>'MH Dis 28 Day'!$I$6</c:f>
              <c:strCache>
                <c:ptCount val="1"/>
                <c:pt idx="0">
                  <c:v>SCL</c:v>
                </c:pt>
              </c:strCache>
            </c:strRef>
          </c:tx>
          <c:spPr>
            <a:ln>
              <a:noFill/>
            </a:ln>
          </c:spPr>
          <c:marker>
            <c:symbol val="circle"/>
            <c:size val="7"/>
            <c:spPr>
              <a:solidFill>
                <a:srgbClr val="5B9BD5"/>
              </a:solidFill>
              <a:ln>
                <a:solidFill>
                  <a:srgbClr val="5B9BD5"/>
                </a:solidFill>
              </a:ln>
            </c:spPr>
          </c:marker>
          <c:cat>
            <c:numRef>
              <c:f>'MH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28 Day'!$I$19:$I$42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9497-44EB-9D2A-2DC30C4A761A}"/>
            </c:ext>
          </c:extLst>
        </c:ser>
        <c:ser>
          <c:idx val="6"/>
          <c:order val="6"/>
          <c:tx>
            <c:strRef>
              <c:f>'MH Dis 28 Day'!$J$6</c:f>
              <c:strCache>
                <c:ptCount val="1"/>
                <c:pt idx="0">
                  <c:v>SCH</c:v>
                </c:pt>
              </c:strCache>
            </c:strRef>
          </c:tx>
          <c:spPr>
            <a:ln>
              <a:noFill/>
            </a:ln>
          </c:spPr>
          <c:marker>
            <c:symbol val="circle"/>
            <c:size val="7"/>
            <c:spPr>
              <a:solidFill>
                <a:srgbClr val="ED7D31"/>
              </a:solidFill>
              <a:ln>
                <a:solidFill>
                  <a:srgbClr val="ED7D31"/>
                </a:solidFill>
              </a:ln>
            </c:spPr>
          </c:marker>
          <c:cat>
            <c:numRef>
              <c:f>'MH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28 Day'!$J$19:$J$42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9497-44EB-9D2A-2DC30C4A761A}"/>
            </c:ext>
          </c:extLst>
        </c:ser>
        <c:dLbls>
          <c:showLegendKey val="0"/>
          <c:showVal val="0"/>
          <c:showCatName val="0"/>
          <c:showSerName val="0"/>
          <c:showPercent val="0"/>
          <c:showBubbleSize val="0"/>
        </c:dLbls>
        <c:smooth val="0"/>
        <c:axId val="190374272"/>
        <c:axId val="190376192"/>
      </c:lineChart>
      <c:dateAx>
        <c:axId val="1903742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376192"/>
        <c:crosses val="autoZero"/>
        <c:auto val="1"/>
        <c:lblOffset val="100"/>
        <c:baseTimeUnit val="months"/>
      </c:dateAx>
      <c:valAx>
        <c:axId val="190376192"/>
        <c:scaling>
          <c:orientation val="minMax"/>
          <c:max val="10"/>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374272"/>
        <c:crosses val="autoZero"/>
        <c:crossBetween val="midCat"/>
        <c:majorUnit val="2"/>
      </c:valAx>
      <c:spPr>
        <a:noFill/>
        <a:ln>
          <a:noFill/>
        </a:ln>
        <a:effectLst/>
      </c:spPr>
    </c:plotArea>
    <c:legend>
      <c:legendPos val="b"/>
      <c:layout>
        <c:manualLayout>
          <c:xMode val="edge"/>
          <c:yMode val="edge"/>
          <c:x val="0.11322178477690288"/>
          <c:y val="0.8061032557154667"/>
          <c:w val="0.79577865266841641"/>
          <c:h val="0.16528843706285043"/>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MH Patients discharged &lt; 7 days</a:t>
            </a:r>
            <a:endParaRPr lang="en-GB" sz="1100">
              <a:effectLst/>
            </a:endParaRPr>
          </a:p>
        </c:rich>
      </c:tx>
      <c:layout>
        <c:manualLayout>
          <c:xMode val="edge"/>
          <c:yMode val="edge"/>
          <c:x val="0.31409130699938304"/>
          <c:y val="3.9603960396039604E-2"/>
        </c:manualLayout>
      </c:layout>
      <c:overlay val="0"/>
      <c:spPr>
        <a:noFill/>
        <a:ln>
          <a:noFill/>
        </a:ln>
        <a:effectLst/>
      </c:spPr>
    </c:title>
    <c:autoTitleDeleted val="0"/>
    <c:plotArea>
      <c:layout/>
      <c:lineChart>
        <c:grouping val="standard"/>
        <c:varyColors val="0"/>
        <c:ser>
          <c:idx val="0"/>
          <c:order val="0"/>
          <c:tx>
            <c:strRef>
              <c:f>'MH Dis 7 Day'!$F$7</c:f>
              <c:strCache>
                <c:ptCount val="1"/>
                <c:pt idx="0">
                  <c:v>LPL</c:v>
                </c:pt>
              </c:strCache>
            </c:strRef>
          </c:tx>
          <c:spPr>
            <a:ln w="15875" cap="rnd">
              <a:solidFill>
                <a:schemeClr val="tx1"/>
              </a:solidFill>
              <a:prstDash val="lgDash"/>
              <a:round/>
            </a:ln>
            <a:effectLst/>
          </c:spPr>
          <c:marker>
            <c:symbol val="none"/>
          </c:marker>
          <c:cat>
            <c:numRef>
              <c:f>'MH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7 Day'!$F$20:$F$43</c:f>
              <c:numCache>
                <c:formatCode>0%</c:formatCode>
                <c:ptCount val="24"/>
                <c:pt idx="0">
                  <c:v>0.74689568627450986</c:v>
                </c:pt>
                <c:pt idx="1">
                  <c:v>0.74689568627450986</c:v>
                </c:pt>
                <c:pt idx="2">
                  <c:v>0.74689568627450986</c:v>
                </c:pt>
                <c:pt idx="3">
                  <c:v>0.74689568627450986</c:v>
                </c:pt>
                <c:pt idx="4">
                  <c:v>0.74689568627450986</c:v>
                </c:pt>
                <c:pt idx="5">
                  <c:v>0.74689568627450986</c:v>
                </c:pt>
                <c:pt idx="6">
                  <c:v>0.74689568627450986</c:v>
                </c:pt>
                <c:pt idx="7">
                  <c:v>0.74689568627450986</c:v>
                </c:pt>
                <c:pt idx="8">
                  <c:v>0.74689568627450986</c:v>
                </c:pt>
                <c:pt idx="9">
                  <c:v>0.74689568627450986</c:v>
                </c:pt>
                <c:pt idx="10">
                  <c:v>0.74689568627450986</c:v>
                </c:pt>
                <c:pt idx="11">
                  <c:v>0.74689568627450986</c:v>
                </c:pt>
                <c:pt idx="12">
                  <c:v>0.74689568627450986</c:v>
                </c:pt>
                <c:pt idx="13">
                  <c:v>0.74689568627450986</c:v>
                </c:pt>
                <c:pt idx="14">
                  <c:v>0.74689568627450986</c:v>
                </c:pt>
                <c:pt idx="15">
                  <c:v>0.74689568627450986</c:v>
                </c:pt>
                <c:pt idx="16">
                  <c:v>0.74689568627450986</c:v>
                </c:pt>
                <c:pt idx="17">
                  <c:v>0.74689568627450986</c:v>
                </c:pt>
                <c:pt idx="18">
                  <c:v>0.74689568627450986</c:v>
                </c:pt>
                <c:pt idx="19">
                  <c:v>0.74689568627450986</c:v>
                </c:pt>
                <c:pt idx="20">
                  <c:v>0.74689568627450986</c:v>
                </c:pt>
                <c:pt idx="21">
                  <c:v>0.74689568627450986</c:v>
                </c:pt>
                <c:pt idx="22">
                  <c:v>0.74689568627450986</c:v>
                </c:pt>
                <c:pt idx="23">
                  <c:v>0.74689568627450986</c:v>
                </c:pt>
              </c:numCache>
            </c:numRef>
          </c:val>
          <c:smooth val="0"/>
          <c:extLst>
            <c:ext xmlns:c16="http://schemas.microsoft.com/office/drawing/2014/chart" uri="{C3380CC4-5D6E-409C-BE32-E72D297353CC}">
              <c16:uniqueId val="{00000000-DE70-4307-9A19-FE20B25153C1}"/>
            </c:ext>
          </c:extLst>
        </c:ser>
        <c:ser>
          <c:idx val="1"/>
          <c:order val="1"/>
          <c:tx>
            <c:strRef>
              <c:f>'MH Dis 7 Day'!$E$7</c:f>
              <c:strCache>
                <c:ptCount val="1"/>
                <c:pt idx="0">
                  <c:v>&lt; 7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'MH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7 Day'!$E$20:$E$43</c:f>
              <c:numCache>
                <c:formatCode>0%</c:formatCode>
                <c:ptCount val="24"/>
                <c:pt idx="0">
                  <c:v>0.93</c:v>
                </c:pt>
                <c:pt idx="1">
                  <c:v>0.88</c:v>
                </c:pt>
                <c:pt idx="2">
                  <c:v>0.96</c:v>
                </c:pt>
                <c:pt idx="3">
                  <c:v>0.9</c:v>
                </c:pt>
                <c:pt idx="4">
                  <c:v>0.96699999999999997</c:v>
                </c:pt>
                <c:pt idx="5">
                  <c:v>0.94</c:v>
                </c:pt>
                <c:pt idx="6">
                  <c:v>0.8</c:v>
                </c:pt>
                <c:pt idx="7">
                  <c:v>0.92500000000000004</c:v>
                </c:pt>
                <c:pt idx="8">
                  <c:v>0.96</c:v>
                </c:pt>
                <c:pt idx="9">
                  <c:v>0.84</c:v>
                </c:pt>
                <c:pt idx="10">
                  <c:v>0.98</c:v>
                </c:pt>
                <c:pt idx="11">
                  <c:v>0.95</c:v>
                </c:pt>
                <c:pt idx="12">
                  <c:v>0.94499999999999995</c:v>
                </c:pt>
                <c:pt idx="13">
                  <c:v>0.93</c:v>
                </c:pt>
                <c:pt idx="14">
                  <c:v>0.92</c:v>
                </c:pt>
                <c:pt idx="15">
                  <c:v>0.84</c:v>
                </c:pt>
                <c:pt idx="16">
                  <c:v>0.92</c:v>
                </c:pt>
              </c:numCache>
            </c:numRef>
          </c:val>
          <c:smooth val="0"/>
          <c:extLst>
            <c:ext xmlns:c16="http://schemas.microsoft.com/office/drawing/2014/chart" uri="{C3380CC4-5D6E-409C-BE32-E72D297353CC}">
              <c16:uniqueId val="{00000001-DE70-4307-9A19-FE20B25153C1}"/>
            </c:ext>
          </c:extLst>
        </c:ser>
        <c:ser>
          <c:idx val="3"/>
          <c:order val="2"/>
          <c:tx>
            <c:strRef>
              <c:f>'MH Dis 7 Day'!$G$7</c:f>
              <c:strCache>
                <c:ptCount val="1"/>
                <c:pt idx="0">
                  <c:v>Target</c:v>
                </c:pt>
              </c:strCache>
            </c:strRef>
          </c:tx>
          <c:spPr>
            <a:ln w="19050" cap="rnd">
              <a:solidFill>
                <a:srgbClr val="FF0000"/>
              </a:solidFill>
              <a:prstDash val="dash"/>
              <a:round/>
            </a:ln>
            <a:effectLst/>
          </c:spPr>
          <c:marker>
            <c:symbol val="none"/>
          </c:marker>
          <c:cat>
            <c:numRef>
              <c:f>'MH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7 Day'!$G$20:$G$43</c:f>
              <c:numCache>
                <c:formatCode>0%</c:formatCode>
                <c:ptCount val="24"/>
                <c:pt idx="0">
                  <c:v>0.99</c:v>
                </c:pt>
                <c:pt idx="1">
                  <c:v>0.99</c:v>
                </c:pt>
                <c:pt idx="2">
                  <c:v>0.99</c:v>
                </c:pt>
                <c:pt idx="3">
                  <c:v>0.99</c:v>
                </c:pt>
                <c:pt idx="4">
                  <c:v>0.99</c:v>
                </c:pt>
                <c:pt idx="5">
                  <c:v>0.99</c:v>
                </c:pt>
                <c:pt idx="6">
                  <c:v>0.99</c:v>
                </c:pt>
                <c:pt idx="7">
                  <c:v>0.99</c:v>
                </c:pt>
                <c:pt idx="8">
                  <c:v>0.99</c:v>
                </c:pt>
                <c:pt idx="9">
                  <c:v>0.99</c:v>
                </c:pt>
                <c:pt idx="10">
                  <c:v>0.99</c:v>
                </c:pt>
                <c:pt idx="11">
                  <c:v>0.99</c:v>
                </c:pt>
                <c:pt idx="12">
                  <c:v>0.99</c:v>
                </c:pt>
                <c:pt idx="13">
                  <c:v>0.99</c:v>
                </c:pt>
                <c:pt idx="14">
                  <c:v>0.99</c:v>
                </c:pt>
                <c:pt idx="15">
                  <c:v>0.99</c:v>
                </c:pt>
                <c:pt idx="16">
                  <c:v>0.99</c:v>
                </c:pt>
                <c:pt idx="17">
                  <c:v>0.99</c:v>
                </c:pt>
                <c:pt idx="18">
                  <c:v>0.99</c:v>
                </c:pt>
                <c:pt idx="19">
                  <c:v>0.99</c:v>
                </c:pt>
                <c:pt idx="20">
                  <c:v>0.99</c:v>
                </c:pt>
                <c:pt idx="21">
                  <c:v>0.99</c:v>
                </c:pt>
                <c:pt idx="22">
                  <c:v>0.99</c:v>
                </c:pt>
                <c:pt idx="23">
                  <c:v>0.99</c:v>
                </c:pt>
              </c:numCache>
            </c:numRef>
          </c:val>
          <c:smooth val="0"/>
          <c:extLst>
            <c:ext xmlns:c16="http://schemas.microsoft.com/office/drawing/2014/chart" uri="{C3380CC4-5D6E-409C-BE32-E72D297353CC}">
              <c16:uniqueId val="{00000002-DE70-4307-9A19-FE20B25153C1}"/>
            </c:ext>
          </c:extLst>
        </c:ser>
        <c:ser>
          <c:idx val="4"/>
          <c:order val="3"/>
          <c:tx>
            <c:strRef>
              <c:f>'MH Dis 7 Day'!$D$7</c:f>
              <c:strCache>
                <c:ptCount val="1"/>
                <c:pt idx="0">
                  <c:v>Mean</c:v>
                </c:pt>
              </c:strCache>
            </c:strRef>
          </c:tx>
          <c:spPr>
            <a:ln w="15875" cap="rnd">
              <a:solidFill>
                <a:schemeClr val="tx1"/>
              </a:solidFill>
              <a:round/>
            </a:ln>
            <a:effectLst/>
          </c:spPr>
          <c:marker>
            <c:symbol val="none"/>
          </c:marker>
          <c:cat>
            <c:numRef>
              <c:f>'MH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7 Day'!$D$20:$D$43</c:f>
              <c:numCache>
                <c:formatCode>0%</c:formatCode>
                <c:ptCount val="24"/>
                <c:pt idx="0">
                  <c:v>0.91688235294117648</c:v>
                </c:pt>
                <c:pt idx="1">
                  <c:v>0.91688235294117648</c:v>
                </c:pt>
                <c:pt idx="2">
                  <c:v>0.91688235294117648</c:v>
                </c:pt>
                <c:pt idx="3">
                  <c:v>0.91688235294117648</c:v>
                </c:pt>
                <c:pt idx="4">
                  <c:v>0.91688235294117648</c:v>
                </c:pt>
                <c:pt idx="5">
                  <c:v>0.91688235294117648</c:v>
                </c:pt>
                <c:pt idx="6">
                  <c:v>0.91688235294117648</c:v>
                </c:pt>
                <c:pt idx="7">
                  <c:v>0.91688235294117648</c:v>
                </c:pt>
                <c:pt idx="8">
                  <c:v>0.91688235294117648</c:v>
                </c:pt>
                <c:pt idx="9">
                  <c:v>0.91688235294117648</c:v>
                </c:pt>
                <c:pt idx="10">
                  <c:v>0.91688235294117648</c:v>
                </c:pt>
                <c:pt idx="11">
                  <c:v>0.91688235294117648</c:v>
                </c:pt>
                <c:pt idx="12">
                  <c:v>0.91688235294117648</c:v>
                </c:pt>
                <c:pt idx="13">
                  <c:v>0.91688235294117648</c:v>
                </c:pt>
                <c:pt idx="14">
                  <c:v>0.91688235294117648</c:v>
                </c:pt>
                <c:pt idx="15">
                  <c:v>0.91688235294117648</c:v>
                </c:pt>
                <c:pt idx="16">
                  <c:v>0.91688235294117648</c:v>
                </c:pt>
                <c:pt idx="17">
                  <c:v>0.91688235294117648</c:v>
                </c:pt>
                <c:pt idx="18">
                  <c:v>0.91688235294117648</c:v>
                </c:pt>
                <c:pt idx="19">
                  <c:v>0.91688235294117648</c:v>
                </c:pt>
                <c:pt idx="20">
                  <c:v>0.91688235294117648</c:v>
                </c:pt>
                <c:pt idx="21">
                  <c:v>0.91688235294117648</c:v>
                </c:pt>
                <c:pt idx="22">
                  <c:v>0.91688235294117648</c:v>
                </c:pt>
                <c:pt idx="23">
                  <c:v>0.91688235294117648</c:v>
                </c:pt>
              </c:numCache>
            </c:numRef>
          </c:val>
          <c:smooth val="0"/>
          <c:extLst>
            <c:ext xmlns:c16="http://schemas.microsoft.com/office/drawing/2014/chart" uri="{C3380CC4-5D6E-409C-BE32-E72D297353CC}">
              <c16:uniqueId val="{00000003-DE70-4307-9A19-FE20B25153C1}"/>
            </c:ext>
          </c:extLst>
        </c:ser>
        <c:ser>
          <c:idx val="5"/>
          <c:order val="4"/>
          <c:tx>
            <c:strRef>
              <c:f>'MH Dis 7 Day'!$C$7</c:f>
              <c:strCache>
                <c:ptCount val="1"/>
                <c:pt idx="0">
                  <c:v>UPL</c:v>
                </c:pt>
              </c:strCache>
            </c:strRef>
          </c:tx>
          <c:spPr>
            <a:ln w="15875" cap="rnd">
              <a:solidFill>
                <a:schemeClr val="tx1"/>
              </a:solidFill>
              <a:prstDash val="lgDash"/>
              <a:round/>
            </a:ln>
            <a:effectLst/>
          </c:spPr>
          <c:marker>
            <c:symbol val="none"/>
          </c:marker>
          <c:cat>
            <c:numRef>
              <c:f>'MH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7 Day'!$C$20:$C$43</c:f>
              <c:numCache>
                <c:formatCode>0%</c:formatCode>
                <c:ptCount val="24"/>
                <c:pt idx="0">
                  <c:v>1.086869019607843</c:v>
                </c:pt>
                <c:pt idx="1">
                  <c:v>1.086869019607843</c:v>
                </c:pt>
                <c:pt idx="2">
                  <c:v>1.086869019607843</c:v>
                </c:pt>
                <c:pt idx="3">
                  <c:v>1.086869019607843</c:v>
                </c:pt>
                <c:pt idx="4">
                  <c:v>1.086869019607843</c:v>
                </c:pt>
                <c:pt idx="5">
                  <c:v>1.086869019607843</c:v>
                </c:pt>
                <c:pt idx="6">
                  <c:v>1.086869019607843</c:v>
                </c:pt>
                <c:pt idx="7">
                  <c:v>1.086869019607843</c:v>
                </c:pt>
                <c:pt idx="8">
                  <c:v>1.086869019607843</c:v>
                </c:pt>
                <c:pt idx="9">
                  <c:v>1.086869019607843</c:v>
                </c:pt>
                <c:pt idx="10">
                  <c:v>1.086869019607843</c:v>
                </c:pt>
                <c:pt idx="11">
                  <c:v>1.086869019607843</c:v>
                </c:pt>
                <c:pt idx="12">
                  <c:v>1.086869019607843</c:v>
                </c:pt>
                <c:pt idx="13">
                  <c:v>1.086869019607843</c:v>
                </c:pt>
                <c:pt idx="14">
                  <c:v>1.086869019607843</c:v>
                </c:pt>
                <c:pt idx="15">
                  <c:v>1.086869019607843</c:v>
                </c:pt>
                <c:pt idx="16">
                  <c:v>1.086869019607843</c:v>
                </c:pt>
                <c:pt idx="17">
                  <c:v>1.086869019607843</c:v>
                </c:pt>
                <c:pt idx="18">
                  <c:v>1.086869019607843</c:v>
                </c:pt>
                <c:pt idx="19">
                  <c:v>1.086869019607843</c:v>
                </c:pt>
                <c:pt idx="20">
                  <c:v>1.086869019607843</c:v>
                </c:pt>
                <c:pt idx="21">
                  <c:v>1.086869019607843</c:v>
                </c:pt>
                <c:pt idx="22">
                  <c:v>1.086869019607843</c:v>
                </c:pt>
                <c:pt idx="23">
                  <c:v>1.086869019607843</c:v>
                </c:pt>
              </c:numCache>
            </c:numRef>
          </c:val>
          <c:smooth val="0"/>
          <c:extLst>
            <c:ext xmlns:c16="http://schemas.microsoft.com/office/drawing/2014/chart" uri="{C3380CC4-5D6E-409C-BE32-E72D297353CC}">
              <c16:uniqueId val="{00000004-DE70-4307-9A19-FE20B25153C1}"/>
            </c:ext>
          </c:extLst>
        </c:ser>
        <c:ser>
          <c:idx val="2"/>
          <c:order val="5"/>
          <c:tx>
            <c:strRef>
              <c:f>'MH Dis 7 Day'!$I$7</c:f>
              <c:strCache>
                <c:ptCount val="1"/>
                <c:pt idx="0">
                  <c:v>SCL</c:v>
                </c:pt>
              </c:strCache>
            </c:strRef>
          </c:tx>
          <c:spPr>
            <a:ln>
              <a:noFill/>
            </a:ln>
          </c:spPr>
          <c:marker>
            <c:symbol val="circle"/>
            <c:size val="7"/>
            <c:spPr>
              <a:solidFill>
                <a:srgbClr val="ED7D31"/>
              </a:solidFill>
              <a:ln>
                <a:solidFill>
                  <a:srgbClr val="ED7D31"/>
                </a:solidFill>
              </a:ln>
            </c:spPr>
          </c:marker>
          <c:cat>
            <c:numRef>
              <c:f>'MH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7 Day'!$I$20:$I$43</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DE70-4307-9A19-FE20B25153C1}"/>
            </c:ext>
          </c:extLst>
        </c:ser>
        <c:ser>
          <c:idx val="6"/>
          <c:order val="6"/>
          <c:tx>
            <c:strRef>
              <c:f>'MH Dis 7 Day'!$J$7</c:f>
              <c:strCache>
                <c:ptCount val="1"/>
                <c:pt idx="0">
                  <c:v>SCH</c:v>
                </c:pt>
              </c:strCache>
            </c:strRef>
          </c:tx>
          <c:spPr>
            <a:ln>
              <a:noFill/>
            </a:ln>
          </c:spPr>
          <c:marker>
            <c:symbol val="circle"/>
            <c:size val="7"/>
            <c:spPr>
              <a:solidFill>
                <a:srgbClr val="5B9BD5"/>
              </a:solidFill>
              <a:ln>
                <a:solidFill>
                  <a:srgbClr val="5B9BD5"/>
                </a:solidFill>
              </a:ln>
            </c:spPr>
          </c:marker>
          <c:cat>
            <c:numRef>
              <c:f>'MH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'MH Dis 7 Day'!$J$20:$J$43</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DE70-4307-9A19-FE20B25153C1}"/>
            </c:ext>
          </c:extLst>
        </c:ser>
        <c:dLbls>
          <c:showLegendKey val="0"/>
          <c:showVal val="0"/>
          <c:showCatName val="0"/>
          <c:showSerName val="0"/>
          <c:showPercent val="0"/>
          <c:showBubbleSize val="0"/>
        </c:dLbls>
        <c:smooth val="0"/>
        <c:axId val="189127296"/>
        <c:axId val="189444864"/>
      </c:lineChart>
      <c:dateAx>
        <c:axId val="189127296"/>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444864"/>
        <c:crosses val="autoZero"/>
        <c:auto val="1"/>
        <c:lblOffset val="100"/>
        <c:baseTimeUnit val="months"/>
        <c:majorUnit val="1"/>
        <c:majorTimeUnit val="months"/>
      </c:dateAx>
      <c:valAx>
        <c:axId val="189444864"/>
        <c:scaling>
          <c:orientation val="minMax"/>
          <c:max val="1"/>
          <c:min val="0.70000000000000007"/>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127296"/>
        <c:crosses val="autoZero"/>
        <c:crossBetween val="midCat"/>
        <c:majorUnit val="0.1"/>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LD Patients discharged &lt; 7 days</a:t>
            </a:r>
            <a:endParaRPr lang="en-GB" sz="1100">
              <a:effectLst/>
            </a:endParaRPr>
          </a:p>
        </c:rich>
      </c:tx>
      <c:overlay val="0"/>
      <c:spPr>
        <a:noFill/>
        <a:ln>
          <a:noFill/>
        </a:ln>
        <a:effectLst/>
      </c:spPr>
    </c:title>
    <c:autoTitleDeleted val="0"/>
    <c:plotArea>
      <c:layout/>
      <c:lineChart>
        <c:grouping val="standard"/>
        <c:varyColors val="0"/>
        <c:ser>
          <c:idx val="0"/>
          <c:order val="0"/>
          <c:tx>
            <c:strRef>
              <c:f>'LD Dis 7 day'!$F$7</c:f>
              <c:strCache>
                <c:ptCount val="1"/>
                <c:pt idx="0">
                  <c:v>LPL</c:v>
                </c:pt>
              </c:strCache>
            </c:strRef>
          </c:tx>
          <c:spPr>
            <a:ln w="15875" cap="rnd">
              <a:solidFill>
                <a:schemeClr val="tx1"/>
              </a:solidFill>
              <a:prstDash val="lgDash"/>
              <a:round/>
            </a:ln>
            <a:effectLst/>
          </c:spPr>
          <c:marker>
            <c:symbol val="none"/>
          </c:marker>
          <c:cat>
            <c:numRef>
              <c:f>'LD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7 day'!$F$20:$F$43</c:f>
              <c:numCache>
                <c:formatCode>0%</c:formatCode>
                <c:ptCount val="24"/>
                <c:pt idx="0">
                  <c:v>0.25647058823529412</c:v>
                </c:pt>
                <c:pt idx="1">
                  <c:v>0.25647058823529412</c:v>
                </c:pt>
                <c:pt idx="2">
                  <c:v>0.25647058823529412</c:v>
                </c:pt>
                <c:pt idx="3">
                  <c:v>0.25647058823529412</c:v>
                </c:pt>
                <c:pt idx="4">
                  <c:v>0.25647058823529412</c:v>
                </c:pt>
                <c:pt idx="5">
                  <c:v>0.25647058823529412</c:v>
                </c:pt>
                <c:pt idx="6">
                  <c:v>0.25647058823529412</c:v>
                </c:pt>
                <c:pt idx="7">
                  <c:v>0.25647058823529412</c:v>
                </c:pt>
                <c:pt idx="8">
                  <c:v>0.25647058823529412</c:v>
                </c:pt>
                <c:pt idx="9">
                  <c:v>0.25647058823529412</c:v>
                </c:pt>
                <c:pt idx="10">
                  <c:v>0.25647058823529412</c:v>
                </c:pt>
                <c:pt idx="11">
                  <c:v>0.25647058823529412</c:v>
                </c:pt>
                <c:pt idx="12">
                  <c:v>0.25647058823529412</c:v>
                </c:pt>
                <c:pt idx="13">
                  <c:v>0.25647058823529412</c:v>
                </c:pt>
                <c:pt idx="14">
                  <c:v>0.25647058823529412</c:v>
                </c:pt>
                <c:pt idx="15">
                  <c:v>0.25647058823529412</c:v>
                </c:pt>
                <c:pt idx="16">
                  <c:v>0.25647058823529412</c:v>
                </c:pt>
                <c:pt idx="17">
                  <c:v>0.25647058823529412</c:v>
                </c:pt>
                <c:pt idx="18">
                  <c:v>0.25647058823529412</c:v>
                </c:pt>
                <c:pt idx="19">
                  <c:v>0.25647058823529412</c:v>
                </c:pt>
                <c:pt idx="20">
                  <c:v>0.25647058823529412</c:v>
                </c:pt>
                <c:pt idx="21">
                  <c:v>0.25647058823529412</c:v>
                </c:pt>
                <c:pt idx="22">
                  <c:v>0.25647058823529412</c:v>
                </c:pt>
                <c:pt idx="23">
                  <c:v>0.25647058823529412</c:v>
                </c:pt>
              </c:numCache>
            </c:numRef>
          </c:val>
          <c:smooth val="0"/>
          <c:extLst>
            <c:ext xmlns:c16="http://schemas.microsoft.com/office/drawing/2014/chart" uri="{C3380CC4-5D6E-409C-BE32-E72D297353CC}">
              <c16:uniqueId val="{00000000-2608-4F70-92C6-B8F35A3415EA}"/>
            </c:ext>
          </c:extLst>
        </c:ser>
        <c:ser>
          <c:idx val="1"/>
          <c:order val="1"/>
          <c:tx>
            <c:strRef>
              <c:f>'LD Dis 7 day'!$E$7</c:f>
              <c:strCache>
                <c:ptCount val="1"/>
                <c:pt idx="0">
                  <c:v>&lt; 7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'LD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7 day'!$E$20:$E$43</c:f>
              <c:numCache>
                <c:formatCode>0%</c:formatCode>
                <c:ptCount val="24"/>
                <c:pt idx="0">
                  <c:v>0</c:v>
                </c:pt>
                <c:pt idx="1">
                  <c:v>1</c:v>
                </c:pt>
                <c:pt idx="2">
                  <c:v>0</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numCache>
            </c:numRef>
          </c:val>
          <c:smooth val="0"/>
          <c:extLst>
            <c:ext xmlns:c16="http://schemas.microsoft.com/office/drawing/2014/chart" uri="{C3380CC4-5D6E-409C-BE32-E72D297353CC}">
              <c16:uniqueId val="{00000001-2608-4F70-92C6-B8F35A3415EA}"/>
            </c:ext>
          </c:extLst>
        </c:ser>
        <c:ser>
          <c:idx val="3"/>
          <c:order val="2"/>
          <c:tx>
            <c:strRef>
              <c:f>'LD Dis 7 day'!$G$7</c:f>
              <c:strCache>
                <c:ptCount val="1"/>
                <c:pt idx="0">
                  <c:v>Target</c:v>
                </c:pt>
              </c:strCache>
            </c:strRef>
          </c:tx>
          <c:spPr>
            <a:ln w="19050" cap="rnd">
              <a:solidFill>
                <a:srgbClr val="FF0000"/>
              </a:solidFill>
              <a:prstDash val="dash"/>
              <a:round/>
            </a:ln>
            <a:effectLst/>
          </c:spPr>
          <c:marker>
            <c:symbol val="none"/>
          </c:marker>
          <c:cat>
            <c:numRef>
              <c:f>'LD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7 day'!$G$20:$G$43</c:f>
              <c:numCache>
                <c:formatCode>0%</c:formatCode>
                <c:ptCount val="24"/>
                <c:pt idx="0">
                  <c:v>0.99</c:v>
                </c:pt>
                <c:pt idx="1">
                  <c:v>0.99</c:v>
                </c:pt>
                <c:pt idx="2">
                  <c:v>0.99</c:v>
                </c:pt>
                <c:pt idx="3">
                  <c:v>0.99</c:v>
                </c:pt>
                <c:pt idx="4">
                  <c:v>0.99</c:v>
                </c:pt>
                <c:pt idx="5">
                  <c:v>0.99</c:v>
                </c:pt>
                <c:pt idx="6">
                  <c:v>0.99</c:v>
                </c:pt>
                <c:pt idx="7">
                  <c:v>0.99</c:v>
                </c:pt>
                <c:pt idx="8">
                  <c:v>0.99</c:v>
                </c:pt>
                <c:pt idx="9">
                  <c:v>0.99</c:v>
                </c:pt>
                <c:pt idx="10">
                  <c:v>0.99</c:v>
                </c:pt>
                <c:pt idx="11">
                  <c:v>0.99</c:v>
                </c:pt>
                <c:pt idx="12">
                  <c:v>0.99</c:v>
                </c:pt>
                <c:pt idx="13">
                  <c:v>0.99</c:v>
                </c:pt>
                <c:pt idx="14">
                  <c:v>0.99</c:v>
                </c:pt>
                <c:pt idx="15">
                  <c:v>0.99</c:v>
                </c:pt>
                <c:pt idx="16">
                  <c:v>0.99</c:v>
                </c:pt>
                <c:pt idx="17">
                  <c:v>0.99</c:v>
                </c:pt>
                <c:pt idx="18">
                  <c:v>0.99</c:v>
                </c:pt>
                <c:pt idx="19">
                  <c:v>0.99</c:v>
                </c:pt>
                <c:pt idx="20">
                  <c:v>0.99</c:v>
                </c:pt>
                <c:pt idx="21">
                  <c:v>0.99</c:v>
                </c:pt>
                <c:pt idx="22">
                  <c:v>0.99</c:v>
                </c:pt>
                <c:pt idx="23">
                  <c:v>0.99</c:v>
                </c:pt>
              </c:numCache>
            </c:numRef>
          </c:val>
          <c:smooth val="0"/>
          <c:extLst>
            <c:ext xmlns:c16="http://schemas.microsoft.com/office/drawing/2014/chart" uri="{C3380CC4-5D6E-409C-BE32-E72D297353CC}">
              <c16:uniqueId val="{00000002-2608-4F70-92C6-B8F35A3415EA}"/>
            </c:ext>
          </c:extLst>
        </c:ser>
        <c:ser>
          <c:idx val="4"/>
          <c:order val="3"/>
          <c:tx>
            <c:strRef>
              <c:f>'LD Dis 7 day'!$D$7</c:f>
              <c:strCache>
                <c:ptCount val="1"/>
                <c:pt idx="0">
                  <c:v>Mean</c:v>
                </c:pt>
              </c:strCache>
            </c:strRef>
          </c:tx>
          <c:spPr>
            <a:ln w="15875" cap="rnd">
              <a:solidFill>
                <a:schemeClr val="tx1"/>
              </a:solidFill>
              <a:round/>
            </a:ln>
            <a:effectLst/>
          </c:spPr>
          <c:marker>
            <c:symbol val="none"/>
          </c:marker>
          <c:cat>
            <c:numRef>
              <c:f>'LD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7 day'!$D$20:$D$43</c:f>
              <c:numCache>
                <c:formatCode>0%</c:formatCode>
                <c:ptCount val="24"/>
                <c:pt idx="0">
                  <c:v>0.88235294117647056</c:v>
                </c:pt>
                <c:pt idx="1">
                  <c:v>0.88235294117647056</c:v>
                </c:pt>
                <c:pt idx="2">
                  <c:v>0.88235294117647056</c:v>
                </c:pt>
                <c:pt idx="3">
                  <c:v>0.88235294117647056</c:v>
                </c:pt>
                <c:pt idx="4">
                  <c:v>0.88235294117647056</c:v>
                </c:pt>
                <c:pt idx="5">
                  <c:v>0.88235294117647056</c:v>
                </c:pt>
                <c:pt idx="6">
                  <c:v>0.88235294117647056</c:v>
                </c:pt>
                <c:pt idx="7">
                  <c:v>0.88235294117647056</c:v>
                </c:pt>
                <c:pt idx="8">
                  <c:v>0.88235294117647056</c:v>
                </c:pt>
                <c:pt idx="9">
                  <c:v>0.88235294117647056</c:v>
                </c:pt>
                <c:pt idx="10">
                  <c:v>0.88235294117647056</c:v>
                </c:pt>
                <c:pt idx="11">
                  <c:v>0.88235294117647056</c:v>
                </c:pt>
                <c:pt idx="12">
                  <c:v>0.88235294117647056</c:v>
                </c:pt>
                <c:pt idx="13">
                  <c:v>0.88235294117647056</c:v>
                </c:pt>
                <c:pt idx="14">
                  <c:v>0.88235294117647056</c:v>
                </c:pt>
                <c:pt idx="15">
                  <c:v>0.88235294117647056</c:v>
                </c:pt>
                <c:pt idx="16">
                  <c:v>0.88235294117647056</c:v>
                </c:pt>
                <c:pt idx="17">
                  <c:v>0.88235294117647056</c:v>
                </c:pt>
                <c:pt idx="18">
                  <c:v>0.88235294117647056</c:v>
                </c:pt>
                <c:pt idx="19">
                  <c:v>0.88235294117647056</c:v>
                </c:pt>
                <c:pt idx="20">
                  <c:v>0.88235294117647056</c:v>
                </c:pt>
                <c:pt idx="21">
                  <c:v>0.88235294117647056</c:v>
                </c:pt>
                <c:pt idx="22">
                  <c:v>0.88235294117647056</c:v>
                </c:pt>
                <c:pt idx="23">
                  <c:v>0.88235294117647056</c:v>
                </c:pt>
              </c:numCache>
            </c:numRef>
          </c:val>
          <c:smooth val="0"/>
          <c:extLst>
            <c:ext xmlns:c16="http://schemas.microsoft.com/office/drawing/2014/chart" uri="{C3380CC4-5D6E-409C-BE32-E72D297353CC}">
              <c16:uniqueId val="{00000003-2608-4F70-92C6-B8F35A3415EA}"/>
            </c:ext>
          </c:extLst>
        </c:ser>
        <c:ser>
          <c:idx val="5"/>
          <c:order val="4"/>
          <c:tx>
            <c:strRef>
              <c:f>'LD Dis 7 day'!$C$7</c:f>
              <c:strCache>
                <c:ptCount val="1"/>
                <c:pt idx="0">
                  <c:v>UPL</c:v>
                </c:pt>
              </c:strCache>
            </c:strRef>
          </c:tx>
          <c:spPr>
            <a:ln w="15875" cap="rnd">
              <a:solidFill>
                <a:schemeClr val="tx1"/>
              </a:solidFill>
              <a:prstDash val="lgDash"/>
              <a:round/>
            </a:ln>
            <a:effectLst/>
          </c:spPr>
          <c:marker>
            <c:symbol val="none"/>
          </c:marker>
          <c:cat>
            <c:numRef>
              <c:f>'LD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7 day'!$C$20:$C$43</c:f>
              <c:numCache>
                <c:formatCode>0%</c:formatCode>
                <c:ptCount val="24"/>
                <c:pt idx="0">
                  <c:v>1.5082352941176471</c:v>
                </c:pt>
                <c:pt idx="1">
                  <c:v>1.5082352941176471</c:v>
                </c:pt>
                <c:pt idx="2">
                  <c:v>1.5082352941176471</c:v>
                </c:pt>
                <c:pt idx="3">
                  <c:v>1.5082352941176471</c:v>
                </c:pt>
                <c:pt idx="4">
                  <c:v>1.5082352941176471</c:v>
                </c:pt>
                <c:pt idx="5">
                  <c:v>1.5082352941176471</c:v>
                </c:pt>
                <c:pt idx="6">
                  <c:v>1.5082352941176471</c:v>
                </c:pt>
                <c:pt idx="7">
                  <c:v>1.5082352941176471</c:v>
                </c:pt>
                <c:pt idx="8">
                  <c:v>1.5082352941176471</c:v>
                </c:pt>
                <c:pt idx="9">
                  <c:v>1.5082352941176471</c:v>
                </c:pt>
                <c:pt idx="10">
                  <c:v>1.5082352941176471</c:v>
                </c:pt>
                <c:pt idx="11">
                  <c:v>1.5082352941176471</c:v>
                </c:pt>
                <c:pt idx="12">
                  <c:v>1.5082352941176471</c:v>
                </c:pt>
                <c:pt idx="13">
                  <c:v>1.5082352941176471</c:v>
                </c:pt>
                <c:pt idx="14">
                  <c:v>1.5082352941176471</c:v>
                </c:pt>
                <c:pt idx="15">
                  <c:v>1.5082352941176471</c:v>
                </c:pt>
                <c:pt idx="16">
                  <c:v>1.5082352941176471</c:v>
                </c:pt>
                <c:pt idx="17">
                  <c:v>1.5082352941176471</c:v>
                </c:pt>
                <c:pt idx="18">
                  <c:v>1.5082352941176471</c:v>
                </c:pt>
                <c:pt idx="19">
                  <c:v>1.5082352941176471</c:v>
                </c:pt>
                <c:pt idx="20">
                  <c:v>1.5082352941176471</c:v>
                </c:pt>
                <c:pt idx="21">
                  <c:v>1.5082352941176471</c:v>
                </c:pt>
                <c:pt idx="22">
                  <c:v>1.5082352941176471</c:v>
                </c:pt>
                <c:pt idx="23">
                  <c:v>1.5082352941176471</c:v>
                </c:pt>
              </c:numCache>
            </c:numRef>
          </c:val>
          <c:smooth val="0"/>
          <c:extLst>
            <c:ext xmlns:c16="http://schemas.microsoft.com/office/drawing/2014/chart" uri="{C3380CC4-5D6E-409C-BE32-E72D297353CC}">
              <c16:uniqueId val="{00000004-2608-4F70-92C6-B8F35A3415EA}"/>
            </c:ext>
          </c:extLst>
        </c:ser>
        <c:ser>
          <c:idx val="2"/>
          <c:order val="5"/>
          <c:tx>
            <c:strRef>
              <c:f>'LD Dis 7 day'!$I$7</c:f>
              <c:strCache>
                <c:ptCount val="1"/>
                <c:pt idx="0">
                  <c:v>SCL</c:v>
                </c:pt>
              </c:strCache>
            </c:strRef>
          </c:tx>
          <c:spPr>
            <a:ln>
              <a:noFill/>
            </a:ln>
          </c:spPr>
          <c:marker>
            <c:symbol val="circle"/>
            <c:size val="7"/>
            <c:spPr>
              <a:solidFill>
                <a:srgbClr val="ED7D31"/>
              </a:solidFill>
              <a:ln>
                <a:solidFill>
                  <a:srgbClr val="ED7D31"/>
                </a:solidFill>
              </a:ln>
            </c:spPr>
          </c:marker>
          <c:cat>
            <c:numRef>
              <c:f>'LD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7 day'!$I$20:$I$43</c:f>
              <c:numCache>
                <c:formatCode>0%</c:formatCode>
                <c:ptCount val="24"/>
                <c:pt idx="0">
                  <c:v>0</c:v>
                </c:pt>
                <c:pt idx="1">
                  <c:v>#N/A</c:v>
                </c:pt>
                <c:pt idx="2">
                  <c:v>0</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2608-4F70-92C6-B8F35A3415EA}"/>
            </c:ext>
          </c:extLst>
        </c:ser>
        <c:ser>
          <c:idx val="6"/>
          <c:order val="6"/>
          <c:tx>
            <c:strRef>
              <c:f>'LD Dis 7 day'!$J$7</c:f>
              <c:strCache>
                <c:ptCount val="1"/>
                <c:pt idx="0">
                  <c:v>SCH</c:v>
                </c:pt>
              </c:strCache>
            </c:strRef>
          </c:tx>
          <c:spPr>
            <a:ln>
              <a:noFill/>
            </a:ln>
          </c:spPr>
          <c:marker>
            <c:symbol val="circle"/>
            <c:size val="7"/>
            <c:spPr>
              <a:solidFill>
                <a:srgbClr val="5B9BD5"/>
              </a:solidFill>
              <a:ln>
                <a:solidFill>
                  <a:srgbClr val="5B9BD5"/>
                </a:solidFill>
              </a:ln>
            </c:spPr>
          </c:marker>
          <c:cat>
            <c:numRef>
              <c:f>'LD Dis 7 day'!$B$20:$B$36</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7 day'!$J$20:$J$43</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2608-4F70-92C6-B8F35A3415EA}"/>
            </c:ext>
          </c:extLst>
        </c:ser>
        <c:dLbls>
          <c:showLegendKey val="0"/>
          <c:showVal val="0"/>
          <c:showCatName val="0"/>
          <c:showSerName val="0"/>
          <c:showPercent val="0"/>
          <c:showBubbleSize val="0"/>
        </c:dLbls>
        <c:smooth val="0"/>
        <c:axId val="190232832"/>
        <c:axId val="190239104"/>
      </c:lineChart>
      <c:dateAx>
        <c:axId val="19023283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239104"/>
        <c:crosses val="autoZero"/>
        <c:auto val="1"/>
        <c:lblOffset val="100"/>
        <c:baseTimeUnit val="months"/>
        <c:majorUnit val="1"/>
        <c:majorTimeUnit val="months"/>
      </c:dateAx>
      <c:valAx>
        <c:axId val="190239104"/>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232832"/>
        <c:crosses val="autoZero"/>
        <c:crossBetween val="midCat"/>
      </c:valAx>
      <c:spPr>
        <a:noFill/>
        <a:ln>
          <a:noFill/>
        </a:ln>
        <a:effectLst/>
      </c:spPr>
    </c:plotArea>
    <c:legend>
      <c:legendPos val="b"/>
      <c:layout>
        <c:manualLayout>
          <c:xMode val="edge"/>
          <c:yMode val="edge"/>
          <c:x val="0.11638842598678346"/>
          <c:y val="0.81151536646292688"/>
          <c:w val="0.7866673694953259"/>
          <c:h val="0.16898579962875449"/>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LD Patients discharged &gt; 28 days</a:t>
            </a:r>
            <a:endParaRPr lang="en-GB" sz="1100">
              <a:effectLst/>
            </a:endParaRPr>
          </a:p>
        </c:rich>
      </c:tx>
      <c:overlay val="0"/>
      <c:spPr>
        <a:noFill/>
        <a:ln>
          <a:noFill/>
        </a:ln>
        <a:effectLst/>
      </c:spPr>
    </c:title>
    <c:autoTitleDeleted val="0"/>
    <c:plotArea>
      <c:layout/>
      <c:lineChart>
        <c:grouping val="standard"/>
        <c:varyColors val="0"/>
        <c:ser>
          <c:idx val="0"/>
          <c:order val="0"/>
          <c:tx>
            <c:strRef>
              <c:f>'LD Dis 28 day'!$F$6</c:f>
              <c:strCache>
                <c:ptCount val="1"/>
                <c:pt idx="0">
                  <c:v>LPL</c:v>
                </c:pt>
              </c:strCache>
            </c:strRef>
          </c:tx>
          <c:spPr>
            <a:ln w="15875" cap="rnd">
              <a:solidFill>
                <a:schemeClr val="tx1"/>
              </a:solidFill>
              <a:prstDash val="lgDash"/>
              <a:round/>
            </a:ln>
            <a:effectLst/>
          </c:spPr>
          <c:marker>
            <c:symbol val="none"/>
          </c:marker>
          <c:cat>
            <c:numRef>
              <c:f>'LD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28 day'!$F$19:$F$42</c:f>
              <c:numCache>
                <c:formatCode>0</c:formatCode>
                <c:ptCount val="24"/>
                <c:pt idx="0">
                  <c:v>-0.50823529411764701</c:v>
                </c:pt>
                <c:pt idx="1">
                  <c:v>-0.50823529411764701</c:v>
                </c:pt>
                <c:pt idx="2">
                  <c:v>-0.50823529411764701</c:v>
                </c:pt>
                <c:pt idx="3">
                  <c:v>-0.50823529411764701</c:v>
                </c:pt>
                <c:pt idx="4">
                  <c:v>-0.50823529411764701</c:v>
                </c:pt>
                <c:pt idx="5">
                  <c:v>-0.50823529411764701</c:v>
                </c:pt>
                <c:pt idx="6">
                  <c:v>-0.50823529411764701</c:v>
                </c:pt>
                <c:pt idx="7">
                  <c:v>-0.50823529411764701</c:v>
                </c:pt>
                <c:pt idx="8">
                  <c:v>-0.50823529411764701</c:v>
                </c:pt>
                <c:pt idx="9">
                  <c:v>-0.50823529411764701</c:v>
                </c:pt>
                <c:pt idx="10">
                  <c:v>-0.50823529411764701</c:v>
                </c:pt>
                <c:pt idx="11">
                  <c:v>-0.50823529411764701</c:v>
                </c:pt>
                <c:pt idx="12">
                  <c:v>-0.50823529411764701</c:v>
                </c:pt>
                <c:pt idx="13">
                  <c:v>-0.50823529411764701</c:v>
                </c:pt>
                <c:pt idx="14">
                  <c:v>-0.50823529411764701</c:v>
                </c:pt>
                <c:pt idx="15">
                  <c:v>-0.50823529411764701</c:v>
                </c:pt>
                <c:pt idx="16">
                  <c:v>-0.50823529411764701</c:v>
                </c:pt>
                <c:pt idx="17">
                  <c:v>-0.50823529411764701</c:v>
                </c:pt>
                <c:pt idx="18">
                  <c:v>-0.50823529411764701</c:v>
                </c:pt>
                <c:pt idx="19">
                  <c:v>-0.50823529411764701</c:v>
                </c:pt>
                <c:pt idx="20">
                  <c:v>-0.50823529411764701</c:v>
                </c:pt>
                <c:pt idx="21">
                  <c:v>-0.50823529411764701</c:v>
                </c:pt>
                <c:pt idx="22">
                  <c:v>-0.50823529411764701</c:v>
                </c:pt>
                <c:pt idx="23">
                  <c:v>-0.50823529411764701</c:v>
                </c:pt>
              </c:numCache>
            </c:numRef>
          </c:val>
          <c:smooth val="0"/>
          <c:extLst>
            <c:ext xmlns:c16="http://schemas.microsoft.com/office/drawing/2014/chart" uri="{C3380CC4-5D6E-409C-BE32-E72D297353CC}">
              <c16:uniqueId val="{00000000-440B-4255-8D0B-071F29088B35}"/>
            </c:ext>
          </c:extLst>
        </c:ser>
        <c:ser>
          <c:idx val="1"/>
          <c:order val="1"/>
          <c:tx>
            <c:strRef>
              <c:f>'LD Dis 28 day'!$E$6</c:f>
              <c:strCache>
                <c:ptCount val="1"/>
                <c:pt idx="0">
                  <c:v>&gt; 28 days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'LD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28 day'!$E$19:$E$42</c:f>
              <c:numCache>
                <c:formatCode>0</c:formatCode>
                <c:ptCount val="24"/>
                <c:pt idx="0">
                  <c:v>1</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numCache>
            </c:numRef>
          </c:val>
          <c:smooth val="0"/>
          <c:extLst>
            <c:ext xmlns:c16="http://schemas.microsoft.com/office/drawing/2014/chart" uri="{C3380CC4-5D6E-409C-BE32-E72D297353CC}">
              <c16:uniqueId val="{00000001-440B-4255-8D0B-071F29088B35}"/>
            </c:ext>
          </c:extLst>
        </c:ser>
        <c:ser>
          <c:idx val="3"/>
          <c:order val="2"/>
          <c:tx>
            <c:strRef>
              <c:f>'LD Dis 28 day'!$G$6</c:f>
              <c:strCache>
                <c:ptCount val="1"/>
                <c:pt idx="0">
                  <c:v>Target</c:v>
                </c:pt>
              </c:strCache>
            </c:strRef>
          </c:tx>
          <c:spPr>
            <a:ln w="19050" cap="rnd">
              <a:solidFill>
                <a:srgbClr val="FF0000"/>
              </a:solidFill>
              <a:prstDash val="dash"/>
              <a:round/>
            </a:ln>
            <a:effectLst/>
          </c:spPr>
          <c:marker>
            <c:symbol val="none"/>
          </c:marker>
          <c:cat>
            <c:numRef>
              <c:f>'LD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28 day'!$G$19:$G$42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40B-4255-8D0B-071F29088B35}"/>
            </c:ext>
          </c:extLst>
        </c:ser>
        <c:ser>
          <c:idx val="4"/>
          <c:order val="3"/>
          <c:tx>
            <c:strRef>
              <c:f>'LD Dis 28 day'!$D$6</c:f>
              <c:strCache>
                <c:ptCount val="1"/>
                <c:pt idx="0">
                  <c:v>Mean</c:v>
                </c:pt>
              </c:strCache>
            </c:strRef>
          </c:tx>
          <c:spPr>
            <a:ln w="15875" cap="rnd">
              <a:solidFill>
                <a:schemeClr val="tx1"/>
              </a:solidFill>
              <a:round/>
            </a:ln>
            <a:effectLst/>
          </c:spPr>
          <c:marker>
            <c:symbol val="none"/>
          </c:marker>
          <c:cat>
            <c:numRef>
              <c:f>'LD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28 day'!$D$19:$D$42</c:f>
              <c:numCache>
                <c:formatCode>0</c:formatCode>
                <c:ptCount val="24"/>
                <c:pt idx="0">
                  <c:v>0.11764705882352941</c:v>
                </c:pt>
                <c:pt idx="1">
                  <c:v>0.11764705882352941</c:v>
                </c:pt>
                <c:pt idx="2">
                  <c:v>0.11764705882352941</c:v>
                </c:pt>
                <c:pt idx="3">
                  <c:v>0.11764705882352941</c:v>
                </c:pt>
                <c:pt idx="4">
                  <c:v>0.11764705882352941</c:v>
                </c:pt>
                <c:pt idx="5">
                  <c:v>0.11764705882352941</c:v>
                </c:pt>
                <c:pt idx="6">
                  <c:v>0.11764705882352941</c:v>
                </c:pt>
                <c:pt idx="7">
                  <c:v>0.11764705882352941</c:v>
                </c:pt>
                <c:pt idx="8">
                  <c:v>0.11764705882352941</c:v>
                </c:pt>
                <c:pt idx="9">
                  <c:v>0.11764705882352941</c:v>
                </c:pt>
                <c:pt idx="10">
                  <c:v>0.11764705882352941</c:v>
                </c:pt>
                <c:pt idx="11">
                  <c:v>0.11764705882352941</c:v>
                </c:pt>
                <c:pt idx="12">
                  <c:v>0.11764705882352941</c:v>
                </c:pt>
                <c:pt idx="13">
                  <c:v>0.11764705882352941</c:v>
                </c:pt>
                <c:pt idx="14">
                  <c:v>0.11764705882352941</c:v>
                </c:pt>
                <c:pt idx="15">
                  <c:v>0.11764705882352941</c:v>
                </c:pt>
                <c:pt idx="16">
                  <c:v>0.11764705882352941</c:v>
                </c:pt>
                <c:pt idx="17">
                  <c:v>0.11764705882352941</c:v>
                </c:pt>
                <c:pt idx="18">
                  <c:v>0.11764705882352941</c:v>
                </c:pt>
                <c:pt idx="19">
                  <c:v>0.11764705882352941</c:v>
                </c:pt>
                <c:pt idx="20">
                  <c:v>0.11764705882352941</c:v>
                </c:pt>
                <c:pt idx="21">
                  <c:v>0.11764705882352941</c:v>
                </c:pt>
                <c:pt idx="22">
                  <c:v>0.11764705882352941</c:v>
                </c:pt>
                <c:pt idx="23">
                  <c:v>0.11764705882352941</c:v>
                </c:pt>
              </c:numCache>
            </c:numRef>
          </c:val>
          <c:smooth val="0"/>
          <c:extLst>
            <c:ext xmlns:c16="http://schemas.microsoft.com/office/drawing/2014/chart" uri="{C3380CC4-5D6E-409C-BE32-E72D297353CC}">
              <c16:uniqueId val="{00000003-440B-4255-8D0B-071F29088B35}"/>
            </c:ext>
          </c:extLst>
        </c:ser>
        <c:ser>
          <c:idx val="5"/>
          <c:order val="4"/>
          <c:tx>
            <c:strRef>
              <c:f>'LD Dis 28 day'!$C$6</c:f>
              <c:strCache>
                <c:ptCount val="1"/>
                <c:pt idx="0">
                  <c:v>UPL</c:v>
                </c:pt>
              </c:strCache>
            </c:strRef>
          </c:tx>
          <c:spPr>
            <a:ln w="15875" cap="rnd">
              <a:solidFill>
                <a:schemeClr val="tx1"/>
              </a:solidFill>
              <a:prstDash val="lgDash"/>
              <a:round/>
            </a:ln>
            <a:effectLst/>
          </c:spPr>
          <c:marker>
            <c:symbol val="none"/>
          </c:marker>
          <c:cat>
            <c:numRef>
              <c:f>'LD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28 day'!$C$19:$C$42</c:f>
              <c:numCache>
                <c:formatCode>0</c:formatCode>
                <c:ptCount val="24"/>
                <c:pt idx="0">
                  <c:v>0.74352941176470588</c:v>
                </c:pt>
                <c:pt idx="1">
                  <c:v>0.74352941176470588</c:v>
                </c:pt>
                <c:pt idx="2">
                  <c:v>0.74352941176470588</c:v>
                </c:pt>
                <c:pt idx="3">
                  <c:v>0.74352941176470588</c:v>
                </c:pt>
                <c:pt idx="4">
                  <c:v>0.74352941176470588</c:v>
                </c:pt>
                <c:pt idx="5">
                  <c:v>0.74352941176470588</c:v>
                </c:pt>
                <c:pt idx="6">
                  <c:v>0.74352941176470588</c:v>
                </c:pt>
                <c:pt idx="7">
                  <c:v>0.74352941176470588</c:v>
                </c:pt>
                <c:pt idx="8">
                  <c:v>0.74352941176470588</c:v>
                </c:pt>
                <c:pt idx="9">
                  <c:v>0.74352941176470588</c:v>
                </c:pt>
                <c:pt idx="10">
                  <c:v>0.74352941176470588</c:v>
                </c:pt>
                <c:pt idx="11">
                  <c:v>0.74352941176470588</c:v>
                </c:pt>
                <c:pt idx="12">
                  <c:v>0.74352941176470588</c:v>
                </c:pt>
                <c:pt idx="13">
                  <c:v>0.74352941176470588</c:v>
                </c:pt>
                <c:pt idx="14">
                  <c:v>0.74352941176470588</c:v>
                </c:pt>
                <c:pt idx="15">
                  <c:v>0.74352941176470588</c:v>
                </c:pt>
                <c:pt idx="16">
                  <c:v>0.74352941176470588</c:v>
                </c:pt>
                <c:pt idx="17">
                  <c:v>0.74352941176470588</c:v>
                </c:pt>
                <c:pt idx="18">
                  <c:v>0.74352941176470588</c:v>
                </c:pt>
                <c:pt idx="19">
                  <c:v>0.74352941176470588</c:v>
                </c:pt>
                <c:pt idx="20">
                  <c:v>0.74352941176470588</c:v>
                </c:pt>
                <c:pt idx="21">
                  <c:v>0.74352941176470588</c:v>
                </c:pt>
                <c:pt idx="22">
                  <c:v>0.74352941176470588</c:v>
                </c:pt>
                <c:pt idx="23">
                  <c:v>0.74352941176470588</c:v>
                </c:pt>
              </c:numCache>
            </c:numRef>
          </c:val>
          <c:smooth val="0"/>
          <c:extLst>
            <c:ext xmlns:c16="http://schemas.microsoft.com/office/drawing/2014/chart" uri="{C3380CC4-5D6E-409C-BE32-E72D297353CC}">
              <c16:uniqueId val="{00000004-440B-4255-8D0B-071F29088B35}"/>
            </c:ext>
          </c:extLst>
        </c:ser>
        <c:ser>
          <c:idx val="2"/>
          <c:order val="5"/>
          <c:tx>
            <c:strRef>
              <c:f>'LD Dis 28 day'!$I$6</c:f>
              <c:strCache>
                <c:ptCount val="1"/>
                <c:pt idx="0">
                  <c:v>SCL</c:v>
                </c:pt>
              </c:strCache>
            </c:strRef>
          </c:tx>
          <c:spPr>
            <a:ln>
              <a:noFill/>
            </a:ln>
          </c:spPr>
          <c:marker>
            <c:symbol val="circle"/>
            <c:size val="7"/>
            <c:spPr>
              <a:solidFill>
                <a:srgbClr val="5B9BD5"/>
              </a:solidFill>
              <a:ln>
                <a:solidFill>
                  <a:srgbClr val="5B9BD5"/>
                </a:solidFill>
              </a:ln>
            </c:spPr>
          </c:marker>
          <c:cat>
            <c:numRef>
              <c:f>'LD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28 day'!$I$19:$I$42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440B-4255-8D0B-071F29088B35}"/>
            </c:ext>
          </c:extLst>
        </c:ser>
        <c:ser>
          <c:idx val="6"/>
          <c:order val="6"/>
          <c:tx>
            <c:strRef>
              <c:f>'LD Dis 28 day'!$J$6</c:f>
              <c:strCache>
                <c:ptCount val="1"/>
                <c:pt idx="0">
                  <c:v>SCH</c:v>
                </c:pt>
              </c:strCache>
            </c:strRef>
          </c:tx>
          <c:spPr>
            <a:ln>
              <a:noFill/>
            </a:ln>
          </c:spPr>
          <c:marker>
            <c:symbol val="circle"/>
            <c:size val="7"/>
            <c:spPr>
              <a:solidFill>
                <a:srgbClr val="ED7D31"/>
              </a:solidFill>
              <a:ln>
                <a:solidFill>
                  <a:srgbClr val="ED7D31"/>
                </a:solidFill>
              </a:ln>
            </c:spPr>
          </c:marker>
          <c:cat>
            <c:numRef>
              <c:f>'LD Dis 28 day'!$B$19:$B$35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'LD Dis 28 day'!$J$19:$J$42</c:f>
              <c:numCache>
                <c:formatCode>0</c:formatCode>
                <c:ptCount val="24"/>
                <c:pt idx="0">
                  <c:v>1</c:v>
                </c:pt>
                <c:pt idx="1">
                  <c:v>#N/A</c:v>
                </c:pt>
                <c:pt idx="2">
                  <c:v>1</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440B-4255-8D0B-071F29088B35}"/>
            </c:ext>
          </c:extLst>
        </c:ser>
        <c:dLbls>
          <c:showLegendKey val="0"/>
          <c:showVal val="0"/>
          <c:showCatName val="0"/>
          <c:showSerName val="0"/>
          <c:showPercent val="0"/>
          <c:showBubbleSize val="0"/>
        </c:dLbls>
        <c:smooth val="0"/>
        <c:axId val="190560128"/>
        <c:axId val="190574592"/>
      </c:lineChart>
      <c:dateAx>
        <c:axId val="19056012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574592"/>
        <c:crosses val="autoZero"/>
        <c:auto val="1"/>
        <c:lblOffset val="100"/>
        <c:baseTimeUnit val="months"/>
        <c:majorUnit val="1"/>
        <c:majorTimeUnit val="months"/>
        <c:minorUnit val="1"/>
        <c:minorTimeUnit val="months"/>
      </c:dateAx>
      <c:valAx>
        <c:axId val="19057459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560128"/>
        <c:crosses val="autoZero"/>
        <c:crossBetween val="midCat"/>
        <c:majorUnit val="1"/>
        <c:minorUnit val="1"/>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Psychological Therapies Patients waiting &gt; 13 weeks</a:t>
            </a:r>
            <a:endParaRPr lang="en-GB" sz="1100">
              <a:effectLst/>
            </a:endParaRPr>
          </a:p>
        </c:rich>
      </c:tx>
      <c:layout>
        <c:manualLayout>
          <c:xMode val="edge"/>
          <c:yMode val="edge"/>
          <c:x val="0.17172218466268924"/>
          <c:y val="4.6153801631187763E-2"/>
        </c:manualLayout>
      </c:layout>
      <c:overlay val="0"/>
      <c:spPr>
        <a:noFill/>
        <a:ln>
          <a:noFill/>
        </a:ln>
        <a:effectLst/>
      </c:spPr>
    </c:title>
    <c:autoTitleDeleted val="0"/>
    <c:plotArea>
      <c:layout>
        <c:manualLayout>
          <c:layoutTarget val="inner"/>
          <c:xMode val="edge"/>
          <c:yMode val="edge"/>
          <c:x val="9.6238386649521737E-2"/>
          <c:y val="0.15358355354665537"/>
          <c:w val="0.8460739619260802"/>
          <c:h val="0.57762503436182144"/>
        </c:manualLayout>
      </c:layout>
      <c:lineChart>
        <c:grouping val="standard"/>
        <c:varyColors val="0"/>
        <c:ser>
          <c:idx val="1"/>
          <c:order val="0"/>
          <c:tx>
            <c:strRef>
              <c:f>'Psych 13 wk'!$E$6</c:f>
              <c:strCache>
                <c:ptCount val="1"/>
                <c:pt idx="0">
                  <c:v>&gt; 13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'Psych 13 wk'!$B$25:$B$35</c:f>
              <c:numCache>
                <c:formatCode>mmm\-yy</c:formatCode>
                <c:ptCount val="11"/>
                <c:pt idx="0">
                  <c:v>45931</c:v>
                </c:pt>
                <c:pt idx="1">
                  <c:v>45962</c:v>
                </c:pt>
                <c:pt idx="2">
                  <c:v>45992</c:v>
                </c:pt>
                <c:pt idx="3">
                  <c:v>46023</c:v>
                </c:pt>
                <c:pt idx="4">
                  <c:v>46054</c:v>
                </c:pt>
                <c:pt idx="5">
                  <c:v>46082</c:v>
                </c:pt>
                <c:pt idx="6">
                  <c:v>46113</c:v>
                </c:pt>
                <c:pt idx="7">
                  <c:v>46143</c:v>
                </c:pt>
                <c:pt idx="8">
                  <c:v>46174</c:v>
                </c:pt>
                <c:pt idx="9">
                  <c:v>46204</c:v>
                </c:pt>
                <c:pt idx="10">
                  <c:v>46235</c:v>
                </c:pt>
              </c:numCache>
            </c:numRef>
          </c:cat>
          <c:val>
            <c:numRef>
              <c:f>'Psych 13 wk'!$E$25:$E$42</c:f>
              <c:numCache>
                <c:formatCode>0</c:formatCode>
                <c:ptCount val="18"/>
                <c:pt idx="0">
                  <c:v>612</c:v>
                </c:pt>
                <c:pt idx="1">
                  <c:v>569</c:v>
                </c:pt>
                <c:pt idx="2">
                  <c:v>565</c:v>
                </c:pt>
                <c:pt idx="3">
                  <c:v>566</c:v>
                </c:pt>
                <c:pt idx="4">
                  <c:v>561</c:v>
                </c:pt>
                <c:pt idx="5">
                  <c:v>560</c:v>
                </c:pt>
                <c:pt idx="6">
                  <c:v>530</c:v>
                </c:pt>
                <c:pt idx="7">
                  <c:v>540</c:v>
                </c:pt>
                <c:pt idx="8">
                  <c:v>554</c:v>
                </c:pt>
                <c:pt idx="9">
                  <c:v>550</c:v>
                </c:pt>
                <c:pt idx="10">
                  <c:v>547</c:v>
                </c:pt>
              </c:numCache>
            </c:numRef>
          </c:val>
          <c:smooth val="0"/>
          <c:extLst>
            <c:ext xmlns:c16="http://schemas.microsoft.com/office/drawing/2014/chart" uri="{C3380CC4-5D6E-409C-BE32-E72D297353CC}">
              <c16:uniqueId val="{00000000-C47C-4493-BEE5-968F78E0E9E3}"/>
            </c:ext>
          </c:extLst>
        </c:ser>
        <c:ser>
          <c:idx val="3"/>
          <c:order val="1"/>
          <c:tx>
            <c:strRef>
              <c:f>'Psych 13 wk'!$G$6</c:f>
              <c:strCache>
                <c:ptCount val="1"/>
                <c:pt idx="0">
                  <c:v>Target</c:v>
                </c:pt>
              </c:strCache>
            </c:strRef>
          </c:tx>
          <c:spPr>
            <a:ln w="19050" cap="rnd">
              <a:solidFill>
                <a:srgbClr val="FF0000"/>
              </a:solidFill>
              <a:prstDash val="dash"/>
              <a:round/>
            </a:ln>
            <a:effectLst/>
          </c:spPr>
          <c:marker>
            <c:symbol val="none"/>
          </c:marker>
          <c:cat>
            <c:numRef>
              <c:f>'Psych 13 wk'!$B$25:$B$35</c:f>
              <c:numCache>
                <c:formatCode>mmm\-yy</c:formatCode>
                <c:ptCount val="11"/>
                <c:pt idx="0">
                  <c:v>45931</c:v>
                </c:pt>
                <c:pt idx="1">
                  <c:v>45962</c:v>
                </c:pt>
                <c:pt idx="2">
                  <c:v>45992</c:v>
                </c:pt>
                <c:pt idx="3">
                  <c:v>46023</c:v>
                </c:pt>
                <c:pt idx="4">
                  <c:v>46054</c:v>
                </c:pt>
                <c:pt idx="5">
                  <c:v>46082</c:v>
                </c:pt>
                <c:pt idx="6">
                  <c:v>46113</c:v>
                </c:pt>
                <c:pt idx="7">
                  <c:v>46143</c:v>
                </c:pt>
                <c:pt idx="8">
                  <c:v>46174</c:v>
                </c:pt>
                <c:pt idx="9">
                  <c:v>46204</c:v>
                </c:pt>
                <c:pt idx="10">
                  <c:v>46235</c:v>
                </c:pt>
              </c:numCache>
            </c:numRef>
          </c:cat>
          <c:val>
            <c:numRef>
              <c:f>'Psych 13 wk'!$G$25:$G$42</c:f>
              <c:numCache>
                <c:formatCode>0</c:formatCode>
                <c:ptCount val="1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numCache>
            </c:numRef>
          </c:val>
          <c:smooth val="0"/>
          <c:extLst>
            <c:ext xmlns:c16="http://schemas.microsoft.com/office/drawing/2014/chart" uri="{C3380CC4-5D6E-409C-BE32-E72D297353CC}">
              <c16:uniqueId val="{00000001-C47C-4493-BEE5-968F78E0E9E3}"/>
            </c:ext>
          </c:extLst>
        </c:ser>
        <c:ser>
          <c:idx val="0"/>
          <c:order val="2"/>
          <c:tx>
            <c:strRef>
              <c:f>'Psych 13 wk'!$D$6</c:f>
              <c:strCache>
                <c:ptCount val="1"/>
                <c:pt idx="0">
                  <c:v>Mean</c:v>
                </c:pt>
              </c:strCache>
            </c:strRef>
          </c:tx>
          <c:spPr>
            <a:ln w="15875">
              <a:solidFill>
                <a:schemeClr val="tx1"/>
              </a:solidFill>
            </a:ln>
          </c:spPr>
          <c:marker>
            <c:symbol val="none"/>
          </c:marker>
          <c:cat>
            <c:numRef>
              <c:f>'Psych 13 wk'!$B$25:$B$35</c:f>
              <c:numCache>
                <c:formatCode>mmm\-yy</c:formatCode>
                <c:ptCount val="11"/>
                <c:pt idx="0">
                  <c:v>45931</c:v>
                </c:pt>
                <c:pt idx="1">
                  <c:v>45962</c:v>
                </c:pt>
                <c:pt idx="2">
                  <c:v>45992</c:v>
                </c:pt>
                <c:pt idx="3">
                  <c:v>46023</c:v>
                </c:pt>
                <c:pt idx="4">
                  <c:v>46054</c:v>
                </c:pt>
                <c:pt idx="5">
                  <c:v>46082</c:v>
                </c:pt>
                <c:pt idx="6">
                  <c:v>46113</c:v>
                </c:pt>
                <c:pt idx="7">
                  <c:v>46143</c:v>
                </c:pt>
                <c:pt idx="8">
                  <c:v>46174</c:v>
                </c:pt>
                <c:pt idx="9">
                  <c:v>46204</c:v>
                </c:pt>
                <c:pt idx="10">
                  <c:v>46235</c:v>
                </c:pt>
              </c:numCache>
            </c:numRef>
          </c:cat>
          <c:val>
            <c:numRef>
              <c:f>'Psych 13 wk'!$D$25:$D$42</c:f>
              <c:numCache>
                <c:formatCode>0</c:formatCode>
                <c:ptCount val="18"/>
                <c:pt idx="0">
                  <c:v>559.4545454545455</c:v>
                </c:pt>
                <c:pt idx="1">
                  <c:v>559.4545454545455</c:v>
                </c:pt>
                <c:pt idx="2">
                  <c:v>559.4545454545455</c:v>
                </c:pt>
                <c:pt idx="3">
                  <c:v>559.4545454545455</c:v>
                </c:pt>
                <c:pt idx="4">
                  <c:v>559.4545454545455</c:v>
                </c:pt>
                <c:pt idx="5">
                  <c:v>559.4545454545455</c:v>
                </c:pt>
                <c:pt idx="6">
                  <c:v>559.4545454545455</c:v>
                </c:pt>
                <c:pt idx="7">
                  <c:v>559.4545454545455</c:v>
                </c:pt>
                <c:pt idx="8">
                  <c:v>559.4545454545455</c:v>
                </c:pt>
                <c:pt idx="9">
                  <c:v>559.4545454545455</c:v>
                </c:pt>
                <c:pt idx="10">
                  <c:v>559.4545454545455</c:v>
                </c:pt>
                <c:pt idx="11">
                  <c:v>559.4545454545455</c:v>
                </c:pt>
                <c:pt idx="12">
                  <c:v>559.4545454545455</c:v>
                </c:pt>
                <c:pt idx="13">
                  <c:v>559.4545454545455</c:v>
                </c:pt>
                <c:pt idx="14">
                  <c:v>559.4545454545455</c:v>
                </c:pt>
                <c:pt idx="15">
                  <c:v>559.4545454545455</c:v>
                </c:pt>
                <c:pt idx="16">
                  <c:v>559.4545454545455</c:v>
                </c:pt>
                <c:pt idx="17">
                  <c:v>559.4545454545455</c:v>
                </c:pt>
              </c:numCache>
            </c:numRef>
          </c:val>
          <c:smooth val="0"/>
          <c:extLst>
            <c:ext xmlns:c16="http://schemas.microsoft.com/office/drawing/2014/chart" uri="{C3380CC4-5D6E-409C-BE32-E72D297353CC}">
              <c16:uniqueId val="{00000002-C47C-4493-BEE5-968F78E0E9E3}"/>
            </c:ext>
          </c:extLst>
        </c:ser>
        <c:dLbls>
          <c:showLegendKey val="0"/>
          <c:showVal val="0"/>
          <c:showCatName val="0"/>
          <c:showSerName val="0"/>
          <c:showPercent val="0"/>
          <c:showBubbleSize val="0"/>
        </c:dLbls>
        <c:marker val="1"/>
        <c:smooth val="0"/>
        <c:axId val="190073472"/>
        <c:axId val="190087936"/>
      </c:lineChart>
      <c:dateAx>
        <c:axId val="190073472"/>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87936"/>
        <c:crosses val="autoZero"/>
        <c:auto val="1"/>
        <c:lblOffset val="100"/>
        <c:baseTimeUnit val="months"/>
        <c:majorUnit val="1"/>
        <c:majorTimeUnit val="months"/>
      </c:dateAx>
      <c:valAx>
        <c:axId val="19008793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073472"/>
        <c:crosses val="autoZero"/>
        <c:crossBetween val="midCat"/>
      </c:valAx>
      <c:spPr>
        <a:noFill/>
        <a:ln>
          <a:noFill/>
        </a:ln>
        <a:effectLst/>
      </c:spPr>
    </c:plotArea>
    <c:legend>
      <c:legendPos val="b"/>
      <c:layout>
        <c:manualLayout>
          <c:xMode val="edge"/>
          <c:yMode val="edge"/>
          <c:x val="0.17592450220373967"/>
          <c:y val="0.9027690271891432"/>
          <c:w val="0.63148433257123082"/>
          <c:h val="8.3395459990856222E-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Dementia Patients waiting &gt; 9 weeks</a:t>
            </a:r>
            <a:endParaRPr lang="en-GB" sz="1100">
              <a:effectLst/>
            </a:endParaRPr>
          </a:p>
        </c:rich>
      </c:tx>
      <c:layout>
        <c:manualLayout>
          <c:xMode val="edge"/>
          <c:yMode val="edge"/>
          <c:x val="0.26306249714293595"/>
          <c:y val="4.1347636311544853E-2"/>
        </c:manualLayout>
      </c:layout>
      <c:overlay val="0"/>
      <c:spPr>
        <a:noFill/>
        <a:ln>
          <a:noFill/>
        </a:ln>
        <a:effectLst/>
      </c:spPr>
    </c:title>
    <c:autoTitleDeleted val="0"/>
    <c:plotArea>
      <c:layout>
        <c:manualLayout>
          <c:layoutTarget val="inner"/>
          <c:xMode val="edge"/>
          <c:yMode val="edge"/>
          <c:x val="9.3460609479306775E-2"/>
          <c:y val="0.15358349798832716"/>
          <c:w val="0.84051840758565022"/>
          <c:h val="0.55935429678993298"/>
        </c:manualLayout>
      </c:layout>
      <c:lineChart>
        <c:grouping val="standard"/>
        <c:varyColors val="0"/>
        <c:ser>
          <c:idx val="1"/>
          <c:order val="0"/>
          <c:tx>
            <c:strRef>
              <c:f>'Dem 9wk'!$E$6</c:f>
              <c:strCache>
                <c:ptCount val="1"/>
                <c:pt idx="0">
                  <c:v>&gt;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'Dem 9wk'!$B$24:$B$35</c:f>
              <c:numCache>
                <c:formatCode>mmm\-yy</c:formatCode>
                <c:ptCount val="12"/>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numCache>
            </c:numRef>
          </c:cat>
          <c:val>
            <c:numRef>
              <c:f>'Dem 9wk'!$E$24:$E$42</c:f>
              <c:numCache>
                <c:formatCode>0</c:formatCode>
                <c:ptCount val="19"/>
                <c:pt idx="0">
                  <c:v>413</c:v>
                </c:pt>
                <c:pt idx="1">
                  <c:v>361</c:v>
                </c:pt>
                <c:pt idx="2">
                  <c:v>298</c:v>
                </c:pt>
                <c:pt idx="3">
                  <c:v>418</c:v>
                </c:pt>
                <c:pt idx="4">
                  <c:v>414</c:v>
                </c:pt>
                <c:pt idx="5">
                  <c:v>364</c:v>
                </c:pt>
                <c:pt idx="6">
                  <c:v>299</c:v>
                </c:pt>
                <c:pt idx="7">
                  <c:v>281</c:v>
                </c:pt>
                <c:pt idx="8">
                  <c:v>268</c:v>
                </c:pt>
                <c:pt idx="9">
                  <c:v>322</c:v>
                </c:pt>
                <c:pt idx="10">
                  <c:v>431</c:v>
                </c:pt>
                <c:pt idx="11">
                  <c:v>540</c:v>
                </c:pt>
              </c:numCache>
            </c:numRef>
          </c:val>
          <c:smooth val="0"/>
          <c:extLst>
            <c:ext xmlns:c16="http://schemas.microsoft.com/office/drawing/2014/chart" uri="{C3380CC4-5D6E-409C-BE32-E72D297353CC}">
              <c16:uniqueId val="{00000000-3E4B-4DB7-968F-D8B6C78CD843}"/>
            </c:ext>
          </c:extLst>
        </c:ser>
        <c:ser>
          <c:idx val="3"/>
          <c:order val="1"/>
          <c:tx>
            <c:strRef>
              <c:f>'Dem 9wk'!$G$6</c:f>
              <c:strCache>
                <c:ptCount val="1"/>
                <c:pt idx="0">
                  <c:v>Target</c:v>
                </c:pt>
              </c:strCache>
            </c:strRef>
          </c:tx>
          <c:spPr>
            <a:ln w="19050" cap="rnd">
              <a:solidFill>
                <a:srgbClr val="FF0000"/>
              </a:solidFill>
              <a:prstDash val="dash"/>
              <a:round/>
            </a:ln>
            <a:effectLst/>
          </c:spPr>
          <c:marker>
            <c:symbol val="none"/>
          </c:marker>
          <c:cat>
            <c:numRef>
              <c:f>'Dem 9wk'!$B$24:$B$35</c:f>
              <c:numCache>
                <c:formatCode>mmm\-yy</c:formatCode>
                <c:ptCount val="12"/>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numCache>
            </c:numRef>
          </c:cat>
          <c:val>
            <c:numRef>
              <c:f>'Dem 9wk'!$G$24:$G$42</c:f>
              <c:numCache>
                <c:formatCode>0</c:formatCode>
                <c:ptCount val="19"/>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numCache>
            </c:numRef>
          </c:val>
          <c:smooth val="0"/>
          <c:extLst>
            <c:ext xmlns:c16="http://schemas.microsoft.com/office/drawing/2014/chart" uri="{C3380CC4-5D6E-409C-BE32-E72D297353CC}">
              <c16:uniqueId val="{00000001-3E4B-4DB7-968F-D8B6C78CD843}"/>
            </c:ext>
          </c:extLst>
        </c:ser>
        <c:ser>
          <c:idx val="0"/>
          <c:order val="2"/>
          <c:tx>
            <c:strRef>
              <c:f>'Dem 9wk'!$D$6</c:f>
              <c:strCache>
                <c:ptCount val="1"/>
                <c:pt idx="0">
                  <c:v>Mean</c:v>
                </c:pt>
              </c:strCache>
            </c:strRef>
          </c:tx>
          <c:spPr>
            <a:ln w="15875">
              <a:solidFill>
                <a:schemeClr val="tx1"/>
              </a:solidFill>
            </a:ln>
          </c:spPr>
          <c:marker>
            <c:symbol val="none"/>
          </c:marker>
          <c:cat>
            <c:numRef>
              <c:f>'Dem 9wk'!$B$24:$B$35</c:f>
              <c:numCache>
                <c:formatCode>mmm\-yy</c:formatCode>
                <c:ptCount val="12"/>
                <c:pt idx="0">
                  <c:v>45901</c:v>
                </c:pt>
                <c:pt idx="1">
                  <c:v>45931</c:v>
                </c:pt>
                <c:pt idx="2">
                  <c:v>45962</c:v>
                </c:pt>
                <c:pt idx="3">
                  <c:v>45992</c:v>
                </c:pt>
                <c:pt idx="4">
                  <c:v>46023</c:v>
                </c:pt>
                <c:pt idx="5">
                  <c:v>46054</c:v>
                </c:pt>
                <c:pt idx="6">
                  <c:v>46082</c:v>
                </c:pt>
                <c:pt idx="7">
                  <c:v>46113</c:v>
                </c:pt>
                <c:pt idx="8">
                  <c:v>46143</c:v>
                </c:pt>
                <c:pt idx="9">
                  <c:v>46174</c:v>
                </c:pt>
                <c:pt idx="10">
                  <c:v>46204</c:v>
                </c:pt>
                <c:pt idx="11">
                  <c:v>46235</c:v>
                </c:pt>
              </c:numCache>
            </c:numRef>
          </c:cat>
          <c:val>
            <c:numRef>
              <c:f>'Dem 9wk'!$D$24:$D$42</c:f>
              <c:numCache>
                <c:formatCode>0</c:formatCode>
                <c:ptCount val="19"/>
                <c:pt idx="0">
                  <c:v>367.41666666666669</c:v>
                </c:pt>
                <c:pt idx="1">
                  <c:v>367.41666666666669</c:v>
                </c:pt>
                <c:pt idx="2">
                  <c:v>367.41666666666669</c:v>
                </c:pt>
                <c:pt idx="3">
                  <c:v>367.41666666666669</c:v>
                </c:pt>
                <c:pt idx="4">
                  <c:v>367.41666666666669</c:v>
                </c:pt>
                <c:pt idx="5">
                  <c:v>367.41666666666669</c:v>
                </c:pt>
                <c:pt idx="6">
                  <c:v>367.41666666666669</c:v>
                </c:pt>
                <c:pt idx="7">
                  <c:v>367.41666666666669</c:v>
                </c:pt>
                <c:pt idx="8">
                  <c:v>367.41666666666669</c:v>
                </c:pt>
                <c:pt idx="9">
                  <c:v>367.41666666666669</c:v>
                </c:pt>
                <c:pt idx="10">
                  <c:v>367.41666666666669</c:v>
                </c:pt>
                <c:pt idx="11">
                  <c:v>367.41666666666669</c:v>
                </c:pt>
                <c:pt idx="12">
                  <c:v>367.41666666666669</c:v>
                </c:pt>
                <c:pt idx="13">
                  <c:v>367.41666666666669</c:v>
                </c:pt>
                <c:pt idx="14">
                  <c:v>367.41666666666669</c:v>
                </c:pt>
                <c:pt idx="15">
                  <c:v>367.41666666666669</c:v>
                </c:pt>
                <c:pt idx="16">
                  <c:v>367.41666666666669</c:v>
                </c:pt>
                <c:pt idx="17">
                  <c:v>367.41666666666669</c:v>
                </c:pt>
                <c:pt idx="18">
                  <c:v>367.41666666666669</c:v>
                </c:pt>
              </c:numCache>
            </c:numRef>
          </c:val>
          <c:smooth val="0"/>
          <c:extLst>
            <c:ext xmlns:c16="http://schemas.microsoft.com/office/drawing/2014/chart" uri="{C3380CC4-5D6E-409C-BE32-E72D297353CC}">
              <c16:uniqueId val="{00000002-3E4B-4DB7-968F-D8B6C78CD843}"/>
            </c:ext>
          </c:extLst>
        </c:ser>
        <c:dLbls>
          <c:showLegendKey val="0"/>
          <c:showVal val="0"/>
          <c:showCatName val="0"/>
          <c:showSerName val="0"/>
          <c:showPercent val="0"/>
          <c:showBubbleSize val="0"/>
        </c:dLbls>
        <c:marker val="1"/>
        <c:smooth val="0"/>
        <c:axId val="189997824"/>
        <c:axId val="189999744"/>
      </c:lineChart>
      <c:dateAx>
        <c:axId val="18999782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999744"/>
        <c:crosses val="autoZero"/>
        <c:auto val="1"/>
        <c:lblOffset val="100"/>
        <c:baseTimeUnit val="months"/>
        <c:majorUnit val="1"/>
        <c:majorTimeUnit val="months"/>
      </c:dateAx>
      <c:valAx>
        <c:axId val="18999974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9997824"/>
        <c:crosses val="autoZero"/>
        <c:crossBetween val="midCat"/>
        <c:majorUnit val="100"/>
      </c:valAx>
      <c:spPr>
        <a:noFill/>
        <a:ln>
          <a:noFill/>
        </a:ln>
        <a:effectLst/>
      </c:spPr>
    </c:plotArea>
    <c:legend>
      <c:legendPos val="b"/>
      <c:layout>
        <c:manualLayout>
          <c:xMode val="edge"/>
          <c:yMode val="edge"/>
          <c:x val="0.1909715242844435"/>
          <c:y val="0.88059244310708296"/>
          <c:w val="0.61458429252312063"/>
          <c:h val="8.275932899691886E-2"/>
        </c:manualLayout>
      </c:layout>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CAMHS patients waiting &lt; 9 weeks</a:t>
            </a:r>
            <a:endParaRPr lang="en-GB" sz="1100">
              <a:effectLst/>
            </a:endParaRPr>
          </a:p>
        </c:rich>
      </c:tx>
      <c:overlay val="0"/>
      <c:spPr>
        <a:noFill/>
        <a:ln>
          <a:noFill/>
        </a:ln>
        <a:effectLst/>
      </c:spPr>
    </c:title>
    <c:autoTitleDeleted val="0"/>
    <c:plotArea>
      <c:layout>
        <c:manualLayout>
          <c:layoutTarget val="inner"/>
          <c:xMode val="edge"/>
          <c:yMode val="edge"/>
          <c:x val="0.12287276513625066"/>
          <c:y val="0.14610433246122412"/>
          <c:w val="0.81039107611548555"/>
          <c:h val="0.52431820275004359"/>
        </c:manualLayout>
      </c:layout>
      <c:lineChart>
        <c:grouping val="standard"/>
        <c:varyColors val="0"/>
        <c:ser>
          <c:idx val="1"/>
          <c:order val="0"/>
          <c:tx>
            <c:strRef>
              <c:f>'CAMHS 9 wk %'!$E$6</c:f>
              <c:strCache>
                <c:ptCount val="1"/>
                <c:pt idx="0">
                  <c:v>&lt;9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'CAMHS 9 wk %'!$B$7:$B$23</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 %'!$E$7:$E$30</c:f>
              <c:numCache>
                <c:formatCode>0.00%</c:formatCode>
                <c:ptCount val="24"/>
                <c:pt idx="0">
                  <c:v>0.72919999999999996</c:v>
                </c:pt>
                <c:pt idx="1">
                  <c:v>0.7117</c:v>
                </c:pt>
                <c:pt idx="2">
                  <c:v>0.7177</c:v>
                </c:pt>
                <c:pt idx="3">
                  <c:v>0.82379999999999998</c:v>
                </c:pt>
                <c:pt idx="4">
                  <c:v>0.8589</c:v>
                </c:pt>
                <c:pt idx="5">
                  <c:v>0.93830000000000002</c:v>
                </c:pt>
                <c:pt idx="6">
                  <c:v>0.96970000000000001</c:v>
                </c:pt>
                <c:pt idx="7">
                  <c:v>0.91390000000000005</c:v>
                </c:pt>
                <c:pt idx="8">
                  <c:v>0.80659999999999998</c:v>
                </c:pt>
                <c:pt idx="9">
                  <c:v>0.80689999999999995</c:v>
                </c:pt>
                <c:pt idx="10">
                  <c:v>0.90200000000000002</c:v>
                </c:pt>
                <c:pt idx="11">
                  <c:v>0.90480000000000005</c:v>
                </c:pt>
                <c:pt idx="12">
                  <c:v>0.94389999999999996</c:v>
                </c:pt>
                <c:pt idx="13">
                  <c:v>0.82630000000000003</c:v>
                </c:pt>
                <c:pt idx="14">
                  <c:v>0.83979999999999999</c:v>
                </c:pt>
                <c:pt idx="15">
                  <c:v>0.76790000000000003</c:v>
                </c:pt>
                <c:pt idx="16">
                  <c:v>0.6966</c:v>
                </c:pt>
              </c:numCache>
            </c:numRef>
          </c:val>
          <c:smooth val="0"/>
          <c:extLst>
            <c:ext xmlns:c16="http://schemas.microsoft.com/office/drawing/2014/chart" uri="{C3380CC4-5D6E-409C-BE32-E72D297353CC}">
              <c16:uniqueId val="{00000000-0D48-4E6B-8E39-7B0480A1CE28}"/>
            </c:ext>
          </c:extLst>
        </c:ser>
        <c:ser>
          <c:idx val="3"/>
          <c:order val="1"/>
          <c:tx>
            <c:strRef>
              <c:f>'CAMHS 9 wk %'!$G$6</c:f>
              <c:strCache>
                <c:ptCount val="1"/>
                <c:pt idx="0">
                  <c:v>Target</c:v>
                </c:pt>
              </c:strCache>
            </c:strRef>
          </c:tx>
          <c:spPr>
            <a:ln w="28575" cap="rnd">
              <a:solidFill>
                <a:srgbClr val="FF0000"/>
              </a:solidFill>
              <a:prstDash val="dash"/>
              <a:round/>
            </a:ln>
            <a:effectLst/>
          </c:spPr>
          <c:marker>
            <c:symbol val="none"/>
          </c:marker>
          <c:cat>
            <c:numRef>
              <c:f>'CAMHS 9 wk %'!$B$7:$B$23</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 %'!$G$7:$G$30</c:f>
              <c:numCache>
                <c:formatCode>0%</c:formatCode>
                <c:ptCount val="2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numCache>
            </c:numRef>
          </c:val>
          <c:smooth val="0"/>
          <c:extLst>
            <c:ext xmlns:c16="http://schemas.microsoft.com/office/drawing/2014/chart" uri="{C3380CC4-5D6E-409C-BE32-E72D297353CC}">
              <c16:uniqueId val="{00000001-0D48-4E6B-8E39-7B0480A1CE28}"/>
            </c:ext>
          </c:extLst>
        </c:ser>
        <c:ser>
          <c:idx val="0"/>
          <c:order val="2"/>
          <c:tx>
            <c:strRef>
              <c:f>'CAMHS 9 wk %'!$F$6</c:f>
              <c:strCache>
                <c:ptCount val="1"/>
                <c:pt idx="0">
                  <c:v>LPL</c:v>
                </c:pt>
              </c:strCache>
            </c:strRef>
          </c:tx>
          <c:spPr>
            <a:ln w="15875">
              <a:solidFill>
                <a:schemeClr val="tx1"/>
              </a:solidFill>
              <a:prstDash val="lgDash"/>
            </a:ln>
          </c:spPr>
          <c:marker>
            <c:symbol val="none"/>
          </c:marker>
          <c:cat>
            <c:numRef>
              <c:f>'CAMHS 9 wk %'!$B$7:$B$23</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 %'!$F$7:$F$30</c:f>
              <c:numCache>
                <c:formatCode>0%</c:formatCode>
                <c:ptCount val="24"/>
                <c:pt idx="0">
                  <c:v>0.69147777941176458</c:v>
                </c:pt>
                <c:pt idx="1">
                  <c:v>0.69147777941176458</c:v>
                </c:pt>
                <c:pt idx="2">
                  <c:v>0.69147777941176458</c:v>
                </c:pt>
                <c:pt idx="3">
                  <c:v>0.69147777941176458</c:v>
                </c:pt>
                <c:pt idx="4">
                  <c:v>0.69147777941176458</c:v>
                </c:pt>
                <c:pt idx="5">
                  <c:v>0.69147777941176458</c:v>
                </c:pt>
                <c:pt idx="6">
                  <c:v>0.69147777941176458</c:v>
                </c:pt>
                <c:pt idx="7">
                  <c:v>0.69147777941176458</c:v>
                </c:pt>
                <c:pt idx="8">
                  <c:v>0.69147777941176458</c:v>
                </c:pt>
                <c:pt idx="9">
                  <c:v>0.69147777941176458</c:v>
                </c:pt>
                <c:pt idx="10">
                  <c:v>0.69147777941176458</c:v>
                </c:pt>
                <c:pt idx="11">
                  <c:v>0.69147777941176458</c:v>
                </c:pt>
                <c:pt idx="12">
                  <c:v>0.69147777941176458</c:v>
                </c:pt>
                <c:pt idx="13">
                  <c:v>0.69147777941176458</c:v>
                </c:pt>
                <c:pt idx="14">
                  <c:v>0.69147777941176458</c:v>
                </c:pt>
                <c:pt idx="15">
                  <c:v>0.69147777941176458</c:v>
                </c:pt>
                <c:pt idx="16">
                  <c:v>0.69147777941176458</c:v>
                </c:pt>
                <c:pt idx="17">
                  <c:v>0.69147777941176458</c:v>
                </c:pt>
                <c:pt idx="18">
                  <c:v>0.69147777941176458</c:v>
                </c:pt>
                <c:pt idx="19">
                  <c:v>0.69147777941176458</c:v>
                </c:pt>
                <c:pt idx="20">
                  <c:v>0.69147777941176458</c:v>
                </c:pt>
                <c:pt idx="21">
                  <c:v>0.69147777941176458</c:v>
                </c:pt>
                <c:pt idx="22">
                  <c:v>0.69147777941176458</c:v>
                </c:pt>
                <c:pt idx="23">
                  <c:v>0.69147777941176458</c:v>
                </c:pt>
              </c:numCache>
            </c:numRef>
          </c:val>
          <c:smooth val="0"/>
          <c:extLst>
            <c:ext xmlns:c16="http://schemas.microsoft.com/office/drawing/2014/chart" uri="{C3380CC4-5D6E-409C-BE32-E72D297353CC}">
              <c16:uniqueId val="{00000002-0D48-4E6B-8E39-7B0480A1CE28}"/>
            </c:ext>
          </c:extLst>
        </c:ser>
        <c:ser>
          <c:idx val="2"/>
          <c:order val="3"/>
          <c:tx>
            <c:strRef>
              <c:f>'CAMHS 9 wk %'!$D$6</c:f>
              <c:strCache>
                <c:ptCount val="1"/>
                <c:pt idx="0">
                  <c:v>Mean</c:v>
                </c:pt>
              </c:strCache>
            </c:strRef>
          </c:tx>
          <c:spPr>
            <a:ln w="15875">
              <a:solidFill>
                <a:schemeClr val="tx1"/>
              </a:solidFill>
            </a:ln>
          </c:spPr>
          <c:marker>
            <c:symbol val="none"/>
          </c:marker>
          <c:cat>
            <c:numRef>
              <c:f>'CAMHS 9 wk %'!$B$7:$B$23</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 %'!$D$7:$D$30</c:f>
              <c:numCache>
                <c:formatCode>0%</c:formatCode>
                <c:ptCount val="24"/>
                <c:pt idx="0">
                  <c:v>0.83282352941176452</c:v>
                </c:pt>
                <c:pt idx="1">
                  <c:v>0.83282352941176452</c:v>
                </c:pt>
                <c:pt idx="2">
                  <c:v>0.83282352941176452</c:v>
                </c:pt>
                <c:pt idx="3">
                  <c:v>0.83282352941176452</c:v>
                </c:pt>
                <c:pt idx="4">
                  <c:v>0.83282352941176452</c:v>
                </c:pt>
                <c:pt idx="5">
                  <c:v>0.83282352941176452</c:v>
                </c:pt>
                <c:pt idx="6">
                  <c:v>0.83282352941176452</c:v>
                </c:pt>
                <c:pt idx="7">
                  <c:v>0.83282352941176452</c:v>
                </c:pt>
                <c:pt idx="8">
                  <c:v>0.83282352941176452</c:v>
                </c:pt>
                <c:pt idx="9">
                  <c:v>0.83282352941176452</c:v>
                </c:pt>
                <c:pt idx="10">
                  <c:v>0.83282352941176452</c:v>
                </c:pt>
                <c:pt idx="11">
                  <c:v>0.83282352941176452</c:v>
                </c:pt>
                <c:pt idx="12">
                  <c:v>0.83282352941176452</c:v>
                </c:pt>
                <c:pt idx="13">
                  <c:v>0.83282352941176452</c:v>
                </c:pt>
                <c:pt idx="14">
                  <c:v>0.83282352941176452</c:v>
                </c:pt>
                <c:pt idx="15">
                  <c:v>0.83282352941176452</c:v>
                </c:pt>
                <c:pt idx="16">
                  <c:v>0.83282352941176452</c:v>
                </c:pt>
                <c:pt idx="17">
                  <c:v>0.83282352941176452</c:v>
                </c:pt>
                <c:pt idx="18">
                  <c:v>0.83282352941176452</c:v>
                </c:pt>
                <c:pt idx="19">
                  <c:v>0.83282352941176452</c:v>
                </c:pt>
                <c:pt idx="20">
                  <c:v>0.83282352941176452</c:v>
                </c:pt>
                <c:pt idx="21">
                  <c:v>0.83282352941176452</c:v>
                </c:pt>
                <c:pt idx="22">
                  <c:v>0.83282352941176452</c:v>
                </c:pt>
                <c:pt idx="23">
                  <c:v>0.83282352941176452</c:v>
                </c:pt>
              </c:numCache>
            </c:numRef>
          </c:val>
          <c:smooth val="0"/>
          <c:extLst>
            <c:ext xmlns:c16="http://schemas.microsoft.com/office/drawing/2014/chart" uri="{C3380CC4-5D6E-409C-BE32-E72D297353CC}">
              <c16:uniqueId val="{00000003-0D48-4E6B-8E39-7B0480A1CE28}"/>
            </c:ext>
          </c:extLst>
        </c:ser>
        <c:ser>
          <c:idx val="4"/>
          <c:order val="4"/>
          <c:tx>
            <c:strRef>
              <c:f>'CAMHS 9 wk %'!$C$6</c:f>
              <c:strCache>
                <c:ptCount val="1"/>
                <c:pt idx="0">
                  <c:v>UPL</c:v>
                </c:pt>
              </c:strCache>
            </c:strRef>
          </c:tx>
          <c:spPr>
            <a:ln w="15875">
              <a:solidFill>
                <a:schemeClr val="tx1"/>
              </a:solidFill>
              <a:prstDash val="lgDash"/>
            </a:ln>
          </c:spPr>
          <c:marker>
            <c:symbol val="none"/>
          </c:marker>
          <c:cat>
            <c:numRef>
              <c:f>'CAMHS 9 wk %'!$B$7:$B$23</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 %'!$C$7:$C$30</c:f>
              <c:numCache>
                <c:formatCode>0%</c:formatCode>
                <c:ptCount val="24"/>
                <c:pt idx="0">
                  <c:v>0.97416927941176445</c:v>
                </c:pt>
                <c:pt idx="1">
                  <c:v>0.97416927941176445</c:v>
                </c:pt>
                <c:pt idx="2">
                  <c:v>0.97416927941176445</c:v>
                </c:pt>
                <c:pt idx="3">
                  <c:v>0.97416927941176445</c:v>
                </c:pt>
                <c:pt idx="4">
                  <c:v>0.97416927941176445</c:v>
                </c:pt>
                <c:pt idx="5">
                  <c:v>0.97416927941176445</c:v>
                </c:pt>
                <c:pt idx="6">
                  <c:v>0.97416927941176445</c:v>
                </c:pt>
                <c:pt idx="7">
                  <c:v>0.97416927941176445</c:v>
                </c:pt>
                <c:pt idx="8">
                  <c:v>0.97416927941176445</c:v>
                </c:pt>
                <c:pt idx="9">
                  <c:v>0.97416927941176445</c:v>
                </c:pt>
                <c:pt idx="10">
                  <c:v>0.97416927941176445</c:v>
                </c:pt>
                <c:pt idx="11">
                  <c:v>0.97416927941176445</c:v>
                </c:pt>
                <c:pt idx="12">
                  <c:v>0.97416927941176445</c:v>
                </c:pt>
                <c:pt idx="13">
                  <c:v>0.97416927941176445</c:v>
                </c:pt>
                <c:pt idx="14">
                  <c:v>0.97416927941176445</c:v>
                </c:pt>
                <c:pt idx="15">
                  <c:v>0.97416927941176445</c:v>
                </c:pt>
                <c:pt idx="16">
                  <c:v>0.97416927941176445</c:v>
                </c:pt>
                <c:pt idx="17">
                  <c:v>0.97416927941176445</c:v>
                </c:pt>
                <c:pt idx="18">
                  <c:v>0.97416927941176445</c:v>
                </c:pt>
                <c:pt idx="19">
                  <c:v>0.97416927941176445</c:v>
                </c:pt>
                <c:pt idx="20">
                  <c:v>0.97416927941176445</c:v>
                </c:pt>
                <c:pt idx="21">
                  <c:v>0.97416927941176445</c:v>
                </c:pt>
                <c:pt idx="22">
                  <c:v>0.97416927941176445</c:v>
                </c:pt>
                <c:pt idx="23">
                  <c:v>0.97416927941176445</c:v>
                </c:pt>
              </c:numCache>
            </c:numRef>
          </c:val>
          <c:smooth val="0"/>
          <c:extLst>
            <c:ext xmlns:c16="http://schemas.microsoft.com/office/drawing/2014/chart" uri="{C3380CC4-5D6E-409C-BE32-E72D297353CC}">
              <c16:uniqueId val="{00000004-0D48-4E6B-8E39-7B0480A1CE28}"/>
            </c:ext>
          </c:extLst>
        </c:ser>
        <c:ser>
          <c:idx val="5"/>
          <c:order val="5"/>
          <c:tx>
            <c:strRef>
              <c:f>'CAMHS 9 wk %'!$I$6</c:f>
              <c:strCache>
                <c:ptCount val="1"/>
                <c:pt idx="0">
                  <c:v>SCL</c:v>
                </c:pt>
              </c:strCache>
            </c:strRef>
          </c:tx>
          <c:spPr>
            <a:ln>
              <a:noFill/>
            </a:ln>
          </c:spPr>
          <c:marker>
            <c:symbol val="circle"/>
            <c:size val="6"/>
            <c:spPr>
              <a:solidFill>
                <a:srgbClr val="FF6600"/>
              </a:solidFill>
              <a:ln>
                <a:noFill/>
              </a:ln>
            </c:spPr>
          </c:marker>
          <c:cat>
            <c:numRef>
              <c:f>'CAMHS 9 wk %'!$B$7:$B$23</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 %'!$I$7:$I$30</c:f>
              <c:numCache>
                <c:formatCode>0.00%</c:formatCode>
                <c:ptCount val="24"/>
                <c:pt idx="0">
                  <c:v>0.72919999999999996</c:v>
                </c:pt>
                <c:pt idx="1">
                  <c:v>0.7117</c:v>
                </c:pt>
                <c:pt idx="2">
                  <c:v>0.7177</c:v>
                </c:pt>
                <c:pt idx="3" formatCode="0%">
                  <c:v>#N/A</c:v>
                </c:pt>
                <c:pt idx="4" formatCode="0%">
                  <c:v>#N/A</c:v>
                </c:pt>
                <c:pt idx="5" formatCode="0%">
                  <c:v>#N/A</c:v>
                </c:pt>
                <c:pt idx="6" formatCode="0%">
                  <c:v>#N/A</c:v>
                </c:pt>
                <c:pt idx="7" formatCode="0%">
                  <c:v>#N/A</c:v>
                </c:pt>
                <c:pt idx="8" formatCode="0%">
                  <c:v>#N/A</c:v>
                </c:pt>
                <c:pt idx="9" formatCode="0%">
                  <c:v>#N/A</c:v>
                </c:pt>
                <c:pt idx="10" formatCode="0%">
                  <c:v>#N/A</c:v>
                </c:pt>
                <c:pt idx="11" formatCode="0%">
                  <c:v>#N/A</c:v>
                </c:pt>
                <c:pt idx="12" formatCode="0%">
                  <c:v>#N/A</c:v>
                </c:pt>
                <c:pt idx="13" formatCode="0%">
                  <c:v>#N/A</c:v>
                </c:pt>
                <c:pt idx="14" formatCode="0%">
                  <c:v>#N/A</c:v>
                </c:pt>
                <c:pt idx="15" formatCode="0%">
                  <c:v>#N/A</c:v>
                </c:pt>
                <c:pt idx="16" formatCode="0%">
                  <c:v>#N/A</c:v>
                </c:pt>
                <c:pt idx="17" formatCode="0%">
                  <c:v>#N/A</c:v>
                </c:pt>
                <c:pt idx="18" formatCode="0%">
                  <c:v>#N/A</c:v>
                </c:pt>
                <c:pt idx="19" formatCode="0%">
                  <c:v>#N/A</c:v>
                </c:pt>
                <c:pt idx="20" formatCode="0%">
                  <c:v>#N/A</c:v>
                </c:pt>
                <c:pt idx="21" formatCode="0%">
                  <c:v>#N/A</c:v>
                </c:pt>
                <c:pt idx="22" formatCode="0%">
                  <c:v>#N/A</c:v>
                </c:pt>
                <c:pt idx="23" formatCode="0%">
                  <c:v>#N/A</c:v>
                </c:pt>
              </c:numCache>
            </c:numRef>
          </c:val>
          <c:smooth val="0"/>
          <c:extLst>
            <c:ext xmlns:c16="http://schemas.microsoft.com/office/drawing/2014/chart" uri="{C3380CC4-5D6E-409C-BE32-E72D297353CC}">
              <c16:uniqueId val="{00000005-0D48-4E6B-8E39-7B0480A1CE28}"/>
            </c:ext>
          </c:extLst>
        </c:ser>
        <c:ser>
          <c:idx val="6"/>
          <c:order val="6"/>
          <c:tx>
            <c:strRef>
              <c:f>'CAMHS 9 wk %'!$J$6</c:f>
              <c:strCache>
                <c:ptCount val="1"/>
                <c:pt idx="0">
                  <c:v>SCH</c:v>
                </c:pt>
              </c:strCache>
            </c:strRef>
          </c:tx>
          <c:spPr>
            <a:ln>
              <a:noFill/>
            </a:ln>
          </c:spPr>
          <c:marker>
            <c:symbol val="circle"/>
            <c:size val="6"/>
            <c:spPr>
              <a:solidFill>
                <a:srgbClr val="5B9BD5"/>
              </a:solidFill>
              <a:ln>
                <a:noFill/>
              </a:ln>
            </c:spPr>
          </c:marker>
          <c:cat>
            <c:numRef>
              <c:f>'CAMHS 9 wk %'!$B$7:$B$23</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 %'!$J$7:$J$30</c:f>
              <c:numCache>
                <c:formatCode>0%</c:formatCode>
                <c:ptCount val="24"/>
                <c:pt idx="0" formatCode="0.0%">
                  <c:v>#N/A</c:v>
                </c:pt>
                <c:pt idx="1">
                  <c:v>#N/A</c:v>
                </c:pt>
                <c:pt idx="2" formatCode="0.0%">
                  <c:v>#N/A</c:v>
                </c:pt>
                <c:pt idx="3">
                  <c:v>#N/A</c:v>
                </c:pt>
                <c:pt idx="4">
                  <c:v>#N/A</c:v>
                </c:pt>
                <c:pt idx="5" formatCode="0.00%">
                  <c:v>0.93830000000000002</c:v>
                </c:pt>
                <c:pt idx="6" formatCode="0.00%">
                  <c:v>0.96970000000000001</c:v>
                </c:pt>
                <c:pt idx="7" formatCode="0.00%">
                  <c:v>0.91390000000000005</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0D48-4E6B-8E39-7B0480A1CE28}"/>
            </c:ext>
          </c:extLst>
        </c:ser>
        <c:dLbls>
          <c:showLegendKey val="0"/>
          <c:showVal val="0"/>
          <c:showCatName val="0"/>
          <c:showSerName val="0"/>
          <c:showPercent val="0"/>
          <c:showBubbleSize val="0"/>
        </c:dLbls>
        <c:marker val="1"/>
        <c:smooth val="0"/>
        <c:axId val="170946944"/>
        <c:axId val="170948864"/>
      </c:lineChart>
      <c:dateAx>
        <c:axId val="170946944"/>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8864"/>
        <c:crosses val="autoZero"/>
        <c:auto val="1"/>
        <c:lblOffset val="100"/>
        <c:baseTimeUnit val="months"/>
        <c:majorUnit val="1"/>
        <c:majorTimeUnit val="months"/>
      </c:dateAx>
      <c:valAx>
        <c:axId val="17094886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946944"/>
        <c:crosses val="autoZero"/>
        <c:crossBetween val="midCat"/>
        <c:majorUnit val="0.2"/>
      </c:valAx>
      <c:spPr>
        <a:noFill/>
        <a:ln>
          <a:noFill/>
        </a:ln>
        <a:effectLst/>
      </c:spPr>
    </c:plotArea>
    <c:legend>
      <c:legendPos val="b"/>
      <c:layout>
        <c:manualLayout>
          <c:xMode val="edge"/>
          <c:yMode val="edge"/>
          <c:x val="0.10534779870816163"/>
          <c:y val="0.87236653147268206"/>
          <c:w val="0.8171133229723172"/>
          <c:h val="9.2976507628965852E-2"/>
        </c:manualLayout>
      </c:layout>
      <c:overlay val="0"/>
      <c:txPr>
        <a:bodyPr rot="0" vert="horz"/>
        <a:lstStyle/>
        <a:p>
          <a:pPr>
            <a:defRPr/>
          </a:pPr>
          <a:endParaRPr lang="en-US"/>
        </a:p>
      </c:txPr>
    </c:legend>
    <c:plotVisOnly val="1"/>
    <c:dispBlanksAs val="span"/>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GB" sz="1100" b="0" i="0" baseline="0">
                <a:effectLst/>
              </a:rPr>
              <a:t>CAMHS patients waiting &gt; 9 weeks</a:t>
            </a:r>
            <a:endParaRPr lang="en-GB" sz="1100">
              <a:effectLst/>
            </a:endParaRPr>
          </a:p>
        </c:rich>
      </c:tx>
      <c:layout>
        <c:manualLayout>
          <c:xMode val="edge"/>
          <c:yMode val="edge"/>
          <c:x val="0.28823615742866199"/>
          <c:y val="3.6894687455515753E-2"/>
        </c:manualLayout>
      </c:layout>
      <c:overlay val="0"/>
      <c:spPr>
        <a:noFill/>
        <a:ln>
          <a:noFill/>
        </a:ln>
        <a:effectLst/>
      </c:spPr>
    </c:title>
    <c:autoTitleDeleted val="0"/>
    <c:plotArea>
      <c:layout>
        <c:manualLayout>
          <c:layoutTarget val="inner"/>
          <c:xMode val="edge"/>
          <c:yMode val="edge"/>
          <c:x val="9.0682832309091813E-2"/>
          <c:y val="0.14102014774314936"/>
          <c:w val="0.85440729343672484"/>
          <c:h val="0.52828725855041647"/>
        </c:manualLayout>
      </c:layout>
      <c:lineChart>
        <c:grouping val="standard"/>
        <c:varyColors val="0"/>
        <c:ser>
          <c:idx val="1"/>
          <c:order val="0"/>
          <c:tx>
            <c:strRef>
              <c:f>'CAMHS 9 wk'!$E$6</c:f>
              <c:strCache>
                <c:ptCount val="1"/>
                <c:pt idx="0">
                  <c:v>&gt; 9 weeks</c:v>
                </c:pt>
              </c:strCache>
            </c:strRef>
          </c:tx>
          <c:spPr>
            <a:ln w="28575" cap="rnd">
              <a:solidFill>
                <a:schemeClr val="bg1">
                  <a:lumMod val="65000"/>
                </a:schemeClr>
              </a:solidFill>
              <a:round/>
            </a:ln>
            <a:effectLst/>
          </c:spPr>
          <c:marker>
            <c:symbol val="circle"/>
            <c:size val="5"/>
            <c:spPr>
              <a:solidFill>
                <a:schemeClr val="bg1">
                  <a:lumMod val="65000"/>
                </a:schemeClr>
              </a:solidFill>
              <a:ln w="9525">
                <a:noFill/>
              </a:ln>
              <a:effectLst/>
            </c:spPr>
          </c:marker>
          <c:cat>
            <c:numRef>
              <c:f>'CAMHS 9 wk'!$B$19:$B$35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wk'!$E$19:$E$42</c:f>
              <c:numCache>
                <c:formatCode>0</c:formatCode>
                <c:ptCount val="24"/>
                <c:pt idx="0">
                  <c:v>75</c:v>
                </c:pt>
                <c:pt idx="1">
                  <c:v>211</c:v>
                </c:pt>
                <c:pt idx="2">
                  <c:v>70</c:v>
                </c:pt>
                <c:pt idx="3">
                  <c:v>37</c:v>
                </c:pt>
                <c:pt idx="4">
                  <c:v>23</c:v>
                </c:pt>
                <c:pt idx="5">
                  <c:v>10</c:v>
                </c:pt>
                <c:pt idx="6">
                  <c:v>6</c:v>
                </c:pt>
                <c:pt idx="7">
                  <c:v>18</c:v>
                </c:pt>
                <c:pt idx="8">
                  <c:v>47</c:v>
                </c:pt>
                <c:pt idx="9">
                  <c:v>50</c:v>
                </c:pt>
                <c:pt idx="10">
                  <c:v>15</c:v>
                </c:pt>
                <c:pt idx="11">
                  <c:v>18</c:v>
                </c:pt>
                <c:pt idx="12">
                  <c:v>11</c:v>
                </c:pt>
                <c:pt idx="13">
                  <c:v>41</c:v>
                </c:pt>
                <c:pt idx="14">
                  <c:v>37</c:v>
                </c:pt>
                <c:pt idx="15">
                  <c:v>52</c:v>
                </c:pt>
                <c:pt idx="16">
                  <c:v>71</c:v>
                </c:pt>
              </c:numCache>
            </c:numRef>
          </c:val>
          <c:smooth val="0"/>
          <c:extLst>
            <c:ext xmlns:c16="http://schemas.microsoft.com/office/drawing/2014/chart" uri="{C3380CC4-5D6E-409C-BE32-E72D297353CC}">
              <c16:uniqueId val="{00000000-B63C-4357-8771-3ED9EE3C3AFF}"/>
            </c:ext>
          </c:extLst>
        </c:ser>
        <c:ser>
          <c:idx val="3"/>
          <c:order val="1"/>
          <c:tx>
            <c:strRef>
              <c:f>'CAMHS 9 wk'!$G$6</c:f>
              <c:strCache>
                <c:ptCount val="1"/>
                <c:pt idx="0">
                  <c:v>Target</c:v>
                </c:pt>
              </c:strCache>
            </c:strRef>
          </c:tx>
          <c:spPr>
            <a:ln w="19050" cap="rnd">
              <a:solidFill>
                <a:srgbClr val="FF0000"/>
              </a:solidFill>
              <a:prstDash val="dash"/>
              <a:round/>
            </a:ln>
            <a:effectLst/>
          </c:spPr>
          <c:marker>
            <c:symbol val="none"/>
          </c:marker>
          <c:cat>
            <c:numRef>
              <c:f>'CAMHS 9 wk'!$B$19:$B$35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wk'!$G$19:$G$42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B63C-4357-8771-3ED9EE3C3AFF}"/>
            </c:ext>
          </c:extLst>
        </c:ser>
        <c:ser>
          <c:idx val="0"/>
          <c:order val="2"/>
          <c:tx>
            <c:strRef>
              <c:f>'CAMHS 9 wk'!$F$6</c:f>
              <c:strCache>
                <c:ptCount val="1"/>
                <c:pt idx="0">
                  <c:v>LPL</c:v>
                </c:pt>
              </c:strCache>
            </c:strRef>
          </c:tx>
          <c:spPr>
            <a:ln w="15875">
              <a:solidFill>
                <a:schemeClr val="tx1"/>
              </a:solidFill>
              <a:prstDash val="lgDash"/>
            </a:ln>
          </c:spPr>
          <c:marker>
            <c:symbol val="none"/>
          </c:marker>
          <c:cat>
            <c:numRef>
              <c:f>'CAMHS 9 wk'!$B$19:$B$35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wk'!$F$19:$F$42</c:f>
              <c:numCache>
                <c:formatCode>0</c:formatCode>
                <c:ptCount val="24"/>
                <c:pt idx="0">
                  <c:v>-36.204264705882359</c:v>
                </c:pt>
                <c:pt idx="1">
                  <c:v>-36.204264705882359</c:v>
                </c:pt>
                <c:pt idx="2">
                  <c:v>-36.204264705882359</c:v>
                </c:pt>
                <c:pt idx="3">
                  <c:v>-36.204264705882359</c:v>
                </c:pt>
                <c:pt idx="4">
                  <c:v>-36.204264705882359</c:v>
                </c:pt>
                <c:pt idx="5">
                  <c:v>-36.204264705882359</c:v>
                </c:pt>
                <c:pt idx="6">
                  <c:v>-36.204264705882359</c:v>
                </c:pt>
                <c:pt idx="7">
                  <c:v>-36.204264705882359</c:v>
                </c:pt>
                <c:pt idx="8">
                  <c:v>-36.204264705882359</c:v>
                </c:pt>
                <c:pt idx="9">
                  <c:v>-36.204264705882359</c:v>
                </c:pt>
                <c:pt idx="10">
                  <c:v>-36.204264705882359</c:v>
                </c:pt>
                <c:pt idx="11">
                  <c:v>-36.204264705882359</c:v>
                </c:pt>
                <c:pt idx="12">
                  <c:v>-36.204264705882359</c:v>
                </c:pt>
                <c:pt idx="13">
                  <c:v>-36.204264705882359</c:v>
                </c:pt>
                <c:pt idx="14">
                  <c:v>-36.204264705882359</c:v>
                </c:pt>
                <c:pt idx="15">
                  <c:v>-36.204264705882359</c:v>
                </c:pt>
                <c:pt idx="16">
                  <c:v>-36.204264705882359</c:v>
                </c:pt>
                <c:pt idx="17">
                  <c:v>-36.204264705882359</c:v>
                </c:pt>
                <c:pt idx="18">
                  <c:v>-36.204264705882359</c:v>
                </c:pt>
                <c:pt idx="19">
                  <c:v>-36.204264705882359</c:v>
                </c:pt>
                <c:pt idx="20">
                  <c:v>-36.204264705882359</c:v>
                </c:pt>
                <c:pt idx="21">
                  <c:v>-36.204264705882359</c:v>
                </c:pt>
                <c:pt idx="22">
                  <c:v>-36.204264705882359</c:v>
                </c:pt>
                <c:pt idx="23">
                  <c:v>-36.204264705882359</c:v>
                </c:pt>
              </c:numCache>
            </c:numRef>
          </c:val>
          <c:smooth val="0"/>
          <c:extLst>
            <c:ext xmlns:c16="http://schemas.microsoft.com/office/drawing/2014/chart" uri="{C3380CC4-5D6E-409C-BE32-E72D297353CC}">
              <c16:uniqueId val="{00000002-B63C-4357-8771-3ED9EE3C3AFF}"/>
            </c:ext>
          </c:extLst>
        </c:ser>
        <c:ser>
          <c:idx val="2"/>
          <c:order val="3"/>
          <c:tx>
            <c:strRef>
              <c:f>'CAMHS 9 wk'!$D$6</c:f>
              <c:strCache>
                <c:ptCount val="1"/>
                <c:pt idx="0">
                  <c:v>Mean</c:v>
                </c:pt>
              </c:strCache>
            </c:strRef>
          </c:tx>
          <c:spPr>
            <a:ln w="15875">
              <a:solidFill>
                <a:schemeClr val="tx1"/>
              </a:solidFill>
            </a:ln>
          </c:spPr>
          <c:marker>
            <c:symbol val="none"/>
          </c:marker>
          <c:cat>
            <c:numRef>
              <c:f>'CAMHS 9 wk'!$B$19:$B$35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wk'!$D$19:$D$42</c:f>
              <c:numCache>
                <c:formatCode>0</c:formatCode>
                <c:ptCount val="24"/>
                <c:pt idx="0">
                  <c:v>46.588235294117645</c:v>
                </c:pt>
                <c:pt idx="1">
                  <c:v>46.588235294117645</c:v>
                </c:pt>
                <c:pt idx="2">
                  <c:v>46.588235294117645</c:v>
                </c:pt>
                <c:pt idx="3">
                  <c:v>46.588235294117645</c:v>
                </c:pt>
                <c:pt idx="4">
                  <c:v>46.588235294117645</c:v>
                </c:pt>
                <c:pt idx="5">
                  <c:v>46.588235294117645</c:v>
                </c:pt>
                <c:pt idx="6">
                  <c:v>46.588235294117645</c:v>
                </c:pt>
                <c:pt idx="7">
                  <c:v>46.588235294117645</c:v>
                </c:pt>
                <c:pt idx="8">
                  <c:v>46.588235294117645</c:v>
                </c:pt>
                <c:pt idx="9">
                  <c:v>46.588235294117645</c:v>
                </c:pt>
                <c:pt idx="10">
                  <c:v>46.588235294117645</c:v>
                </c:pt>
                <c:pt idx="11">
                  <c:v>46.588235294117645</c:v>
                </c:pt>
                <c:pt idx="12">
                  <c:v>46.588235294117645</c:v>
                </c:pt>
                <c:pt idx="13">
                  <c:v>46.588235294117645</c:v>
                </c:pt>
                <c:pt idx="14">
                  <c:v>46.588235294117645</c:v>
                </c:pt>
                <c:pt idx="15">
                  <c:v>46.588235294117645</c:v>
                </c:pt>
                <c:pt idx="16">
                  <c:v>46.588235294117645</c:v>
                </c:pt>
                <c:pt idx="17">
                  <c:v>46.588235294117645</c:v>
                </c:pt>
                <c:pt idx="18">
                  <c:v>46.588235294117645</c:v>
                </c:pt>
                <c:pt idx="19">
                  <c:v>46.588235294117645</c:v>
                </c:pt>
                <c:pt idx="20">
                  <c:v>46.588235294117645</c:v>
                </c:pt>
                <c:pt idx="21">
                  <c:v>46.588235294117645</c:v>
                </c:pt>
                <c:pt idx="22">
                  <c:v>46.588235294117645</c:v>
                </c:pt>
                <c:pt idx="23">
                  <c:v>46.588235294117645</c:v>
                </c:pt>
              </c:numCache>
            </c:numRef>
          </c:val>
          <c:smooth val="0"/>
          <c:extLst>
            <c:ext xmlns:c16="http://schemas.microsoft.com/office/drawing/2014/chart" uri="{C3380CC4-5D6E-409C-BE32-E72D297353CC}">
              <c16:uniqueId val="{00000003-B63C-4357-8771-3ED9EE3C3AFF}"/>
            </c:ext>
          </c:extLst>
        </c:ser>
        <c:ser>
          <c:idx val="4"/>
          <c:order val="4"/>
          <c:tx>
            <c:strRef>
              <c:f>'CAMHS 9 wk'!$C$6</c:f>
              <c:strCache>
                <c:ptCount val="1"/>
                <c:pt idx="0">
                  <c:v>UPL</c:v>
                </c:pt>
              </c:strCache>
            </c:strRef>
          </c:tx>
          <c:spPr>
            <a:ln w="15875">
              <a:solidFill>
                <a:schemeClr val="tx1"/>
              </a:solidFill>
              <a:prstDash val="lgDash"/>
            </a:ln>
          </c:spPr>
          <c:marker>
            <c:symbol val="none"/>
          </c:marker>
          <c:cat>
            <c:numRef>
              <c:f>'CAMHS 9 wk'!$B$19:$B$35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wk'!$C$19:$C$42</c:f>
              <c:numCache>
                <c:formatCode>0</c:formatCode>
                <c:ptCount val="24"/>
                <c:pt idx="0">
                  <c:v>129.38073529411764</c:v>
                </c:pt>
                <c:pt idx="1">
                  <c:v>129.38073529411764</c:v>
                </c:pt>
                <c:pt idx="2">
                  <c:v>129.38073529411764</c:v>
                </c:pt>
                <c:pt idx="3">
                  <c:v>129.38073529411764</c:v>
                </c:pt>
                <c:pt idx="4">
                  <c:v>129.38073529411764</c:v>
                </c:pt>
                <c:pt idx="5">
                  <c:v>129.38073529411764</c:v>
                </c:pt>
                <c:pt idx="6">
                  <c:v>129.38073529411764</c:v>
                </c:pt>
                <c:pt idx="7">
                  <c:v>129.38073529411764</c:v>
                </c:pt>
                <c:pt idx="8">
                  <c:v>129.38073529411764</c:v>
                </c:pt>
                <c:pt idx="9">
                  <c:v>129.38073529411764</c:v>
                </c:pt>
                <c:pt idx="10">
                  <c:v>129.38073529411764</c:v>
                </c:pt>
                <c:pt idx="11">
                  <c:v>129.38073529411764</c:v>
                </c:pt>
                <c:pt idx="12">
                  <c:v>129.38073529411764</c:v>
                </c:pt>
                <c:pt idx="13">
                  <c:v>129.38073529411764</c:v>
                </c:pt>
                <c:pt idx="14">
                  <c:v>129.38073529411764</c:v>
                </c:pt>
                <c:pt idx="15">
                  <c:v>129.38073529411764</c:v>
                </c:pt>
                <c:pt idx="16">
                  <c:v>129.38073529411764</c:v>
                </c:pt>
                <c:pt idx="17">
                  <c:v>129.38073529411764</c:v>
                </c:pt>
                <c:pt idx="18">
                  <c:v>129.38073529411764</c:v>
                </c:pt>
                <c:pt idx="19">
                  <c:v>129.38073529411764</c:v>
                </c:pt>
                <c:pt idx="20">
                  <c:v>129.38073529411764</c:v>
                </c:pt>
                <c:pt idx="21">
                  <c:v>129.38073529411764</c:v>
                </c:pt>
                <c:pt idx="22">
                  <c:v>129.38073529411764</c:v>
                </c:pt>
                <c:pt idx="23">
                  <c:v>129.38073529411764</c:v>
                </c:pt>
              </c:numCache>
            </c:numRef>
          </c:val>
          <c:smooth val="0"/>
          <c:extLst>
            <c:ext xmlns:c16="http://schemas.microsoft.com/office/drawing/2014/chart" uri="{C3380CC4-5D6E-409C-BE32-E72D297353CC}">
              <c16:uniqueId val="{00000004-B63C-4357-8771-3ED9EE3C3AFF}"/>
            </c:ext>
          </c:extLst>
        </c:ser>
        <c:ser>
          <c:idx val="5"/>
          <c:order val="5"/>
          <c:tx>
            <c:strRef>
              <c:f>'CAMHS 9 wk'!$I$6</c:f>
              <c:strCache>
                <c:ptCount val="1"/>
                <c:pt idx="0">
                  <c:v>SCL</c:v>
                </c:pt>
              </c:strCache>
            </c:strRef>
          </c:tx>
          <c:spPr>
            <a:ln>
              <a:noFill/>
            </a:ln>
          </c:spPr>
          <c:marker>
            <c:symbol val="circle"/>
            <c:size val="7"/>
            <c:spPr>
              <a:solidFill>
                <a:srgbClr val="5B9BD5"/>
              </a:solidFill>
              <a:ln>
                <a:noFill/>
              </a:ln>
            </c:spPr>
          </c:marker>
          <c:cat>
            <c:numRef>
              <c:f>'CAMHS 9 wk'!$B$19:$B$35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wk'!$I$19:$I$42</c:f>
              <c:numCache>
                <c:formatCode>0</c:formatCode>
                <c:ptCount val="24"/>
                <c:pt idx="0">
                  <c:v>#N/A</c:v>
                </c:pt>
                <c:pt idx="1">
                  <c:v>#N/A</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5-B63C-4357-8771-3ED9EE3C3AFF}"/>
            </c:ext>
          </c:extLst>
        </c:ser>
        <c:ser>
          <c:idx val="6"/>
          <c:order val="6"/>
          <c:tx>
            <c:strRef>
              <c:f>'CAMHS 9 wk'!$J$6</c:f>
              <c:strCache>
                <c:ptCount val="1"/>
                <c:pt idx="0">
                  <c:v>SCH</c:v>
                </c:pt>
              </c:strCache>
            </c:strRef>
          </c:tx>
          <c:spPr>
            <a:ln>
              <a:noFill/>
            </a:ln>
          </c:spPr>
          <c:marker>
            <c:symbol val="circle"/>
            <c:size val="6"/>
            <c:spPr>
              <a:solidFill>
                <a:srgbClr val="FF6600"/>
              </a:solidFill>
              <a:ln>
                <a:noFill/>
              </a:ln>
            </c:spPr>
          </c:marker>
          <c:cat>
            <c:numRef>
              <c:f>'CAMHS 9 wk'!$B$19:$B$35</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'CAMHS 9 wk'!$J$19:$J$42</c:f>
              <c:numCache>
                <c:formatCode>0</c:formatCode>
                <c:ptCount val="24"/>
                <c:pt idx="0">
                  <c:v>#N/A</c:v>
                </c:pt>
                <c:pt idx="1">
                  <c:v>211</c:v>
                </c:pt>
                <c:pt idx="2">
                  <c:v>#N/A</c:v>
                </c:pt>
                <c:pt idx="3">
                  <c:v>#N/A</c:v>
                </c:pt>
                <c:pt idx="4">
                  <c:v>#N/A</c:v>
                </c:pt>
                <c:pt idx="5">
                  <c:v>#N/A</c:v>
                </c:pt>
                <c:pt idx="6">
                  <c:v>#N/A</c:v>
                </c:pt>
                <c:pt idx="7">
                  <c:v>#N/A</c:v>
                </c:pt>
                <c:pt idx="8">
                  <c:v>#N/A</c:v>
                </c:pt>
                <c:pt idx="9">
                  <c:v>#N/A</c:v>
                </c:pt>
                <c:pt idx="10">
                  <c:v>#N/A</c:v>
                </c:pt>
                <c:pt idx="11">
                  <c:v>#N/A</c:v>
                </c:pt>
                <c:pt idx="12">
                  <c:v>#N/A</c:v>
                </c:pt>
                <c:pt idx="13">
                  <c:v>#N/A</c:v>
                </c:pt>
                <c:pt idx="14">
                  <c:v>#N/A</c:v>
                </c:pt>
                <c:pt idx="15">
                  <c:v>#N/A</c:v>
                </c:pt>
                <c:pt idx="16">
                  <c:v>#N/A</c:v>
                </c:pt>
                <c:pt idx="17">
                  <c:v>#N/A</c:v>
                </c:pt>
                <c:pt idx="18">
                  <c:v>#N/A</c:v>
                </c:pt>
                <c:pt idx="19">
                  <c:v>#N/A</c:v>
                </c:pt>
                <c:pt idx="20">
                  <c:v>#N/A</c:v>
                </c:pt>
                <c:pt idx="21">
                  <c:v>#N/A</c:v>
                </c:pt>
                <c:pt idx="22">
                  <c:v>#N/A</c:v>
                </c:pt>
                <c:pt idx="23">
                  <c:v>#N/A</c:v>
                </c:pt>
              </c:numCache>
            </c:numRef>
          </c:val>
          <c:smooth val="0"/>
          <c:extLst>
            <c:ext xmlns:c16="http://schemas.microsoft.com/office/drawing/2014/chart" uri="{C3380CC4-5D6E-409C-BE32-E72D297353CC}">
              <c16:uniqueId val="{00000006-B63C-4357-8771-3ED9EE3C3AFF}"/>
            </c:ext>
          </c:extLst>
        </c:ser>
        <c:dLbls>
          <c:showLegendKey val="0"/>
          <c:showVal val="0"/>
          <c:showCatName val="0"/>
          <c:showSerName val="0"/>
          <c:showPercent val="0"/>
          <c:showBubbleSize val="0"/>
        </c:dLbls>
        <c:marker val="1"/>
        <c:smooth val="0"/>
        <c:axId val="190444288"/>
        <c:axId val="190446208"/>
      </c:lineChart>
      <c:dateAx>
        <c:axId val="190444288"/>
        <c:scaling>
          <c:orientation val="minMax"/>
        </c:scaling>
        <c:delete val="0"/>
        <c:axPos val="b"/>
        <c:numFmt formatCode="mmm\-yy" sourceLinked="1"/>
        <c:majorTickMark val="out"/>
        <c:minorTickMark val="none"/>
        <c:tickLblPos val="low"/>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446208"/>
        <c:crosses val="autoZero"/>
        <c:auto val="1"/>
        <c:lblOffset val="100"/>
        <c:baseTimeUnit val="months"/>
        <c:majorUnit val="1"/>
        <c:majorTimeUnit val="months"/>
      </c:dateAx>
      <c:valAx>
        <c:axId val="190446208"/>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0444288"/>
        <c:crosses val="autoZero"/>
        <c:crossBetween val="midCat"/>
        <c:majorUnit val="100"/>
      </c:valAx>
      <c:spPr>
        <a:noFill/>
        <a:ln>
          <a:noFill/>
        </a:ln>
        <a:effectLst/>
      </c:spPr>
    </c:plotArea>
    <c:legend>
      <c:legendPos val="b"/>
      <c:overlay val="0"/>
      <c:txPr>
        <a:bodyPr rot="0" vert="horz"/>
        <a:lstStyle/>
        <a:p>
          <a:pPr>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Unallocated Cases - Family Support</a:t>
            </a:r>
          </a:p>
        </c:rich>
      </c:tx>
      <c:layout>
        <c:manualLayout>
          <c:xMode val="edge"/>
          <c:yMode val="edge"/>
          <c:x val="0.27889566929133858"/>
          <c:y val="3.2295271049596307E-2"/>
        </c:manualLayout>
      </c:layout>
      <c:overlay val="0"/>
      <c:spPr>
        <a:noFill/>
        <a:ln>
          <a:noFill/>
        </a:ln>
        <a:effectLst/>
      </c:spPr>
    </c:title>
    <c:autoTitleDeleted val="0"/>
    <c:plotArea>
      <c:layout>
        <c:manualLayout>
          <c:layoutTarget val="inner"/>
          <c:xMode val="edge"/>
          <c:yMode val="edge"/>
          <c:x val="0.10024759405074365"/>
          <c:y val="0.14087962962962963"/>
          <c:w val="0.87753018372703417"/>
          <c:h val="0.59835570913348057"/>
        </c:manualLayout>
      </c:layout>
      <c:lineChart>
        <c:grouping val="standard"/>
        <c:varyColors val="0"/>
        <c:ser>
          <c:idx val="1"/>
          <c:order val="0"/>
          <c:tx>
            <c:strRef>
              <c:f>'Unallocated Cases'!$C$6</c:f>
              <c:strCache>
                <c:ptCount val="1"/>
                <c:pt idx="0">
                  <c:v>Unallocated Cases</c:v>
                </c:pt>
              </c:strCache>
            </c:strRef>
          </c:tx>
          <c:spPr>
            <a:ln>
              <a:solidFill>
                <a:srgbClr val="00B5CC"/>
              </a:solidFill>
            </a:ln>
            <a:effectLst/>
          </c:spPr>
          <c:marker>
            <c:symbol val="diamond"/>
            <c:size val="5"/>
            <c:spPr>
              <a:solidFill>
                <a:srgbClr val="00B5CC"/>
              </a:solidFill>
              <a:ln>
                <a:solidFill>
                  <a:srgbClr val="00B5CC"/>
                </a:solidFill>
              </a:ln>
            </c:spPr>
          </c:marker>
          <c:cat>
            <c:numRef>
              <c:f>'Unallocated Cases'!$B$7:$B$23</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'Unallocated Cases'!$C$7:$C$30</c:f>
              <c:numCache>
                <c:formatCode>General</c:formatCode>
                <c:ptCount val="24"/>
                <c:pt idx="0">
                  <c:v>53</c:v>
                </c:pt>
                <c:pt idx="1">
                  <c:v>63</c:v>
                </c:pt>
                <c:pt idx="2">
                  <c:v>88</c:v>
                </c:pt>
                <c:pt idx="3">
                  <c:v>51</c:v>
                </c:pt>
                <c:pt idx="4">
                  <c:v>68</c:v>
                </c:pt>
                <c:pt idx="5">
                  <c:v>58</c:v>
                </c:pt>
                <c:pt idx="6">
                  <c:v>58</c:v>
                </c:pt>
                <c:pt idx="7">
                  <c:v>41</c:v>
                </c:pt>
                <c:pt idx="8">
                  <c:v>41</c:v>
                </c:pt>
                <c:pt idx="9">
                  <c:v>29</c:v>
                </c:pt>
                <c:pt idx="10">
                  <c:v>32</c:v>
                </c:pt>
                <c:pt idx="11">
                  <c:v>17</c:v>
                </c:pt>
                <c:pt idx="12">
                  <c:v>27</c:v>
                </c:pt>
                <c:pt idx="13">
                  <c:v>25</c:v>
                </c:pt>
                <c:pt idx="14">
                  <c:v>25</c:v>
                </c:pt>
                <c:pt idx="15">
                  <c:v>47</c:v>
                </c:pt>
                <c:pt idx="16">
                  <c:v>40</c:v>
                </c:pt>
              </c:numCache>
            </c:numRef>
          </c:val>
          <c:smooth val="0"/>
          <c:extLst>
            <c:ext xmlns:c16="http://schemas.microsoft.com/office/drawing/2014/chart" uri="{C3380CC4-5D6E-409C-BE32-E72D297353CC}">
              <c16:uniqueId val="{00000000-50DC-46B0-BE2F-5344DCDE070B}"/>
            </c:ext>
          </c:extLst>
        </c:ser>
        <c:ser>
          <c:idx val="0"/>
          <c:order val="1"/>
          <c:tx>
            <c:strRef>
              <c:f>'Unallocated Cases'!$D$6</c:f>
              <c:strCache>
                <c:ptCount val="1"/>
                <c:pt idx="0">
                  <c:v>Target</c:v>
                </c:pt>
              </c:strCache>
            </c:strRef>
          </c:tx>
          <c:spPr>
            <a:ln w="19050">
              <a:solidFill>
                <a:srgbClr val="FF0000"/>
              </a:solidFill>
              <a:prstDash val="dash"/>
            </a:ln>
          </c:spPr>
          <c:marker>
            <c:symbol val="none"/>
          </c:marker>
          <c:cat>
            <c:numRef>
              <c:f>'Unallocated Cases'!$B$7:$B$23</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'Unallocated Cases'!$D$7:$D$30</c:f>
              <c:numCache>
                <c:formatCode>General</c:formatCode>
                <c:ptCount val="24"/>
                <c:pt idx="0">
                  <c:v>43</c:v>
                </c:pt>
                <c:pt idx="1">
                  <c:v>43</c:v>
                </c:pt>
                <c:pt idx="2">
                  <c:v>43</c:v>
                </c:pt>
                <c:pt idx="3">
                  <c:v>43</c:v>
                </c:pt>
                <c:pt idx="4">
                  <c:v>43</c:v>
                </c:pt>
                <c:pt idx="5">
                  <c:v>43</c:v>
                </c:pt>
                <c:pt idx="6">
                  <c:v>43</c:v>
                </c:pt>
                <c:pt idx="7">
                  <c:v>43</c:v>
                </c:pt>
                <c:pt idx="8">
                  <c:v>43</c:v>
                </c:pt>
                <c:pt idx="9">
                  <c:v>43</c:v>
                </c:pt>
                <c:pt idx="10">
                  <c:v>43</c:v>
                </c:pt>
                <c:pt idx="11">
                  <c:v>43</c:v>
                </c:pt>
                <c:pt idx="12">
                  <c:v>43</c:v>
                </c:pt>
                <c:pt idx="13">
                  <c:v>43</c:v>
                </c:pt>
                <c:pt idx="14">
                  <c:v>43</c:v>
                </c:pt>
                <c:pt idx="15">
                  <c:v>43</c:v>
                </c:pt>
                <c:pt idx="16">
                  <c:v>43</c:v>
                </c:pt>
                <c:pt idx="17">
                  <c:v>43</c:v>
                </c:pt>
                <c:pt idx="18">
                  <c:v>43</c:v>
                </c:pt>
                <c:pt idx="19">
                  <c:v>43</c:v>
                </c:pt>
                <c:pt idx="20">
                  <c:v>43</c:v>
                </c:pt>
                <c:pt idx="21">
                  <c:v>43</c:v>
                </c:pt>
                <c:pt idx="22">
                  <c:v>43</c:v>
                </c:pt>
                <c:pt idx="23">
                  <c:v>43</c:v>
                </c:pt>
              </c:numCache>
            </c:numRef>
          </c:val>
          <c:smooth val="0"/>
          <c:extLst>
            <c:ext xmlns:c16="http://schemas.microsoft.com/office/drawing/2014/chart" uri="{C3380CC4-5D6E-409C-BE32-E72D297353CC}">
              <c16:uniqueId val="{00000001-50DC-46B0-BE2F-5344DCDE070B}"/>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majorUnit val="1"/>
        <c:major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20"/>
      </c:valAx>
      <c:spPr>
        <a:noFill/>
        <a:ln>
          <a:noFill/>
        </a:ln>
        <a:effectLst/>
      </c:spPr>
    </c:plotArea>
    <c:legend>
      <c:legendPos val="b"/>
      <c:layout>
        <c:manualLayout>
          <c:xMode val="edge"/>
          <c:yMode val="edge"/>
          <c:x val="0.25567716535433072"/>
          <c:y val="0.91906418172548576"/>
          <c:w val="0.51086789151356082"/>
          <c:h val="7.13434921354255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Domiciliary Care - Unmet Need Hours (Full)</a:t>
            </a:r>
          </a:p>
        </c:rich>
      </c:tx>
      <c:layout>
        <c:manualLayout>
          <c:xMode val="edge"/>
          <c:yMode val="edge"/>
          <c:x val="0.224090113735783"/>
          <c:y val="4.7961630695443645E-2"/>
        </c:manualLayout>
      </c:layout>
      <c:overlay val="0"/>
      <c:spPr>
        <a:noFill/>
        <a:ln>
          <a:noFill/>
        </a:ln>
        <a:effectLst/>
      </c:spPr>
    </c:title>
    <c:autoTitleDeleted val="0"/>
    <c:plotArea>
      <c:layout>
        <c:manualLayout>
          <c:layoutTarget val="inner"/>
          <c:xMode val="edge"/>
          <c:yMode val="edge"/>
          <c:x val="0.10024759405074365"/>
          <c:y val="0.1744526898166506"/>
          <c:w val="0.86919685039370087"/>
          <c:h val="0.55998640457712567"/>
        </c:manualLayout>
      </c:layout>
      <c:lineChart>
        <c:grouping val="standard"/>
        <c:varyColors val="0"/>
        <c:ser>
          <c:idx val="1"/>
          <c:order val="0"/>
          <c:tx>
            <c:strRef>
              <c:f>'Dom Care'!$C$4</c:f>
              <c:strCache>
                <c:ptCount val="1"/>
                <c:pt idx="0">
                  <c:v>Unmet Hours (Full)</c:v>
                </c:pt>
              </c:strCache>
            </c:strRef>
          </c:tx>
          <c:spPr>
            <a:ln>
              <a:solidFill>
                <a:srgbClr val="00B5CC"/>
              </a:solidFill>
            </a:ln>
            <a:effectLst/>
          </c:spPr>
          <c:marker>
            <c:symbol val="diamond"/>
            <c:size val="5"/>
            <c:spPr>
              <a:solidFill>
                <a:srgbClr val="00B5CC"/>
              </a:solidFill>
              <a:ln>
                <a:solidFill>
                  <a:srgbClr val="00B5CC"/>
                </a:solidFill>
              </a:ln>
            </c:spPr>
          </c:marker>
          <c:cat>
            <c:numRef>
              <c:f>'Dom Care'!$B$5:$B$21</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'Dom Care'!$C$5:$C$28</c:f>
              <c:numCache>
                <c:formatCode>General</c:formatCode>
                <c:ptCount val="24"/>
                <c:pt idx="0">
                  <c:v>4098</c:v>
                </c:pt>
                <c:pt idx="1">
                  <c:v>3912</c:v>
                </c:pt>
                <c:pt idx="2">
                  <c:v>3950</c:v>
                </c:pt>
                <c:pt idx="3">
                  <c:v>4172</c:v>
                </c:pt>
                <c:pt idx="4">
                  <c:v>4219</c:v>
                </c:pt>
                <c:pt idx="5">
                  <c:v>4060</c:v>
                </c:pt>
                <c:pt idx="6">
                  <c:v>3843</c:v>
                </c:pt>
                <c:pt idx="7">
                  <c:v>3119</c:v>
                </c:pt>
                <c:pt idx="8">
                  <c:v>3324</c:v>
                </c:pt>
                <c:pt idx="9">
                  <c:v>2686</c:v>
                </c:pt>
                <c:pt idx="10">
                  <c:v>2613</c:v>
                </c:pt>
                <c:pt idx="11">
                  <c:v>2703</c:v>
                </c:pt>
                <c:pt idx="12">
                  <c:v>2727</c:v>
                </c:pt>
                <c:pt idx="13">
                  <c:v>2858</c:v>
                </c:pt>
                <c:pt idx="14">
                  <c:v>3132</c:v>
                </c:pt>
                <c:pt idx="15">
                  <c:v>3214</c:v>
                </c:pt>
                <c:pt idx="16">
                  <c:v>3406</c:v>
                </c:pt>
              </c:numCache>
            </c:numRef>
          </c:val>
          <c:smooth val="0"/>
          <c:extLst>
            <c:ext xmlns:c16="http://schemas.microsoft.com/office/drawing/2014/chart" uri="{C3380CC4-5D6E-409C-BE32-E72D297353CC}">
              <c16:uniqueId val="{00000000-7A6C-4C4B-99E1-572D84D853BF}"/>
            </c:ext>
          </c:extLst>
        </c:ser>
        <c:ser>
          <c:idx val="0"/>
          <c:order val="1"/>
          <c:tx>
            <c:strRef>
              <c:f>'Dom Care'!$D$4</c:f>
              <c:strCache>
                <c:ptCount val="1"/>
                <c:pt idx="0">
                  <c:v>Target</c:v>
                </c:pt>
              </c:strCache>
            </c:strRef>
          </c:tx>
          <c:spPr>
            <a:ln w="19050">
              <a:solidFill>
                <a:srgbClr val="FF0000"/>
              </a:solidFill>
              <a:prstDash val="dash"/>
            </a:ln>
          </c:spPr>
          <c:marker>
            <c:symbol val="none"/>
          </c:marker>
          <c:cat>
            <c:numRef>
              <c:f>'Dom Care'!$B$5:$B$21</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'Dom Care'!$D$5:$D$28</c:f>
              <c:numCache>
                <c:formatCode>General</c:formatCode>
                <c:ptCount val="24"/>
                <c:pt idx="0">
                  <c:v>3688</c:v>
                </c:pt>
                <c:pt idx="1">
                  <c:v>3688</c:v>
                </c:pt>
                <c:pt idx="2">
                  <c:v>3688</c:v>
                </c:pt>
                <c:pt idx="3">
                  <c:v>3688</c:v>
                </c:pt>
                <c:pt idx="4">
                  <c:v>3688</c:v>
                </c:pt>
                <c:pt idx="5">
                  <c:v>3688</c:v>
                </c:pt>
                <c:pt idx="6">
                  <c:v>3688</c:v>
                </c:pt>
                <c:pt idx="7">
                  <c:v>3688</c:v>
                </c:pt>
                <c:pt idx="8">
                  <c:v>3688</c:v>
                </c:pt>
                <c:pt idx="9">
                  <c:v>3688</c:v>
                </c:pt>
                <c:pt idx="10">
                  <c:v>3688</c:v>
                </c:pt>
                <c:pt idx="11">
                  <c:v>3688</c:v>
                </c:pt>
                <c:pt idx="12">
                  <c:v>3688</c:v>
                </c:pt>
                <c:pt idx="13">
                  <c:v>3688</c:v>
                </c:pt>
                <c:pt idx="14">
                  <c:v>3688</c:v>
                </c:pt>
                <c:pt idx="15">
                  <c:v>3688</c:v>
                </c:pt>
                <c:pt idx="16">
                  <c:v>3688</c:v>
                </c:pt>
                <c:pt idx="17">
                  <c:v>3688</c:v>
                </c:pt>
                <c:pt idx="18">
                  <c:v>3688</c:v>
                </c:pt>
                <c:pt idx="19">
                  <c:v>3688</c:v>
                </c:pt>
                <c:pt idx="20">
                  <c:v>3688</c:v>
                </c:pt>
                <c:pt idx="21">
                  <c:v>3688</c:v>
                </c:pt>
                <c:pt idx="22">
                  <c:v>3688</c:v>
                </c:pt>
                <c:pt idx="23">
                  <c:v>3688</c:v>
                </c:pt>
              </c:numCache>
            </c:numRef>
          </c:val>
          <c:smooth val="0"/>
          <c:extLst>
            <c:ext xmlns:c16="http://schemas.microsoft.com/office/drawing/2014/chart" uri="{C3380CC4-5D6E-409C-BE32-E72D297353CC}">
              <c16:uniqueId val="{00000001-7A6C-4C4B-99E1-572D84D853BF}"/>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majorUnit val="1"/>
        <c:majorTimeUnit val="months"/>
      </c:dateAx>
      <c:valAx>
        <c:axId val="170857216"/>
        <c:scaling>
          <c:orientation val="minMax"/>
          <c:max val="5000"/>
          <c:min val="2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400"/>
      </c:valAx>
      <c:spPr>
        <a:noFill/>
        <a:ln>
          <a:noFill/>
        </a:ln>
        <a:effectLst/>
      </c:spPr>
    </c:plotArea>
    <c:legend>
      <c:legendPos val="b"/>
      <c:layout>
        <c:manualLayout>
          <c:xMode val="edge"/>
          <c:yMode val="edge"/>
          <c:x val="0.24178827646544182"/>
          <c:y val="0.90947185558639698"/>
          <c:w val="0.51086789151356082"/>
          <c:h val="7.13434921354255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Domiciliary Care - Unmet Need Hours (Partial)</a:t>
            </a:r>
          </a:p>
        </c:rich>
      </c:tx>
      <c:layout>
        <c:manualLayout>
          <c:xMode val="edge"/>
          <c:yMode val="edge"/>
          <c:x val="0.20615966754155732"/>
          <c:y val="4.3165467625899283E-2"/>
        </c:manualLayout>
      </c:layout>
      <c:overlay val="0"/>
      <c:spPr>
        <a:noFill/>
        <a:ln>
          <a:noFill/>
        </a:ln>
        <a:effectLst/>
      </c:spPr>
    </c:title>
    <c:autoTitleDeleted val="0"/>
    <c:plotArea>
      <c:layout>
        <c:manualLayout>
          <c:layoutTarget val="inner"/>
          <c:xMode val="edge"/>
          <c:yMode val="edge"/>
          <c:x val="0.10580314960629922"/>
          <c:y val="0.15047187446892876"/>
          <c:w val="0.8580857392825898"/>
          <c:h val="0.58396721992484757"/>
        </c:manualLayout>
      </c:layout>
      <c:lineChart>
        <c:grouping val="standard"/>
        <c:varyColors val="0"/>
        <c:ser>
          <c:idx val="1"/>
          <c:order val="0"/>
          <c:tx>
            <c:strRef>
              <c:f>'Dom Care'!$C$30</c:f>
              <c:strCache>
                <c:ptCount val="1"/>
                <c:pt idx="0">
                  <c:v>Unmet Hours (Partial)</c:v>
                </c:pt>
              </c:strCache>
            </c:strRef>
          </c:tx>
          <c:spPr>
            <a:ln>
              <a:solidFill>
                <a:srgbClr val="00B5CC"/>
              </a:solidFill>
            </a:ln>
            <a:effectLst/>
          </c:spPr>
          <c:marker>
            <c:symbol val="diamond"/>
            <c:size val="5"/>
            <c:spPr>
              <a:solidFill>
                <a:srgbClr val="00B5CC"/>
              </a:solidFill>
              <a:ln>
                <a:solidFill>
                  <a:srgbClr val="00B5CC"/>
                </a:solidFill>
              </a:ln>
            </c:spPr>
          </c:marker>
          <c:cat>
            <c:numRef>
              <c:f>'Dom Care'!$B$31:$B$47</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'Dom Care'!$C$31:$C$54</c:f>
              <c:numCache>
                <c:formatCode>General</c:formatCode>
                <c:ptCount val="24"/>
                <c:pt idx="0">
                  <c:v>2290</c:v>
                </c:pt>
                <c:pt idx="1">
                  <c:v>2259</c:v>
                </c:pt>
                <c:pt idx="2">
                  <c:v>2392</c:v>
                </c:pt>
                <c:pt idx="3">
                  <c:v>2303</c:v>
                </c:pt>
                <c:pt idx="4">
                  <c:v>2312</c:v>
                </c:pt>
                <c:pt idx="5">
                  <c:v>2646</c:v>
                </c:pt>
                <c:pt idx="6">
                  <c:v>2461</c:v>
                </c:pt>
                <c:pt idx="7">
                  <c:v>2153</c:v>
                </c:pt>
                <c:pt idx="8">
                  <c:v>2097</c:v>
                </c:pt>
                <c:pt idx="9">
                  <c:v>1861</c:v>
                </c:pt>
                <c:pt idx="10">
                  <c:v>1803</c:v>
                </c:pt>
                <c:pt idx="11">
                  <c:v>1523</c:v>
                </c:pt>
                <c:pt idx="12">
                  <c:v>1816</c:v>
                </c:pt>
                <c:pt idx="13">
                  <c:v>1763</c:v>
                </c:pt>
                <c:pt idx="14">
                  <c:v>2289</c:v>
                </c:pt>
                <c:pt idx="15">
                  <c:v>2367</c:v>
                </c:pt>
                <c:pt idx="16">
                  <c:v>2641</c:v>
                </c:pt>
              </c:numCache>
            </c:numRef>
          </c:val>
          <c:smooth val="0"/>
          <c:extLst>
            <c:ext xmlns:c16="http://schemas.microsoft.com/office/drawing/2014/chart" uri="{C3380CC4-5D6E-409C-BE32-E72D297353CC}">
              <c16:uniqueId val="{00000000-E925-40C7-AF50-6D59D466EA8E}"/>
            </c:ext>
          </c:extLst>
        </c:ser>
        <c:ser>
          <c:idx val="0"/>
          <c:order val="1"/>
          <c:tx>
            <c:strRef>
              <c:f>'Dom Care'!$D$30</c:f>
              <c:strCache>
                <c:ptCount val="1"/>
                <c:pt idx="0">
                  <c:v>Target</c:v>
                </c:pt>
              </c:strCache>
            </c:strRef>
          </c:tx>
          <c:spPr>
            <a:ln w="19050">
              <a:solidFill>
                <a:srgbClr val="FF0000"/>
              </a:solidFill>
              <a:prstDash val="dash"/>
            </a:ln>
          </c:spPr>
          <c:marker>
            <c:symbol val="none"/>
          </c:marker>
          <c:cat>
            <c:numRef>
              <c:f>'Dom Care'!$B$31:$B$47</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'Dom Care'!$D$31:$D$54</c:f>
              <c:numCache>
                <c:formatCode>General</c:formatCode>
                <c:ptCount val="24"/>
                <c:pt idx="0">
                  <c:v>2061</c:v>
                </c:pt>
                <c:pt idx="1">
                  <c:v>2061</c:v>
                </c:pt>
                <c:pt idx="2">
                  <c:v>2061</c:v>
                </c:pt>
                <c:pt idx="3">
                  <c:v>2061</c:v>
                </c:pt>
                <c:pt idx="4">
                  <c:v>2061</c:v>
                </c:pt>
                <c:pt idx="5">
                  <c:v>2061</c:v>
                </c:pt>
                <c:pt idx="6">
                  <c:v>2061</c:v>
                </c:pt>
                <c:pt idx="7">
                  <c:v>2061</c:v>
                </c:pt>
                <c:pt idx="8">
                  <c:v>2061</c:v>
                </c:pt>
                <c:pt idx="9">
                  <c:v>2061</c:v>
                </c:pt>
                <c:pt idx="10">
                  <c:v>2061</c:v>
                </c:pt>
                <c:pt idx="11">
                  <c:v>2061</c:v>
                </c:pt>
                <c:pt idx="12">
                  <c:v>2061</c:v>
                </c:pt>
                <c:pt idx="13">
                  <c:v>2061</c:v>
                </c:pt>
                <c:pt idx="14">
                  <c:v>2061</c:v>
                </c:pt>
                <c:pt idx="15">
                  <c:v>2061</c:v>
                </c:pt>
                <c:pt idx="16">
                  <c:v>2061</c:v>
                </c:pt>
                <c:pt idx="17">
                  <c:v>2061</c:v>
                </c:pt>
                <c:pt idx="18">
                  <c:v>2061</c:v>
                </c:pt>
                <c:pt idx="19">
                  <c:v>2061</c:v>
                </c:pt>
                <c:pt idx="20">
                  <c:v>2061</c:v>
                </c:pt>
                <c:pt idx="21">
                  <c:v>2061</c:v>
                </c:pt>
                <c:pt idx="22">
                  <c:v>2061</c:v>
                </c:pt>
                <c:pt idx="23">
                  <c:v>2061</c:v>
                </c:pt>
              </c:numCache>
            </c:numRef>
          </c:val>
          <c:smooth val="0"/>
          <c:extLst>
            <c:ext xmlns:c16="http://schemas.microsoft.com/office/drawing/2014/chart" uri="{C3380CC4-5D6E-409C-BE32-E72D297353CC}">
              <c16:uniqueId val="{00000001-E925-40C7-AF50-6D59D466EA8E}"/>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majorUnit val="1"/>
        <c:majorTimeUnit val="months"/>
      </c:dateAx>
      <c:valAx>
        <c:axId val="170857216"/>
        <c:scaling>
          <c:orientation val="minMax"/>
          <c:min val="14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200"/>
      </c:valAx>
      <c:spPr>
        <a:noFill/>
        <a:ln>
          <a:noFill/>
        </a:ln>
        <a:effectLst/>
      </c:spPr>
    </c:plotArea>
    <c:legend>
      <c:legendPos val="b"/>
      <c:layout>
        <c:manualLayout>
          <c:xMode val="edge"/>
          <c:yMode val="edge"/>
          <c:x val="0.24734383202099738"/>
          <c:y val="0.90467569251685265"/>
          <c:w val="0.51086789151356082"/>
          <c:h val="8.09358182745142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200" b="0" i="0" u="none" strike="noStrike" kern="1200" spc="0" baseline="0">
                <a:solidFill>
                  <a:schemeClr val="tx1">
                    <a:lumMod val="65000"/>
                    <a:lumOff val="35000"/>
                  </a:schemeClr>
                </a:solidFill>
                <a:latin typeface="+mn-lt"/>
                <a:ea typeface="+mn-ea"/>
                <a:cs typeface="+mn-cs"/>
              </a:defRPr>
            </a:pPr>
            <a:r>
              <a:rPr lang="en-US" sz="1100" b="0" i="0" u="none" strike="noStrike" baseline="0">
                <a:effectLst/>
              </a:rPr>
              <a:t>Direct Payments - Service Users</a:t>
            </a:r>
            <a:endParaRPr lang="en-US" sz="1100"/>
          </a:p>
        </c:rich>
      </c:tx>
      <c:layout>
        <c:manualLayout>
          <c:xMode val="edge"/>
          <c:yMode val="edge"/>
          <c:x val="0.29560417664133348"/>
          <c:y val="4.1666666666666664E-2"/>
        </c:manualLayout>
      </c:layout>
      <c:overlay val="0"/>
      <c:spPr>
        <a:noFill/>
        <a:ln>
          <a:noFill/>
        </a:ln>
        <a:effectLst/>
      </c:spPr>
    </c:title>
    <c:autoTitleDeleted val="0"/>
    <c:plotArea>
      <c:layout/>
      <c:lineChart>
        <c:grouping val="standard"/>
        <c:varyColors val="0"/>
        <c:ser>
          <c:idx val="0"/>
          <c:order val="0"/>
          <c:tx>
            <c:strRef>
              <c:f>'Amb arrivals'!$G$7</c:f>
              <c:strCache>
                <c:ptCount val="1"/>
                <c:pt idx="0">
                  <c:v>2023/24</c:v>
                </c:pt>
              </c:strCache>
            </c:strRef>
          </c:tx>
          <c:spPr>
            <a:ln w="28575" cap="rnd">
              <a:solidFill>
                <a:schemeClr val="accent1"/>
              </a:solidFill>
              <a:round/>
            </a:ln>
            <a:effectLst/>
          </c:spPr>
          <c:marker>
            <c:symbol val="square"/>
            <c:size val="5"/>
            <c:spPr>
              <a:solidFill>
                <a:schemeClr val="accent1"/>
              </a:solidFill>
              <a:ln w="9525">
                <a:solidFill>
                  <a:schemeClr val="accent1"/>
                </a:solidFill>
              </a:ln>
              <a:effectLst/>
            </c:spPr>
          </c:marker>
          <c:cat>
            <c:numRef>
              <c:f>'Direct Payments'!$B$5:$B$21</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'Amb arrivals'!$G$8:$G$19</c:f>
            </c:numRef>
          </c:val>
          <c:smooth val="0"/>
          <c:extLst>
            <c:ext xmlns:c16="http://schemas.microsoft.com/office/drawing/2014/chart" uri="{C3380CC4-5D6E-409C-BE32-E72D297353CC}">
              <c16:uniqueId val="{00000000-C486-48EC-98DC-7D1B0E716E89}"/>
            </c:ext>
          </c:extLst>
        </c:ser>
        <c:ser>
          <c:idx val="2"/>
          <c:order val="1"/>
          <c:tx>
            <c:strRef>
              <c:f>'Direct Payments'!$C$4</c:f>
              <c:strCache>
                <c:ptCount val="1"/>
                <c:pt idx="0">
                  <c:v>Target</c:v>
                </c:pt>
              </c:strCache>
            </c:strRef>
          </c:tx>
          <c:spPr>
            <a:ln w="19050" cap="rnd">
              <a:solidFill>
                <a:srgbClr val="FF0000"/>
              </a:solidFill>
              <a:prstDash val="dash"/>
              <a:round/>
            </a:ln>
            <a:effectLst/>
          </c:spPr>
          <c:marker>
            <c:symbol val="none"/>
          </c:marker>
          <c:cat>
            <c:numRef>
              <c:f>'Direct Payments'!$B$5:$B$21</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'Direct Payments'!$C$5:$C$28</c:f>
              <c:numCache>
                <c:formatCode>0</c:formatCode>
                <c:ptCount val="24"/>
                <c:pt idx="0">
                  <c:v>743</c:v>
                </c:pt>
                <c:pt idx="1">
                  <c:v>743</c:v>
                </c:pt>
                <c:pt idx="2">
                  <c:v>743</c:v>
                </c:pt>
                <c:pt idx="3">
                  <c:v>743</c:v>
                </c:pt>
                <c:pt idx="4">
                  <c:v>743</c:v>
                </c:pt>
                <c:pt idx="5">
                  <c:v>743</c:v>
                </c:pt>
                <c:pt idx="6">
                  <c:v>743</c:v>
                </c:pt>
                <c:pt idx="7">
                  <c:v>743</c:v>
                </c:pt>
                <c:pt idx="8">
                  <c:v>743</c:v>
                </c:pt>
                <c:pt idx="9">
                  <c:v>743</c:v>
                </c:pt>
                <c:pt idx="10">
                  <c:v>743</c:v>
                </c:pt>
                <c:pt idx="11">
                  <c:v>743</c:v>
                </c:pt>
                <c:pt idx="12">
                  <c:v>780</c:v>
                </c:pt>
                <c:pt idx="13">
                  <c:v>780</c:v>
                </c:pt>
                <c:pt idx="14">
                  <c:v>780</c:v>
                </c:pt>
                <c:pt idx="15">
                  <c:v>780</c:v>
                </c:pt>
                <c:pt idx="16">
                  <c:v>780</c:v>
                </c:pt>
                <c:pt idx="17">
                  <c:v>780</c:v>
                </c:pt>
                <c:pt idx="18">
                  <c:v>780</c:v>
                </c:pt>
                <c:pt idx="19">
                  <c:v>780</c:v>
                </c:pt>
                <c:pt idx="20">
                  <c:v>780</c:v>
                </c:pt>
                <c:pt idx="21">
                  <c:v>780</c:v>
                </c:pt>
                <c:pt idx="22">
                  <c:v>780</c:v>
                </c:pt>
                <c:pt idx="23">
                  <c:v>780</c:v>
                </c:pt>
              </c:numCache>
            </c:numRef>
          </c:val>
          <c:smooth val="0"/>
          <c:extLst>
            <c:ext xmlns:c16="http://schemas.microsoft.com/office/drawing/2014/chart" uri="{C3380CC4-5D6E-409C-BE32-E72D297353CC}">
              <c16:uniqueId val="{00000001-C486-48EC-98DC-7D1B0E716E89}"/>
            </c:ext>
          </c:extLst>
        </c:ser>
        <c:ser>
          <c:idx val="3"/>
          <c:order val="2"/>
          <c:tx>
            <c:strRef>
              <c:f>'Direct Payments'!$D$4</c:f>
              <c:strCache>
                <c:ptCount val="1"/>
                <c:pt idx="0">
                  <c:v>Actual</c:v>
                </c:pt>
              </c:strCache>
            </c:strRef>
          </c:tx>
          <c:spPr>
            <a:ln>
              <a:solidFill>
                <a:srgbClr val="00B5CC"/>
              </a:solidFill>
            </a:ln>
          </c:spPr>
          <c:marker>
            <c:symbol val="diamond"/>
            <c:size val="5"/>
            <c:spPr>
              <a:solidFill>
                <a:srgbClr val="00B5CC"/>
              </a:solidFill>
              <a:ln>
                <a:solidFill>
                  <a:srgbClr val="00B5CC"/>
                </a:solidFill>
              </a:ln>
            </c:spPr>
          </c:marker>
          <c:cat>
            <c:numRef>
              <c:f>'Direct Payments'!$B$5:$B$21</c:f>
              <c:numCache>
                <c:formatCode>mmm\-yy</c:formatCode>
                <c:ptCount val="17"/>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pt idx="16">
                  <c:v>46235</c:v>
                </c:pt>
              </c:numCache>
            </c:numRef>
          </c:cat>
          <c:val>
            <c:numRef>
              <c:f>'Direct Payments'!$D$5:$D$28</c:f>
              <c:numCache>
                <c:formatCode>0</c:formatCode>
                <c:ptCount val="24"/>
                <c:pt idx="0">
                  <c:v>709</c:v>
                </c:pt>
                <c:pt idx="1">
                  <c:v>715</c:v>
                </c:pt>
                <c:pt idx="2">
                  <c:v>726</c:v>
                </c:pt>
                <c:pt idx="3">
                  <c:v>739</c:v>
                </c:pt>
                <c:pt idx="4">
                  <c:v>754</c:v>
                </c:pt>
                <c:pt idx="5">
                  <c:v>756</c:v>
                </c:pt>
                <c:pt idx="6">
                  <c:v>757</c:v>
                </c:pt>
                <c:pt idx="7">
                  <c:v>755</c:v>
                </c:pt>
                <c:pt idx="8">
                  <c:v>755</c:v>
                </c:pt>
                <c:pt idx="9">
                  <c:v>748</c:v>
                </c:pt>
                <c:pt idx="10">
                  <c:v>742</c:v>
                </c:pt>
                <c:pt idx="11">
                  <c:v>743</c:v>
                </c:pt>
                <c:pt idx="12">
                  <c:v>736</c:v>
                </c:pt>
                <c:pt idx="13">
                  <c:v>713</c:v>
                </c:pt>
                <c:pt idx="14">
                  <c:v>707</c:v>
                </c:pt>
                <c:pt idx="15">
                  <c:v>747</c:v>
                </c:pt>
                <c:pt idx="16">
                  <c:v>743</c:v>
                </c:pt>
              </c:numCache>
            </c:numRef>
          </c:val>
          <c:smooth val="0"/>
          <c:extLst>
            <c:ext xmlns:c16="http://schemas.microsoft.com/office/drawing/2014/chart" uri="{C3380CC4-5D6E-409C-BE32-E72D297353CC}">
              <c16:uniqueId val="{00000002-C486-48EC-98DC-7D1B0E716E89}"/>
            </c:ext>
          </c:extLst>
        </c:ser>
        <c:dLbls>
          <c:showLegendKey val="0"/>
          <c:showVal val="0"/>
          <c:showCatName val="0"/>
          <c:showSerName val="0"/>
          <c:showPercent val="0"/>
          <c:showBubbleSize val="0"/>
        </c:dLbls>
        <c:smooth val="0"/>
        <c:axId val="177720704"/>
        <c:axId val="179308032"/>
      </c:lineChart>
      <c:dateAx>
        <c:axId val="17772070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308032"/>
        <c:crosses val="autoZero"/>
        <c:auto val="1"/>
        <c:lblOffset val="100"/>
        <c:baseTimeUnit val="months"/>
      </c:dateAx>
      <c:valAx>
        <c:axId val="179308032"/>
        <c:scaling>
          <c:orientation val="minMax"/>
          <c:min val="500"/>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7720704"/>
        <c:crosses val="autoZero"/>
        <c:crossBetween val="between"/>
      </c:valAx>
      <c:spPr>
        <a:noFill/>
        <a:ln>
          <a:noFill/>
        </a:ln>
        <a:effectLst/>
      </c:spPr>
    </c:plotArea>
    <c:legend>
      <c:legendPos val="b"/>
      <c:layout>
        <c:manualLayout>
          <c:xMode val="edge"/>
          <c:yMode val="edge"/>
          <c:x val="0.31161074182212201"/>
          <c:y val="0.89409667541557303"/>
          <c:w val="0.36566740281439258"/>
          <c:h val="7.785521619486146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baseline="0"/>
              <a:t>Number of SAI Reports Overdue / Not Completed</a:t>
            </a:r>
          </a:p>
        </c:rich>
      </c:tx>
      <c:layout>
        <c:manualLayout>
          <c:xMode val="edge"/>
          <c:yMode val="edge"/>
          <c:x val="0.2028468941382327"/>
          <c:y val="3.5009477981918925E-2"/>
        </c:manualLayout>
      </c:layout>
      <c:overlay val="0"/>
      <c:spPr>
        <a:noFill/>
        <a:ln>
          <a:noFill/>
        </a:ln>
        <a:effectLst/>
      </c:spPr>
    </c:title>
    <c:autoTitleDeleted val="0"/>
    <c:plotArea>
      <c:layout>
        <c:manualLayout>
          <c:layoutTarget val="inner"/>
          <c:xMode val="edge"/>
          <c:yMode val="edge"/>
          <c:x val="0.10203409328883323"/>
          <c:y val="0.16066200923697593"/>
          <c:w val="0.84320677737065042"/>
          <c:h val="0.56067630244849531"/>
        </c:manualLayout>
      </c:layout>
      <c:lineChart>
        <c:grouping val="standard"/>
        <c:varyColors val="0"/>
        <c:ser>
          <c:idx val="1"/>
          <c:order val="0"/>
          <c:tx>
            <c:strRef>
              <c:f>SAI!$G$18</c:f>
              <c:strCache>
                <c:ptCount val="1"/>
                <c:pt idx="0">
                  <c:v>Total SAI Reports Overdue/ Not Completed</c:v>
                </c:pt>
              </c:strCache>
            </c:strRef>
          </c:tx>
          <c:spPr>
            <a:ln>
              <a:solidFill>
                <a:srgbClr val="00B5CC"/>
              </a:solidFill>
            </a:ln>
            <a:effectLst/>
          </c:spPr>
          <c:marker>
            <c:symbol val="diamond"/>
            <c:size val="5"/>
            <c:spPr>
              <a:solidFill>
                <a:srgbClr val="00B5CC"/>
              </a:solidFill>
              <a:ln>
                <a:solidFill>
                  <a:srgbClr val="00B5CC"/>
                </a:solidFill>
              </a:ln>
            </c:spPr>
          </c:marker>
          <c:cat>
            <c:numRef>
              <c:f>SAI!$B$19:$B$34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SAI!$G$19:$G$42</c:f>
              <c:numCache>
                <c:formatCode>0</c:formatCode>
                <c:ptCount val="24"/>
                <c:pt idx="0">
                  <c:v>76</c:v>
                </c:pt>
                <c:pt idx="1">
                  <c:v>68</c:v>
                </c:pt>
                <c:pt idx="2">
                  <c:v>70</c:v>
                </c:pt>
                <c:pt idx="3">
                  <c:v>56</c:v>
                </c:pt>
                <c:pt idx="4">
                  <c:v>59</c:v>
                </c:pt>
                <c:pt idx="5">
                  <c:v>47</c:v>
                </c:pt>
                <c:pt idx="6">
                  <c:v>51</c:v>
                </c:pt>
                <c:pt idx="7">
                  <c:v>33</c:v>
                </c:pt>
                <c:pt idx="8">
                  <c:v>31</c:v>
                </c:pt>
                <c:pt idx="9">
                  <c:v>23</c:v>
                </c:pt>
                <c:pt idx="10">
                  <c:v>16</c:v>
                </c:pt>
                <c:pt idx="11">
                  <c:v>17</c:v>
                </c:pt>
                <c:pt idx="12">
                  <c:v>18</c:v>
                </c:pt>
                <c:pt idx="13">
                  <c:v>12</c:v>
                </c:pt>
                <c:pt idx="14">
                  <c:v>16</c:v>
                </c:pt>
                <c:pt idx="15">
                  <c:v>14</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1094-46BB-B7C1-5697C39A3C8F}"/>
            </c:ext>
          </c:extLst>
        </c:ser>
        <c:ser>
          <c:idx val="0"/>
          <c:order val="1"/>
          <c:tx>
            <c:strRef>
              <c:f>SAI!$C$18</c:f>
              <c:strCache>
                <c:ptCount val="1"/>
                <c:pt idx="0">
                  <c:v>Target</c:v>
                </c:pt>
              </c:strCache>
            </c:strRef>
          </c:tx>
          <c:spPr>
            <a:ln w="19050">
              <a:solidFill>
                <a:srgbClr val="FF0000"/>
              </a:solidFill>
              <a:prstDash val="dash"/>
            </a:ln>
          </c:spPr>
          <c:marker>
            <c:symbol val="none"/>
          </c:marker>
          <c:cat>
            <c:numRef>
              <c:f>SAI!$B$19:$B$34</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SAI!$C$19:$C$42</c:f>
              <c:numCache>
                <c:formatCode>0</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094-46BB-B7C1-5697C39A3C8F}"/>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27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layout>
        <c:manualLayout>
          <c:xMode val="edge"/>
          <c:yMode val="edge"/>
          <c:x val="7.0514281834911263E-2"/>
          <c:y val="0.88891640770422986"/>
          <c:w val="0.8584822094570056"/>
          <c:h val="7.8752618830658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a:t>Clostridioides</a:t>
            </a:r>
            <a:r>
              <a:rPr lang="en-US" sz="1100" baseline="0"/>
              <a:t> Difficile (CDI)</a:t>
            </a:r>
          </a:p>
        </c:rich>
      </c:tx>
      <c:layout>
        <c:manualLayout>
          <c:xMode val="edge"/>
          <c:yMode val="edge"/>
          <c:x val="0.33172277227722774"/>
          <c:y val="4.1095890410958902E-2"/>
        </c:manualLayout>
      </c:layout>
      <c:overlay val="0"/>
      <c:spPr>
        <a:noFill/>
        <a:ln>
          <a:noFill/>
        </a:ln>
        <a:effectLst/>
      </c:spPr>
    </c:title>
    <c:autoTitleDeleted val="0"/>
    <c:plotArea>
      <c:layout>
        <c:manualLayout>
          <c:layoutTarget val="inner"/>
          <c:xMode val="edge"/>
          <c:yMode val="edge"/>
          <c:x val="0.10024759405074365"/>
          <c:y val="0.14087962962962963"/>
          <c:w val="0.84320677737065042"/>
          <c:h val="0.56067630244849531"/>
        </c:manualLayout>
      </c:layout>
      <c:lineChart>
        <c:grouping val="standard"/>
        <c:varyColors val="0"/>
        <c:ser>
          <c:idx val="1"/>
          <c:order val="0"/>
          <c:tx>
            <c:strRef>
              <c:f>CDiff!$C$4</c:f>
              <c:strCache>
                <c:ptCount val="1"/>
                <c:pt idx="0">
                  <c:v>Cumulative CDI Rate</c:v>
                </c:pt>
              </c:strCache>
            </c:strRef>
          </c:tx>
          <c:spPr>
            <a:ln>
              <a:solidFill>
                <a:srgbClr val="00B5CC"/>
              </a:solidFill>
            </a:ln>
            <a:effectLst/>
          </c:spPr>
          <c:marker>
            <c:symbol val="diamond"/>
            <c:size val="5"/>
            <c:spPr>
              <a:solidFill>
                <a:srgbClr val="00B5CC"/>
              </a:solidFill>
              <a:ln>
                <a:solidFill>
                  <a:srgbClr val="00B5CC"/>
                </a:solidFill>
              </a:ln>
            </c:spPr>
          </c:marker>
          <c:cat>
            <c:numRef>
              <c:f>CDiff!$B$5:$B$20</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CDiff!$C$5:$C$28</c:f>
              <c:numCache>
                <c:formatCode>General</c:formatCode>
                <c:ptCount val="24"/>
                <c:pt idx="0">
                  <c:v>29.1</c:v>
                </c:pt>
                <c:pt idx="1">
                  <c:v>16.399999999999999</c:v>
                </c:pt>
                <c:pt idx="2">
                  <c:v>20.6</c:v>
                </c:pt>
                <c:pt idx="3">
                  <c:v>16.399999999999999</c:v>
                </c:pt>
                <c:pt idx="4">
                  <c:v>17.100000000000001</c:v>
                </c:pt>
                <c:pt idx="5">
                  <c:v>19.600000000000001</c:v>
                </c:pt>
                <c:pt idx="6">
                  <c:v>18.5</c:v>
                </c:pt>
                <c:pt idx="7">
                  <c:v>16.3</c:v>
                </c:pt>
                <c:pt idx="8">
                  <c:v>15.8</c:v>
                </c:pt>
                <c:pt idx="9">
                  <c:v>14.9</c:v>
                </c:pt>
                <c:pt idx="10">
                  <c:v>15.1</c:v>
                </c:pt>
                <c:pt idx="11">
                  <c:v>14.1</c:v>
                </c:pt>
                <c:pt idx="12">
                  <c:v>12.5</c:v>
                </c:pt>
                <c:pt idx="13">
                  <c:v>12.3</c:v>
                </c:pt>
                <c:pt idx="14" formatCode="0.0">
                  <c:v>11</c:v>
                </c:pt>
                <c:pt idx="15">
                  <c:v>9.1999999999999993</c:v>
                </c:pt>
              </c:numCache>
            </c:numRef>
          </c:val>
          <c:smooth val="0"/>
          <c:extLst>
            <c:ext xmlns:c16="http://schemas.microsoft.com/office/drawing/2014/chart" uri="{C3380CC4-5D6E-409C-BE32-E72D297353CC}">
              <c16:uniqueId val="{00000000-D652-4B09-945F-0A46D01FEE2D}"/>
            </c:ext>
          </c:extLst>
        </c:ser>
        <c:ser>
          <c:idx val="0"/>
          <c:order val="1"/>
          <c:tx>
            <c:strRef>
              <c:f>CDiff!$D$4</c:f>
              <c:strCache>
                <c:ptCount val="1"/>
                <c:pt idx="0">
                  <c:v>Target Rate: episodes per 100,000 occupied beds</c:v>
                </c:pt>
              </c:strCache>
            </c:strRef>
          </c:tx>
          <c:spPr>
            <a:ln w="19050">
              <a:solidFill>
                <a:srgbClr val="FF0000"/>
              </a:solidFill>
              <a:prstDash val="dash"/>
            </a:ln>
          </c:spPr>
          <c:marker>
            <c:symbol val="diamond"/>
            <c:size val="5"/>
            <c:spPr>
              <a:solidFill>
                <a:srgbClr val="FF0000"/>
              </a:solidFill>
              <a:ln>
                <a:noFill/>
              </a:ln>
            </c:spPr>
          </c:marker>
          <c:cat>
            <c:numRef>
              <c:f>CDiff!$B$5:$B$20</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CDiff!$D$5:$D$28</c:f>
              <c:numCache>
                <c:formatCode>#,##0.0</c:formatCode>
                <c:ptCount val="24"/>
                <c:pt idx="0">
                  <c:v>15.8</c:v>
                </c:pt>
                <c:pt idx="1">
                  <c:v>15.7</c:v>
                </c:pt>
                <c:pt idx="2">
                  <c:v>15.6</c:v>
                </c:pt>
                <c:pt idx="3">
                  <c:v>15.5</c:v>
                </c:pt>
                <c:pt idx="4">
                  <c:v>15.5</c:v>
                </c:pt>
                <c:pt idx="5">
                  <c:v>15.4</c:v>
                </c:pt>
                <c:pt idx="6">
                  <c:v>15.3</c:v>
                </c:pt>
                <c:pt idx="7">
                  <c:v>15.2</c:v>
                </c:pt>
                <c:pt idx="8">
                  <c:v>15.2</c:v>
                </c:pt>
                <c:pt idx="9">
                  <c:v>15.1</c:v>
                </c:pt>
                <c:pt idx="10">
                  <c:v>15</c:v>
                </c:pt>
                <c:pt idx="11">
                  <c:v>14.9</c:v>
                </c:pt>
                <c:pt idx="12">
                  <c:v>14.8</c:v>
                </c:pt>
                <c:pt idx="13">
                  <c:v>14.8</c:v>
                </c:pt>
                <c:pt idx="14">
                  <c:v>14.7</c:v>
                </c:pt>
                <c:pt idx="15">
                  <c:v>14.6</c:v>
                </c:pt>
              </c:numCache>
            </c:numRef>
          </c:val>
          <c:smooth val="0"/>
          <c:extLst>
            <c:ext xmlns:c16="http://schemas.microsoft.com/office/drawing/2014/chart" uri="{C3380CC4-5D6E-409C-BE32-E72D297353CC}">
              <c16:uniqueId val="{00000001-D652-4B09-945F-0A46D01FEE2D}"/>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valAx>
      <c:spPr>
        <a:noFill/>
        <a:ln>
          <a:noFill/>
        </a:ln>
        <a:effectLst/>
      </c:spPr>
    </c:plotArea>
    <c:legend>
      <c:legendPos val="b"/>
      <c:layout>
        <c:manualLayout>
          <c:xMode val="edge"/>
          <c:yMode val="edge"/>
          <c:x val="5.1221745796626909E-2"/>
          <c:y val="0.87681839427605812"/>
          <c:w val="0.89975678040244966"/>
          <c:h val="8.09358182745142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baseline="0"/>
              <a:t>MRSA</a:t>
            </a:r>
          </a:p>
        </c:rich>
      </c:tx>
      <c:layout>
        <c:manualLayout>
          <c:xMode val="edge"/>
          <c:yMode val="edge"/>
          <c:x val="0.45845544554455447"/>
          <c:y val="4.5662100456621002E-2"/>
        </c:manualLayout>
      </c:layout>
      <c:overlay val="0"/>
      <c:spPr>
        <a:noFill/>
        <a:ln>
          <a:noFill/>
        </a:ln>
        <a:effectLst/>
      </c:spPr>
    </c:title>
    <c:autoTitleDeleted val="0"/>
    <c:plotArea>
      <c:layout>
        <c:manualLayout>
          <c:layoutTarget val="inner"/>
          <c:xMode val="edge"/>
          <c:yMode val="edge"/>
          <c:x val="0.10024759405074365"/>
          <c:y val="0.14087962962962963"/>
          <c:w val="0.84320677737065042"/>
          <c:h val="0.56067630244849531"/>
        </c:manualLayout>
      </c:layout>
      <c:lineChart>
        <c:grouping val="standard"/>
        <c:varyColors val="0"/>
        <c:ser>
          <c:idx val="1"/>
          <c:order val="0"/>
          <c:tx>
            <c:strRef>
              <c:f>MRSA_!$C$4</c:f>
              <c:strCache>
                <c:ptCount val="1"/>
                <c:pt idx="0">
                  <c:v>Cumulative MRSA Rate</c:v>
                </c:pt>
              </c:strCache>
            </c:strRef>
          </c:tx>
          <c:spPr>
            <a:ln>
              <a:solidFill>
                <a:srgbClr val="00B5CC"/>
              </a:solidFill>
            </a:ln>
            <a:effectLst/>
          </c:spPr>
          <c:marker>
            <c:symbol val="diamond"/>
            <c:size val="5"/>
            <c:spPr>
              <a:solidFill>
                <a:srgbClr val="00B5CC"/>
              </a:solidFill>
              <a:ln>
                <a:solidFill>
                  <a:srgbClr val="00B5CC"/>
                </a:solidFill>
              </a:ln>
            </c:spPr>
          </c:marker>
          <c:cat>
            <c:numRef>
              <c:f>MRSA_!$B$5:$B$20</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MRSA_!$C$5:$C$28</c:f>
              <c:numCache>
                <c:formatCode>General</c:formatCode>
                <c:ptCount val="24"/>
                <c:pt idx="0">
                  <c:v>4.16</c:v>
                </c:pt>
                <c:pt idx="1">
                  <c:v>2.0459999999999998</c:v>
                </c:pt>
                <c:pt idx="2">
                  <c:v>1.371</c:v>
                </c:pt>
                <c:pt idx="3">
                  <c:v>1.0269999999999999</c:v>
                </c:pt>
                <c:pt idx="4">
                  <c:v>0.81399999999999995</c:v>
                </c:pt>
                <c:pt idx="5">
                  <c:v>0.67800000000000005</c:v>
                </c:pt>
                <c:pt idx="6">
                  <c:v>0.57899999999999996</c:v>
                </c:pt>
                <c:pt idx="7">
                  <c:v>1.016</c:v>
                </c:pt>
                <c:pt idx="8">
                  <c:v>1.8029999999999999</c:v>
                </c:pt>
                <c:pt idx="9">
                  <c:v>1.6160000000000001</c:v>
                </c:pt>
                <c:pt idx="10">
                  <c:v>1.4730000000000001</c:v>
                </c:pt>
                <c:pt idx="11">
                  <c:v>2.0179999999999998</c:v>
                </c:pt>
                <c:pt idx="12">
                  <c:v>4.16</c:v>
                </c:pt>
                <c:pt idx="13">
                  <c:v>2.0459999999999998</c:v>
                </c:pt>
                <c:pt idx="14">
                  <c:v>1.371</c:v>
                </c:pt>
                <c:pt idx="15">
                  <c:v>4.1079999999999997</c:v>
                </c:pt>
              </c:numCache>
            </c:numRef>
          </c:val>
          <c:smooth val="0"/>
          <c:extLst>
            <c:ext xmlns:c16="http://schemas.microsoft.com/office/drawing/2014/chart" uri="{C3380CC4-5D6E-409C-BE32-E72D297353CC}">
              <c16:uniqueId val="{00000000-B92C-408A-A888-5911340EB0B2}"/>
            </c:ext>
          </c:extLst>
        </c:ser>
        <c:ser>
          <c:idx val="0"/>
          <c:order val="1"/>
          <c:tx>
            <c:strRef>
              <c:f>MRSA_!$D$4</c:f>
              <c:strCache>
                <c:ptCount val="1"/>
                <c:pt idx="0">
                  <c:v>Target Rate: episodes per 100,000 occupied beds</c:v>
                </c:pt>
              </c:strCache>
            </c:strRef>
          </c:tx>
          <c:spPr>
            <a:ln w="19050">
              <a:solidFill>
                <a:srgbClr val="FF0000"/>
              </a:solidFill>
              <a:prstDash val="dash"/>
            </a:ln>
          </c:spPr>
          <c:marker>
            <c:symbol val="diamond"/>
            <c:size val="5"/>
            <c:spPr>
              <a:solidFill>
                <a:srgbClr val="FF0000"/>
              </a:solidFill>
              <a:ln>
                <a:noFill/>
              </a:ln>
            </c:spPr>
          </c:marker>
          <c:cat>
            <c:numRef>
              <c:f>MRSA_!$B$5:$B$20</c:f>
              <c:numCache>
                <c:formatCode>mmm\-yy</c:formatCode>
                <c:ptCount val="16"/>
                <c:pt idx="0">
                  <c:v>45748</c:v>
                </c:pt>
                <c:pt idx="1">
                  <c:v>45778</c:v>
                </c:pt>
                <c:pt idx="2">
                  <c:v>45809</c:v>
                </c:pt>
                <c:pt idx="3">
                  <c:v>45839</c:v>
                </c:pt>
                <c:pt idx="4">
                  <c:v>45870</c:v>
                </c:pt>
                <c:pt idx="5">
                  <c:v>45901</c:v>
                </c:pt>
                <c:pt idx="6">
                  <c:v>45931</c:v>
                </c:pt>
                <c:pt idx="7">
                  <c:v>45962</c:v>
                </c:pt>
                <c:pt idx="8">
                  <c:v>45992</c:v>
                </c:pt>
                <c:pt idx="9">
                  <c:v>46023</c:v>
                </c:pt>
                <c:pt idx="10">
                  <c:v>46054</c:v>
                </c:pt>
                <c:pt idx="11">
                  <c:v>46082</c:v>
                </c:pt>
                <c:pt idx="12">
                  <c:v>46113</c:v>
                </c:pt>
                <c:pt idx="13">
                  <c:v>46143</c:v>
                </c:pt>
                <c:pt idx="14">
                  <c:v>46174</c:v>
                </c:pt>
                <c:pt idx="15">
                  <c:v>46204</c:v>
                </c:pt>
              </c:numCache>
            </c:numRef>
          </c:cat>
          <c:val>
            <c:numRef>
              <c:f>MRSA_!$D$5:$D$28</c:f>
              <c:numCache>
                <c:formatCode>General</c:formatCode>
                <c:ptCount val="24"/>
                <c:pt idx="0">
                  <c:v>4.2249999999999996</c:v>
                </c:pt>
                <c:pt idx="1">
                  <c:v>4.2069999999999999</c:v>
                </c:pt>
                <c:pt idx="2">
                  <c:v>4.1890000000000001</c:v>
                </c:pt>
                <c:pt idx="3">
                  <c:v>4.1710000000000003</c:v>
                </c:pt>
                <c:pt idx="4">
                  <c:v>4.1529999999999996</c:v>
                </c:pt>
                <c:pt idx="5">
                  <c:v>4.1349999999999998</c:v>
                </c:pt>
                <c:pt idx="6" formatCode="#,##0.000">
                  <c:v>4.117</c:v>
                </c:pt>
                <c:pt idx="7" formatCode="#,##0.000">
                  <c:v>4.0990000000000002</c:v>
                </c:pt>
                <c:pt idx="8" formatCode="#,##0.000">
                  <c:v>4.0810000000000004</c:v>
                </c:pt>
                <c:pt idx="9" formatCode="#,##0.000">
                  <c:v>4.0629999999999997</c:v>
                </c:pt>
                <c:pt idx="10" formatCode="#,##0.000">
                  <c:v>4.0460000000000003</c:v>
                </c:pt>
                <c:pt idx="11" formatCode="#,##0.000">
                  <c:v>4.0279999999999996</c:v>
                </c:pt>
                <c:pt idx="12" formatCode="#,##0.000">
                  <c:v>4.01</c:v>
                </c:pt>
                <c:pt idx="13" formatCode="#,##0.000">
                  <c:v>3.992</c:v>
                </c:pt>
                <c:pt idx="14" formatCode="#,##0.000">
                  <c:v>3.9740000000000002</c:v>
                </c:pt>
                <c:pt idx="15" formatCode="#,##0.000">
                  <c:v>3.956</c:v>
                </c:pt>
              </c:numCache>
            </c:numRef>
          </c:val>
          <c:smooth val="0"/>
          <c:extLst>
            <c:ext xmlns:c16="http://schemas.microsoft.com/office/drawing/2014/chart" uri="{C3380CC4-5D6E-409C-BE32-E72D297353CC}">
              <c16:uniqueId val="{00000001-B92C-408A-A888-5911340EB0B2}"/>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1"/>
      </c:valAx>
      <c:spPr>
        <a:noFill/>
        <a:ln>
          <a:noFill/>
        </a:ln>
        <a:effectLst/>
      </c:spPr>
    </c:plotArea>
    <c:legend>
      <c:legendPos val="b"/>
      <c:layout>
        <c:manualLayout>
          <c:xMode val="edge"/>
          <c:yMode val="edge"/>
          <c:x val="6.9703593981445391E-2"/>
          <c:y val="0.88595081436738221"/>
          <c:w val="0.89975678040244966"/>
          <c:h val="8.093581827451425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100" b="0" i="0" u="none" strike="noStrike" kern="1200" spc="0" baseline="0">
                <a:solidFill>
                  <a:schemeClr val="tx1">
                    <a:lumMod val="65000"/>
                    <a:lumOff val="35000"/>
                  </a:schemeClr>
                </a:solidFill>
                <a:latin typeface="+mn-lt"/>
                <a:ea typeface="+mn-ea"/>
                <a:cs typeface="+mn-cs"/>
              </a:defRPr>
            </a:pPr>
            <a:r>
              <a:rPr lang="en-US" sz="1100" baseline="0"/>
              <a:t>Average % Compliance with Palliative Care Bundle</a:t>
            </a:r>
          </a:p>
        </c:rich>
      </c:tx>
      <c:layout>
        <c:manualLayout>
          <c:xMode val="edge"/>
          <c:yMode val="edge"/>
          <c:x val="0.21951356080489939"/>
          <c:y val="4.8898366870807813E-2"/>
        </c:manualLayout>
      </c:layout>
      <c:overlay val="0"/>
      <c:spPr>
        <a:noFill/>
        <a:ln>
          <a:noFill/>
        </a:ln>
        <a:effectLst/>
      </c:spPr>
    </c:title>
    <c:autoTitleDeleted val="0"/>
    <c:plotArea>
      <c:layout>
        <c:manualLayout>
          <c:layoutTarget val="inner"/>
          <c:xMode val="edge"/>
          <c:yMode val="edge"/>
          <c:x val="0.10203409328883323"/>
          <c:y val="0.18381014873140861"/>
          <c:w val="0.84320677737065042"/>
          <c:h val="0.53752806940799069"/>
        </c:manualLayout>
      </c:layout>
      <c:lineChart>
        <c:grouping val="standard"/>
        <c:varyColors val="0"/>
        <c:ser>
          <c:idx val="1"/>
          <c:order val="0"/>
          <c:tx>
            <c:strRef>
              <c:f>'Palliative Care'!$J$18</c:f>
              <c:strCache>
                <c:ptCount val="1"/>
                <c:pt idx="0">
                  <c:v>Average % Compliance</c:v>
                </c:pt>
              </c:strCache>
            </c:strRef>
          </c:tx>
          <c:spPr>
            <a:ln>
              <a:solidFill>
                <a:srgbClr val="00B5CC"/>
              </a:solidFill>
            </a:ln>
            <a:effectLst/>
          </c:spPr>
          <c:marker>
            <c:symbol val="diamond"/>
            <c:size val="5"/>
            <c:spPr>
              <a:solidFill>
                <a:srgbClr val="00B5CC"/>
              </a:solidFill>
              <a:ln>
                <a:solidFill>
                  <a:srgbClr val="00B5CC"/>
                </a:solidFill>
              </a:ln>
            </c:spPr>
          </c:marker>
          <c:cat>
            <c:numRef>
              <c:f>'Palliative Care'!$B$19:$B$23</c:f>
              <c:numCache>
                <c:formatCode>mmm\-yy</c:formatCode>
                <c:ptCount val="5"/>
                <c:pt idx="0">
                  <c:v>46113</c:v>
                </c:pt>
                <c:pt idx="1">
                  <c:v>46143</c:v>
                </c:pt>
                <c:pt idx="2">
                  <c:v>46174</c:v>
                </c:pt>
                <c:pt idx="3">
                  <c:v>46204</c:v>
                </c:pt>
                <c:pt idx="4">
                  <c:v>46235</c:v>
                </c:pt>
              </c:numCache>
            </c:numRef>
          </c:cat>
          <c:val>
            <c:numRef>
              <c:f>'Palliative Care'!$J$19:$J$30</c:f>
              <c:numCache>
                <c:formatCode>0.00%</c:formatCode>
                <c:ptCount val="12"/>
                <c:pt idx="0">
                  <c:v>0.93156666666666654</c:v>
                </c:pt>
                <c:pt idx="1">
                  <c:v>0.90515000000000023</c:v>
                </c:pt>
                <c:pt idx="2">
                  <c:v>0.92451666666666654</c:v>
                </c:pt>
                <c:pt idx="3">
                  <c:v>0.90478333333333338</c:v>
                </c:pt>
                <c:pt idx="4">
                  <c:v>0.92221666666666657</c:v>
                </c:pt>
              </c:numCache>
            </c:numRef>
          </c:val>
          <c:smooth val="0"/>
          <c:extLst>
            <c:ext xmlns:c16="http://schemas.microsoft.com/office/drawing/2014/chart" uri="{C3380CC4-5D6E-409C-BE32-E72D297353CC}">
              <c16:uniqueId val="{00000000-5E3A-4B36-8302-6F0BDD56FA32}"/>
            </c:ext>
          </c:extLst>
        </c:ser>
        <c:ser>
          <c:idx val="0"/>
          <c:order val="1"/>
          <c:tx>
            <c:strRef>
              <c:f>'Palliative Care'!$C$18</c:f>
              <c:strCache>
                <c:ptCount val="1"/>
                <c:pt idx="0">
                  <c:v>Target</c:v>
                </c:pt>
              </c:strCache>
            </c:strRef>
          </c:tx>
          <c:spPr>
            <a:ln w="22225">
              <a:solidFill>
                <a:srgbClr val="FF0000"/>
              </a:solidFill>
              <a:prstDash val="dash"/>
            </a:ln>
          </c:spPr>
          <c:marker>
            <c:symbol val="none"/>
          </c:marker>
          <c:cat>
            <c:numRef>
              <c:f>'Palliative Care'!$B$19:$B$23</c:f>
              <c:numCache>
                <c:formatCode>mmm\-yy</c:formatCode>
                <c:ptCount val="5"/>
                <c:pt idx="0">
                  <c:v>46113</c:v>
                </c:pt>
                <c:pt idx="1">
                  <c:v>46143</c:v>
                </c:pt>
                <c:pt idx="2">
                  <c:v>46174</c:v>
                </c:pt>
                <c:pt idx="3">
                  <c:v>46204</c:v>
                </c:pt>
                <c:pt idx="4">
                  <c:v>46235</c:v>
                </c:pt>
              </c:numCache>
            </c:numRef>
          </c:cat>
          <c:val>
            <c:numRef>
              <c:f>'Palliative Care'!$C$19:$C$30</c:f>
              <c:numCache>
                <c:formatCode>0%</c:formatCode>
                <c:ptCount val="12"/>
                <c:pt idx="0">
                  <c:v>0.95</c:v>
                </c:pt>
                <c:pt idx="1">
                  <c:v>0.95</c:v>
                </c:pt>
                <c:pt idx="2">
                  <c:v>0.95</c:v>
                </c:pt>
                <c:pt idx="3">
                  <c:v>0.95</c:v>
                </c:pt>
                <c:pt idx="4">
                  <c:v>0.95</c:v>
                </c:pt>
                <c:pt idx="5">
                  <c:v>0.95</c:v>
                </c:pt>
                <c:pt idx="6">
                  <c:v>0.95</c:v>
                </c:pt>
                <c:pt idx="7">
                  <c:v>0.95</c:v>
                </c:pt>
                <c:pt idx="8">
                  <c:v>0.95</c:v>
                </c:pt>
                <c:pt idx="9">
                  <c:v>0.95</c:v>
                </c:pt>
                <c:pt idx="10">
                  <c:v>0.95</c:v>
                </c:pt>
                <c:pt idx="11">
                  <c:v>0.95</c:v>
                </c:pt>
              </c:numCache>
            </c:numRef>
          </c:val>
          <c:smooth val="0"/>
          <c:extLst>
            <c:ext xmlns:c16="http://schemas.microsoft.com/office/drawing/2014/chart" uri="{C3380CC4-5D6E-409C-BE32-E72D297353CC}">
              <c16:uniqueId val="{00000001-5E3A-4B36-8302-6F0BDD56FA32}"/>
            </c:ext>
          </c:extLst>
        </c:ser>
        <c:dLbls>
          <c:showLegendKey val="0"/>
          <c:showVal val="0"/>
          <c:showCatName val="0"/>
          <c:showSerName val="0"/>
          <c:showPercent val="0"/>
          <c:showBubbleSize val="0"/>
        </c:dLbls>
        <c:marker val="1"/>
        <c:smooth val="0"/>
        <c:axId val="170855424"/>
        <c:axId val="170857216"/>
      </c:lineChart>
      <c:dateAx>
        <c:axId val="170855424"/>
        <c:scaling>
          <c:orientation val="minMax"/>
        </c:scaling>
        <c:delete val="0"/>
        <c:axPos val="b"/>
        <c:numFmt formatCode="mmm\-yy"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7216"/>
        <c:crosses val="autoZero"/>
        <c:auto val="1"/>
        <c:lblOffset val="100"/>
        <c:baseTimeUnit val="months"/>
      </c:dateAx>
      <c:valAx>
        <c:axId val="170857216"/>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855424"/>
        <c:crosses val="autoZero"/>
        <c:crossBetween val="between"/>
        <c:majorUnit val="0.2"/>
      </c:valAx>
      <c:spPr>
        <a:noFill/>
        <a:ln>
          <a:noFill/>
        </a:ln>
        <a:effectLst/>
      </c:spPr>
    </c:plotArea>
    <c:legend>
      <c:legendPos val="b"/>
      <c:layout>
        <c:manualLayout>
          <c:xMode val="edge"/>
          <c:yMode val="edge"/>
          <c:x val="0.23440310586176727"/>
          <c:y val="0.86576808107319914"/>
          <c:w val="0.56636811023622047"/>
          <c:h val="7.812554680664918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1</cdr:x>
      <cdr:y>0.51191</cdr:y>
    </cdr:from>
    <cdr:to>
      <cdr:x>1</cdr:x>
      <cdr:y>1</cdr:y>
    </cdr:to>
    <cdr:cxnSp macro="">
      <cdr:nvCxnSpPr>
        <cdr:cNvPr id="2" name="Straight Connector 1">
          <a:extLst xmlns:a="http://schemas.openxmlformats.org/drawingml/2006/main">
            <a:ext uri="{FF2B5EF4-FFF2-40B4-BE49-F238E27FC236}">
              <a16:creationId xmlns:a16="http://schemas.microsoft.com/office/drawing/2014/main" id="{C097029E-65ED-6032-067B-65C52E968DB9}"/>
            </a:ext>
          </a:extLst>
        </cdr:cNvPr>
        <cdr:cNvCxnSpPr/>
      </cdr:nvCxnSpPr>
      <cdr:spPr>
        <a:xfrm xmlns:a="http://schemas.openxmlformats.org/drawingml/2006/main" flipH="1" flipV="1">
          <a:off x="10919882" y="6062133"/>
          <a:ext cx="0" cy="1344084"/>
        </a:xfrm>
        <a:prstGeom xmlns:a="http://schemas.openxmlformats.org/drawingml/2006/main" prst="line">
          <a:avLst/>
        </a:prstGeom>
        <a:ln xmlns:a="http://schemas.openxmlformats.org/drawingml/2006/main"/>
      </cdr:spPr>
      <cdr:style>
        <a:lnRef xmlns:a="http://schemas.openxmlformats.org/drawingml/2006/main" idx="1">
          <a:schemeClr val="accent5"/>
        </a:lnRef>
        <a:fillRef xmlns:a="http://schemas.openxmlformats.org/drawingml/2006/main" idx="0">
          <a:schemeClr val="accent5"/>
        </a:fillRef>
        <a:effectRef xmlns:a="http://schemas.openxmlformats.org/drawingml/2006/main" idx="0">
          <a:schemeClr val="accent5"/>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1</cdr:x>
      <cdr:y>0.51191</cdr:y>
    </cdr:from>
    <cdr:to>
      <cdr:x>1</cdr:x>
      <cdr:y>1</cdr:y>
    </cdr:to>
    <cdr:cxnSp macro="">
      <cdr:nvCxnSpPr>
        <cdr:cNvPr id="2" name="Straight Connector 1">
          <a:extLst xmlns:a="http://schemas.openxmlformats.org/drawingml/2006/main">
            <a:ext uri="{FF2B5EF4-FFF2-40B4-BE49-F238E27FC236}">
              <a16:creationId xmlns:a16="http://schemas.microsoft.com/office/drawing/2014/main" id="{ABA37211-E110-1394-B247-583D29FE1FD8}"/>
            </a:ext>
          </a:extLst>
        </cdr:cNvPr>
        <cdr:cNvCxnSpPr/>
      </cdr:nvCxnSpPr>
      <cdr:spPr>
        <a:xfrm xmlns:a="http://schemas.openxmlformats.org/drawingml/2006/main" flipH="1" flipV="1">
          <a:off x="10919882" y="6062133"/>
          <a:ext cx="0" cy="1344084"/>
        </a:xfrm>
        <a:prstGeom xmlns:a="http://schemas.openxmlformats.org/drawingml/2006/main" prst="line">
          <a:avLst/>
        </a:prstGeom>
        <a:ln xmlns:a="http://schemas.openxmlformats.org/drawingml/2006/main"/>
      </cdr:spPr>
      <cdr:style>
        <a:lnRef xmlns:a="http://schemas.openxmlformats.org/drawingml/2006/main" idx="1">
          <a:schemeClr val="accent5"/>
        </a:lnRef>
        <a:fillRef xmlns:a="http://schemas.openxmlformats.org/drawingml/2006/main" idx="0">
          <a:schemeClr val="accent5"/>
        </a:fillRef>
        <a:effectRef xmlns:a="http://schemas.openxmlformats.org/drawingml/2006/main" idx="0">
          <a:schemeClr val="accent5"/>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4307734" cy="341622"/>
          </a:xfrm>
          <a:prstGeom prst="rect">
            <a:avLst/>
          </a:prstGeom>
        </p:spPr>
        <p:txBody>
          <a:bodyPr vert="horz" lIns="91568" tIns="45784" rIns="91568" bIns="45784" rtlCol="0"/>
          <a:lstStyle>
            <a:lvl1pPr algn="l">
              <a:defRPr sz="1200"/>
            </a:lvl1pPr>
          </a:lstStyle>
          <a:p>
            <a:endParaRPr lang="en-GB"/>
          </a:p>
        </p:txBody>
      </p:sp>
      <p:sp>
        <p:nvSpPr>
          <p:cNvPr id="3" name="Date Placeholder 2"/>
          <p:cNvSpPr>
            <a:spLocks noGrp="1"/>
          </p:cNvSpPr>
          <p:nvPr>
            <p:ph type="dt" idx="1"/>
          </p:nvPr>
        </p:nvSpPr>
        <p:spPr>
          <a:xfrm>
            <a:off x="5630891" y="1"/>
            <a:ext cx="4307734" cy="341622"/>
          </a:xfrm>
          <a:prstGeom prst="rect">
            <a:avLst/>
          </a:prstGeom>
        </p:spPr>
        <p:txBody>
          <a:bodyPr vert="horz" lIns="91568" tIns="45784" rIns="91568" bIns="45784" rtlCol="0"/>
          <a:lstStyle>
            <a:lvl1pPr algn="r">
              <a:defRPr sz="1200"/>
            </a:lvl1pPr>
          </a:lstStyle>
          <a:p>
            <a:fld id="{8387E339-4487-4EFF-8EDF-DF6298BDCA96}" type="datetimeFigureOut">
              <a:rPr lang="en-GB" smtClean="0"/>
              <a:t>17/09/2026</a:t>
            </a:fld>
            <a:endParaRPr lang="en-GB"/>
          </a:p>
        </p:txBody>
      </p:sp>
      <p:sp>
        <p:nvSpPr>
          <p:cNvPr id="4" name="Slide Image Placeholder 3"/>
          <p:cNvSpPr>
            <a:spLocks noGrp="1" noRot="1" noChangeAspect="1"/>
          </p:cNvSpPr>
          <p:nvPr>
            <p:ph type="sldImg" idx="2"/>
          </p:nvPr>
        </p:nvSpPr>
        <p:spPr>
          <a:xfrm>
            <a:off x="2928938" y="850900"/>
            <a:ext cx="4083050" cy="2297113"/>
          </a:xfrm>
          <a:prstGeom prst="rect">
            <a:avLst/>
          </a:prstGeom>
          <a:noFill/>
          <a:ln w="12700">
            <a:solidFill>
              <a:prstClr val="black"/>
            </a:solidFill>
          </a:ln>
        </p:spPr>
        <p:txBody>
          <a:bodyPr vert="horz" lIns="91568" tIns="45784" rIns="91568" bIns="45784" rtlCol="0" anchor="ctr"/>
          <a:lstStyle/>
          <a:p>
            <a:endParaRPr lang="en-GB"/>
          </a:p>
        </p:txBody>
      </p:sp>
      <p:sp>
        <p:nvSpPr>
          <p:cNvPr id="5" name="Notes Placeholder 4"/>
          <p:cNvSpPr>
            <a:spLocks noGrp="1"/>
          </p:cNvSpPr>
          <p:nvPr>
            <p:ph type="body" sz="quarter" idx="3"/>
          </p:nvPr>
        </p:nvSpPr>
        <p:spPr>
          <a:xfrm>
            <a:off x="994093" y="3276730"/>
            <a:ext cx="7952740" cy="2680961"/>
          </a:xfrm>
          <a:prstGeom prst="rect">
            <a:avLst/>
          </a:prstGeom>
        </p:spPr>
        <p:txBody>
          <a:bodyPr vert="horz" lIns="91568" tIns="45784" rIns="91568" bIns="45784"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1" y="6467168"/>
            <a:ext cx="4307734" cy="341621"/>
          </a:xfrm>
          <a:prstGeom prst="rect">
            <a:avLst/>
          </a:prstGeom>
        </p:spPr>
        <p:txBody>
          <a:bodyPr vert="horz" lIns="91568" tIns="45784" rIns="91568" bIns="45784" rtlCol="0" anchor="b"/>
          <a:lstStyle>
            <a:lvl1pPr algn="l">
              <a:defRPr sz="1200"/>
            </a:lvl1pPr>
          </a:lstStyle>
          <a:p>
            <a:endParaRPr lang="en-GB"/>
          </a:p>
        </p:txBody>
      </p:sp>
      <p:sp>
        <p:nvSpPr>
          <p:cNvPr id="7" name="Slide Number Placeholder 6"/>
          <p:cNvSpPr>
            <a:spLocks noGrp="1"/>
          </p:cNvSpPr>
          <p:nvPr>
            <p:ph type="sldNum" sz="quarter" idx="5"/>
          </p:nvPr>
        </p:nvSpPr>
        <p:spPr>
          <a:xfrm>
            <a:off x="5630891" y="6467168"/>
            <a:ext cx="4307734" cy="341621"/>
          </a:xfrm>
          <a:prstGeom prst="rect">
            <a:avLst/>
          </a:prstGeom>
        </p:spPr>
        <p:txBody>
          <a:bodyPr vert="horz" lIns="91568" tIns="45784" rIns="91568" bIns="45784" rtlCol="0" anchor="b"/>
          <a:lstStyle>
            <a:lvl1pPr algn="r">
              <a:defRPr sz="1200"/>
            </a:lvl1pPr>
          </a:lstStyle>
          <a:p>
            <a:fld id="{578BA7F4-74E0-4FCD-8CFB-DBF6AAF24C16}" type="slidenum">
              <a:rPr lang="en-GB" smtClean="0"/>
              <a:t>‹#›</a:t>
            </a:fld>
            <a:endParaRPr lang="en-GB"/>
          </a:p>
        </p:txBody>
      </p:sp>
    </p:spTree>
    <p:extLst>
      <p:ext uri="{BB962C8B-B14F-4D97-AF65-F5344CB8AC3E}">
        <p14:creationId xmlns:p14="http://schemas.microsoft.com/office/powerpoint/2010/main" val="3445449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a:t>
            </a:fld>
            <a:endParaRPr lang="en-GB"/>
          </a:p>
        </p:txBody>
      </p:sp>
    </p:spTree>
    <p:extLst>
      <p:ext uri="{BB962C8B-B14F-4D97-AF65-F5344CB8AC3E}">
        <p14:creationId xmlns:p14="http://schemas.microsoft.com/office/powerpoint/2010/main" val="1801290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78BA7F4-74E0-4FCD-8CFB-DBF6AAF24C16}" type="slidenum">
              <a:rPr lang="en-GB" smtClean="0"/>
              <a:t>2</a:t>
            </a:fld>
            <a:endParaRPr lang="en-GB"/>
          </a:p>
        </p:txBody>
      </p:sp>
    </p:spTree>
    <p:extLst>
      <p:ext uri="{BB962C8B-B14F-4D97-AF65-F5344CB8AC3E}">
        <p14:creationId xmlns:p14="http://schemas.microsoft.com/office/powerpoint/2010/main" val="288645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578BA7F4-74E0-4FCD-8CFB-DBF6AAF24C16}" type="slidenum">
              <a:rPr lang="en-GB" smtClean="0"/>
              <a:t>3</a:t>
            </a:fld>
            <a:endParaRPr lang="en-GB"/>
          </a:p>
        </p:txBody>
      </p:sp>
    </p:spTree>
    <p:extLst>
      <p:ext uri="{BB962C8B-B14F-4D97-AF65-F5344CB8AC3E}">
        <p14:creationId xmlns:p14="http://schemas.microsoft.com/office/powerpoint/2010/main" val="1168401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14 Day Cancer Target - </a:t>
            </a:r>
            <a:r>
              <a:rPr lang="en-GB" sz="1000" dirty="0">
                <a:latin typeface="Arial" panose="020B0604020202020204" pitchFamily="34" charset="0"/>
                <a:ea typeface="Calibri" panose="020F0502020204030204" pitchFamily="34" charset="0"/>
                <a:cs typeface="Arial" panose="020B0604020202020204" pitchFamily="34" charset="0"/>
              </a:rPr>
              <a:t>All urgent suspected breast cancer referrals should be seen within 14 days.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rPr>
              <a:t>14 Day Target Description: </a:t>
            </a:r>
            <a:r>
              <a:rPr lang="en-GB" sz="1000" dirty="0">
                <a:solidFill>
                  <a:srgbClr val="000000"/>
                </a:solidFill>
                <a:latin typeface="Arial" panose="020B0604020202020204" pitchFamily="34" charset="0"/>
                <a:ea typeface="Times New Roman" panose="02020603050405020304" pitchFamily="18" charset="0"/>
              </a:rPr>
              <a:t>Percentage of patients who were seen by a breast cancer specialist within 14 days of an urgent referral for suspect breast cancer.  The completed waiting time is measured from the date an initial breast cancer referral is first received by the Provider HSC Trust, and ends on the date that the patient attended their first outpatient appointment with a breast cancer specialist. Adjustments are made to the completed waiting time in the event of a patient not attending their appointment, cancelling or self-deferring treatment, or as a result of suspension for either medical or social reasons.</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latin typeface="Arial" panose="020B0604020202020204" pitchFamily="34" charset="0"/>
                <a:cs typeface="Arial" panose="020B0604020202020204" pitchFamily="34" charset="0"/>
              </a:rPr>
              <a:t>This is a regional waiting list position for all NI Trusts.</a:t>
            </a:r>
          </a:p>
          <a:p>
            <a:endParaRPr lang="en-GB" sz="1000" b="1"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000" b="1" dirty="0">
              <a:latin typeface="Arial" panose="020B0604020202020204" pitchFamily="34" charset="0"/>
              <a:cs typeface="Arial" panose="020B0604020202020204" pitchFamily="34" charset="0"/>
            </a:endParaRP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Red Flag Referrals</a:t>
            </a:r>
          </a:p>
          <a:p>
            <a:pPr defTabSz="915680">
              <a:defRPr/>
            </a:pPr>
            <a:r>
              <a:rPr lang="en-GB" sz="1000" dirty="0"/>
              <a:t>Red flag referrals data is currently being validated and will be included in future reports.</a:t>
            </a:r>
          </a:p>
          <a:p>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solidFill>
                <a:srgbClr val="000000"/>
              </a:solidFill>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4</a:t>
            </a:fld>
            <a:endParaRPr lang="en-GB"/>
          </a:p>
        </p:txBody>
      </p:sp>
    </p:spTree>
    <p:extLst>
      <p:ext uri="{BB962C8B-B14F-4D97-AF65-F5344CB8AC3E}">
        <p14:creationId xmlns:p14="http://schemas.microsoft.com/office/powerpoint/2010/main" val="2698693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14 Day (Non-Breast) Cancer - </a:t>
            </a:r>
            <a:r>
              <a:rPr lang="en-GB" sz="1000" dirty="0">
                <a:latin typeface="Arial" panose="020B0604020202020204" pitchFamily="34" charset="0"/>
                <a:cs typeface="Arial" panose="020B0604020202020204" pitchFamily="34" charset="0"/>
              </a:rPr>
              <a:t>U</a:t>
            </a:r>
            <a:r>
              <a:rPr lang="en-GB" sz="1000" dirty="0">
                <a:latin typeface="Arial" panose="020B0604020202020204" pitchFamily="34" charset="0"/>
                <a:ea typeface="Calibri" panose="020F0502020204030204" pitchFamily="34" charset="0"/>
                <a:cs typeface="Arial" panose="020B0604020202020204" pitchFamily="34" charset="0"/>
              </a:rPr>
              <a:t>rgent suspected non-breast cancer referrals seen within 14 days.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rPr>
              <a:t>14 Day Description: </a:t>
            </a:r>
            <a:r>
              <a:rPr lang="en-GB" sz="1000" dirty="0">
                <a:solidFill>
                  <a:srgbClr val="000000"/>
                </a:solidFill>
                <a:latin typeface="Arial" panose="020B0604020202020204" pitchFamily="34" charset="0"/>
                <a:ea typeface="Times New Roman" panose="02020603050405020304" pitchFamily="18" charset="0"/>
              </a:rPr>
              <a:t>Percentage of patients who were seen by a cancer specialist within 14 days of an urgent referral for suspect cancer.  The completed waiting time is measured from the date an initial cancer referral is first received by the Provider HSC Trust, and ends on the date that the patient attended their first outpatient appointment with a cancer specialist. Adjustments are made to the completed waiting time in the event of a patient not attending their appointment, cancelling or self-deferring treatment, or as a result of suspension for either medical or social reasons. (Internal Trust target 100%).</a:t>
            </a:r>
          </a:p>
          <a:p>
            <a:endParaRPr lang="en-GB" sz="1000" dirty="0">
              <a:solidFill>
                <a:srgbClr val="000000"/>
              </a:solidFill>
              <a:latin typeface="Arial" panose="020B0604020202020204" pitchFamily="34" charset="0"/>
              <a:ea typeface="Times New Roman" panose="02020603050405020304" pitchFamily="18" charset="0"/>
            </a:endParaRPr>
          </a:p>
          <a:p>
            <a:r>
              <a:rPr lang="en-GB" sz="1000" dirty="0">
                <a:solidFill>
                  <a:srgbClr val="000000"/>
                </a:solidFill>
                <a:latin typeface="Arial" panose="020B0604020202020204" pitchFamily="34" charset="0"/>
                <a:ea typeface="Times New Roman" panose="02020603050405020304" pitchFamily="18" charset="0"/>
              </a:rPr>
              <a:t>Data includes </a:t>
            </a:r>
            <a:r>
              <a:rPr lang="en-GB" sz="1000" dirty="0">
                <a:latin typeface="Arial" panose="020B0604020202020204" pitchFamily="34" charset="0"/>
                <a:ea typeface="Aptos" panose="020B0004020202020204" pitchFamily="34" charset="0"/>
              </a:rPr>
              <a:t>non core activity &amp; Direct to Test.</a:t>
            </a:r>
          </a:p>
          <a:p>
            <a:endParaRPr lang="en-GB" sz="1000" dirty="0">
              <a:latin typeface="Arial" panose="020B0604020202020204" pitchFamily="34" charset="0"/>
              <a:ea typeface="Aptos" panose="020B0004020202020204" pitchFamily="34" charset="0"/>
            </a:endParaRPr>
          </a:p>
          <a:p>
            <a:r>
              <a:rPr lang="en-GB" sz="1000" dirty="0">
                <a:latin typeface="Arial" panose="020B0604020202020204" pitchFamily="34" charset="0"/>
                <a:ea typeface="Aptos" panose="020B0004020202020204" pitchFamily="34" charset="0"/>
              </a:rPr>
              <a:t>Tumour Site Graph excludes Tumour sites with a cumulative total of 5 or less.</a:t>
            </a:r>
          </a:p>
          <a:p>
            <a:endParaRPr lang="en-GB" sz="1000" b="1" dirty="0">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 (Issues with 1</a:t>
            </a:r>
            <a:r>
              <a:rPr lang="en-GB" sz="1000"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st</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appointments being linked to cancer pathway).</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b="1" dirty="0">
              <a:latin typeface="Arial" panose="020B0604020202020204" pitchFamily="34" charset="0"/>
              <a:ea typeface="Times New Roman" panose="02020603050405020304" pitchFamily="18" charset="0"/>
            </a:endParaRPr>
          </a:p>
          <a:p>
            <a:endParaRPr lang="en-GB" sz="1000" dirty="0">
              <a:solidFill>
                <a:srgbClr val="000000"/>
              </a:solidFill>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5</a:t>
            </a:fld>
            <a:endParaRPr lang="en-GB"/>
          </a:p>
        </p:txBody>
      </p:sp>
    </p:spTree>
    <p:extLst>
      <p:ext uri="{BB962C8B-B14F-4D97-AF65-F5344CB8AC3E}">
        <p14:creationId xmlns:p14="http://schemas.microsoft.com/office/powerpoint/2010/main" val="3438071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rPr>
              <a:t>31 Day Cancer Target </a:t>
            </a:r>
            <a:r>
              <a:rPr lang="en-GB" sz="1000" dirty="0">
                <a:solidFill>
                  <a:srgbClr val="000000"/>
                </a:solidFill>
                <a:latin typeface="Arial" panose="020B0604020202020204" pitchFamily="34" charset="0"/>
                <a:ea typeface="Times New Roman" panose="02020603050405020304" pitchFamily="18" charset="0"/>
              </a:rPr>
              <a:t>-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A</a:t>
            </a:r>
            <a:r>
              <a:rPr lang="en-GB" sz="1000" dirty="0">
                <a:latin typeface="Arial" panose="020B0604020202020204" pitchFamily="34" charset="0"/>
                <a:ea typeface="Calibri" panose="020F0502020204030204" pitchFamily="34" charset="0"/>
                <a:cs typeface="Arial" panose="020B0604020202020204" pitchFamily="34" charset="0"/>
              </a:rPr>
              <a:t>t least 98% of patients diagnosed with cancer should receive their first definitive treatment within 31 days of a decision to treat.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Calibri" panose="020F0502020204030204" pitchFamily="34" charset="0"/>
                <a:cs typeface="Arial" panose="020B0604020202020204" pitchFamily="34" charset="0"/>
              </a:rPr>
              <a:t>31 Day Target Description</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Percentage of patients who were treated within 31 days following a decision to treat being taken.  The completed waiting time is measured from the date a decision was taken to treat a patient for cancer and ends on the date the patient received their first definitive treatment for cancer. Adjustments are made to the completed waiting time in the event of a patient cancelling or self-deferring treatment or as a result of suspension for either medical or social reasons. </a:t>
            </a: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6</a:t>
            </a:fld>
            <a:endParaRPr lang="en-GB"/>
          </a:p>
        </p:txBody>
      </p:sp>
    </p:spTree>
    <p:extLst>
      <p:ext uri="{BB962C8B-B14F-4D97-AF65-F5344CB8AC3E}">
        <p14:creationId xmlns:p14="http://schemas.microsoft.com/office/powerpoint/2010/main" val="1792594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t>62 Day Cancer Target </a:t>
            </a:r>
            <a:r>
              <a:rPr lang="en-GB" sz="1000" dirty="0"/>
              <a:t>- </a:t>
            </a:r>
            <a:r>
              <a:rPr lang="en-GB" sz="1000" dirty="0">
                <a:solidFill>
                  <a:srgbClr val="000000"/>
                </a:solidFill>
                <a:latin typeface="Arial" panose="020B0604020202020204" pitchFamily="34" charset="0"/>
              </a:rPr>
              <a:t>A</a:t>
            </a:r>
            <a:r>
              <a:rPr lang="en-GB" sz="1000" dirty="0">
                <a:solidFill>
                  <a:srgbClr val="000000"/>
                </a:solidFill>
                <a:latin typeface="Arial" panose="020B0604020202020204" pitchFamily="34" charset="0"/>
                <a:ea typeface="Times New Roman" panose="02020603050405020304" pitchFamily="18" charset="0"/>
              </a:rPr>
              <a:t>t least 95% of patients urgently referred with a suspected cancer should begin their first definitive treatment within 62 days.</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rPr>
              <a:t>62 Day Target Description</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Percentage of patients beginning their first treatment for cancer following an urgent GP referral for suspect cancer. The completed waiting time is measured from the date an initial urgent suspect cancer referral is first received in a Provider HSC Trust, and ends on the date the patient receives their first definitive treatment for cancer. Adjustments are made to the completed waiting time in the event of a patient cancelling or self-deferring treatment or as a result of suspension for either medical or social reasons. </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7</a:t>
            </a:fld>
            <a:endParaRPr lang="en-GB"/>
          </a:p>
        </p:txBody>
      </p:sp>
    </p:spTree>
    <p:extLst>
      <p:ext uri="{BB962C8B-B14F-4D97-AF65-F5344CB8AC3E}">
        <p14:creationId xmlns:p14="http://schemas.microsoft.com/office/powerpoint/2010/main" val="18506739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Number of patients conveyed by NIAS to Antrim &amp; Causeway Emergency Departments.  Figures exclude IFT, C5 and Routine. </a:t>
            </a:r>
          </a:p>
          <a:p>
            <a:r>
              <a:rPr lang="en-GB" sz="1000" dirty="0">
                <a:latin typeface="Arial" panose="020B0604020202020204" pitchFamily="34" charset="0"/>
                <a:ea typeface="Aptos" panose="020B0004020202020204" pitchFamily="34" charset="0"/>
                <a:cs typeface="Arial" panose="020B0604020202020204" pitchFamily="34" charset="0"/>
              </a:rPr>
              <a:t>IFT is an interfacility transfer. This is an emergency transfer from one hospital to another, for example a transfer from Causeway to Antrim Area Hospital. </a:t>
            </a:r>
          </a:p>
          <a:p>
            <a:r>
              <a:rPr lang="en-GB" sz="1000" dirty="0">
                <a:latin typeface="Arial" panose="020B0604020202020204" pitchFamily="34" charset="0"/>
                <a:ea typeface="Aptos" panose="020B0004020202020204" pitchFamily="34" charset="0"/>
                <a:cs typeface="Arial" panose="020B0604020202020204" pitchFamily="34" charset="0"/>
              </a:rPr>
              <a:t>C5 is a Category 5 call. This is the least urgent categorisation of NIAS’ emergency calls. </a:t>
            </a:r>
          </a:p>
          <a:p>
            <a:endParaRPr lang="en-GB" sz="1000" dirty="0">
              <a:latin typeface="Arial" panose="020B0604020202020204" pitchFamily="34" charset="0"/>
              <a:ea typeface="Aptos" panose="020B0004020202020204" pitchFamily="34" charset="0"/>
              <a:cs typeface="Arial" panose="020B0604020202020204" pitchFamily="34" charset="0"/>
            </a:endParaRPr>
          </a:p>
          <a:p>
            <a:endParaRPr lang="en-GB" sz="1000" dirty="0">
              <a:latin typeface="Arial" panose="020B0604020202020204" pitchFamily="34" charset="0"/>
              <a:ea typeface="Aptos" panose="020B000402020202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br>
              <a:rPr lang="en-GB" sz="1800" dirty="0">
                <a:latin typeface="Aptos" panose="020B0004020202020204" pitchFamily="34" charset="0"/>
                <a:ea typeface="Aptos" panose="020B0004020202020204" pitchFamily="34" charset="0"/>
                <a:cs typeface="Calibri" panose="020F0502020204030204" pitchFamily="34" charset="0"/>
              </a:rPr>
            </a:br>
            <a:br>
              <a:rPr lang="en-GB" sz="1800" dirty="0">
                <a:latin typeface="Aptos" panose="020B0004020202020204" pitchFamily="34" charset="0"/>
                <a:ea typeface="Aptos" panose="020B0004020202020204" pitchFamily="34" charset="0"/>
                <a:cs typeface="Calibri" panose="020F0502020204030204" pitchFamily="34" charset="0"/>
              </a:rPr>
            </a:br>
            <a:r>
              <a:rPr lang="en-GB" sz="1000" dirty="0">
                <a:latin typeface="Arial" panose="020B0604020202020204" pitchFamily="34" charset="0"/>
                <a:ea typeface="Calibri" panose="020F0502020204030204" pitchFamily="34" charset="0"/>
                <a:cs typeface="Arial" panose="020B0604020202020204" pitchFamily="34" charset="0"/>
              </a:rPr>
              <a:t> </a:t>
            </a:r>
            <a:endParaRPr lang="en-GB" sz="1000" dirty="0"/>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8</a:t>
            </a:fld>
            <a:endParaRPr lang="en-GB"/>
          </a:p>
        </p:txBody>
      </p:sp>
    </p:spTree>
    <p:extLst>
      <p:ext uri="{BB962C8B-B14F-4D97-AF65-F5344CB8AC3E}">
        <p14:creationId xmlns:p14="http://schemas.microsoft.com/office/powerpoint/2010/main" val="536984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 of patient handovers within 15 minutes.  Time is calculated from the arrival of NIAS resource at either Antrim or Causeway Emergency Departments to the physical handover of the patient into the care of the receiving hospital. Date based on the date of arrival at hospital.</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9</a:t>
            </a:fld>
            <a:endParaRPr lang="en-GB"/>
          </a:p>
        </p:txBody>
      </p:sp>
    </p:spTree>
    <p:extLst>
      <p:ext uri="{BB962C8B-B14F-4D97-AF65-F5344CB8AC3E}">
        <p14:creationId xmlns:p14="http://schemas.microsoft.com/office/powerpoint/2010/main" val="898506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 of patient handovers within 60 minutes.  Time is calculated from the arrival of NIAS resource at either Antrim or Causeway Emergency Departments to the physical handover of the patient into the care of the receiving hospital. Date based on the date of arrival at hospital.</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10</a:t>
            </a:fld>
            <a:endParaRPr lang="en-GB"/>
          </a:p>
        </p:txBody>
      </p:sp>
    </p:spTree>
    <p:extLst>
      <p:ext uri="{BB962C8B-B14F-4D97-AF65-F5344CB8AC3E}">
        <p14:creationId xmlns:p14="http://schemas.microsoft.com/office/powerpoint/2010/main" val="6418921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Number of Patient Handovers over 2 hours.  Time is calculated from the arrival of NIAS resource at either Antrim or Causeway Emergency Departments to the physical handover of the patient into the care of the receiving hospital. Date based on the date of arrival at hospital.</a:t>
            </a:r>
          </a:p>
          <a:p>
            <a:endParaRPr lang="en-GB" dirty="0"/>
          </a:p>
          <a:p>
            <a:endParaRPr lang="en-GB" dirty="0"/>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11</a:t>
            </a:fld>
            <a:endParaRPr lang="en-GB"/>
          </a:p>
        </p:txBody>
      </p:sp>
    </p:spTree>
    <p:extLst>
      <p:ext uri="{BB962C8B-B14F-4D97-AF65-F5344CB8AC3E}">
        <p14:creationId xmlns:p14="http://schemas.microsoft.com/office/powerpoint/2010/main" val="24562827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Average Patient Handover time by site.  Time is calculated from the arrival of NIAS resource at either Antrim or Causeway Emergency Departments to the physical handover of the patient into the care of the receiving hospital. Date based on the date of arrival at hospital.</a:t>
            </a:r>
          </a:p>
          <a:p>
            <a:pPr defTabSz="915680">
              <a:defRPr/>
            </a:pPr>
            <a:endParaRPr lang="en-GB" sz="1000" dirty="0">
              <a:latin typeface="Arial" panose="020B0604020202020204" pitchFamily="34" charset="0"/>
              <a:ea typeface="Calibri" panose="020F0502020204030204" pitchFamily="34" charset="0"/>
              <a:cs typeface="Arial" panose="020B0604020202020204" pitchFamily="34" charset="0"/>
            </a:endParaRPr>
          </a:p>
          <a:p>
            <a:pPr defTabSz="915680">
              <a:defRPr/>
            </a:pPr>
            <a:endParaRPr lang="en-GB" sz="1000" dirty="0">
              <a:latin typeface="Arial" panose="020B0604020202020204" pitchFamily="34" charset="0"/>
              <a:ea typeface="Calibri" panose="020F0502020204030204" pitchFamily="34" charset="0"/>
              <a:cs typeface="Arial" panose="020B0604020202020204" pitchFamily="34" charset="0"/>
            </a:endParaRPr>
          </a:p>
          <a:p>
            <a:pPr>
              <a:defRPr/>
            </a:pPr>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defTabSz="915680">
              <a:defRPr/>
            </a:pP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12</a:t>
            </a:fld>
            <a:endParaRPr lang="en-GB"/>
          </a:p>
        </p:txBody>
      </p:sp>
    </p:spTree>
    <p:extLst>
      <p:ext uri="{BB962C8B-B14F-4D97-AF65-F5344CB8AC3E}">
        <p14:creationId xmlns:p14="http://schemas.microsoft.com/office/powerpoint/2010/main" val="3022901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Number of Emergency attendances at Antrim &amp; Causeway Hospitals.  Excludes planned patients.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13</a:t>
            </a:fld>
            <a:endParaRPr lang="en-GB"/>
          </a:p>
        </p:txBody>
      </p:sp>
    </p:spTree>
    <p:extLst>
      <p:ext uri="{BB962C8B-B14F-4D97-AF65-F5344CB8AC3E}">
        <p14:creationId xmlns:p14="http://schemas.microsoft.com/office/powerpoint/2010/main" val="660762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Number of Emergency attendances at Antrim &amp; Causeway Hospitals aged over 75.  Excludes planned patients.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14</a:t>
            </a:fld>
            <a:endParaRPr lang="en-GB"/>
          </a:p>
        </p:txBody>
      </p:sp>
    </p:spTree>
    <p:extLst>
      <p:ext uri="{BB962C8B-B14F-4D97-AF65-F5344CB8AC3E}">
        <p14:creationId xmlns:p14="http://schemas.microsoft.com/office/powerpoint/2010/main" val="23060104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4 Hour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95% of patients attending any Type 1, 2 or 3 emergency care department are either treated and discharged home, or admitted, within 4 hours of their arrival in the department.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pPr algn="l"/>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Refers to the total length of time waited in ED’s from arrival to discharge or admission to hospital for New and Unplanned Review attendances.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Based on month of departure, i.e. an attendance which arrives on 31st January but is discharged on 1st February will be included in February data.</a:t>
            </a:r>
          </a:p>
          <a:p>
            <a:pPr algn="l"/>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l"/>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algn="l"/>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15</a:t>
            </a:fld>
            <a:endParaRPr lang="en-GB"/>
          </a:p>
        </p:txBody>
      </p:sp>
    </p:spTree>
    <p:extLst>
      <p:ext uri="{BB962C8B-B14F-4D97-AF65-F5344CB8AC3E}">
        <p14:creationId xmlns:p14="http://schemas.microsoft.com/office/powerpoint/2010/main" val="1630109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12 Hour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No patient attending any emergency department (ED) should wait longer than 12 hours.  Whilst the official target is 0, the SOMs target for 26/27 is to reduce 12 hour ED waits by 10%. (Baseline 2025/26)</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Refers to the total length of time waited in ED’s from arrival to discharge or admission to hospital for New and Unplanned Review attendances.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Based on month of departure, i.e. an attendance which arrives on 31st January but is discharged on 1st February will be included in February data.</a:t>
            </a: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16</a:t>
            </a:fld>
            <a:endParaRPr lang="en-GB"/>
          </a:p>
        </p:txBody>
      </p:sp>
    </p:spTree>
    <p:extLst>
      <p:ext uri="{BB962C8B-B14F-4D97-AF65-F5344CB8AC3E}">
        <p14:creationId xmlns:p14="http://schemas.microsoft.com/office/powerpoint/2010/main" val="3063547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4 Hour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95% of patients attending any Type 1, 2 or 3 emergency care department are either treated and discharged home, or admitted, within 4 hours of their arrival in the department.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cs typeface="Arial" panose="020B0604020202020204" pitchFamily="34" charset="0"/>
              </a:rPr>
              <a:t>12 Hour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No patient attending any emergency department (ED) should wait longer than 12 hours.  Whilst the official target is 0, the SOMs target for 26/27 is to reduce 12 hour ED waits by 10%.</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Refers to the total length of time waited in ED’s from arrival to discharge or admission to hospital for New and Unplanned Review attendances.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Based on month of departure, i.e. an attendance which arrives on 31st January but is discharged on 1st February will be included in February data.</a:t>
            </a:r>
          </a:p>
          <a:p>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algn="l"/>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algn="l"/>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These are Regional statistics published </a:t>
            </a:r>
            <a:r>
              <a:rPr lang="en-GB" sz="1000" b="1" u="sng" dirty="0">
                <a:solidFill>
                  <a:srgbClr val="000000"/>
                </a:solidFill>
                <a:latin typeface="Arial" panose="020B0604020202020204" pitchFamily="34" charset="0"/>
                <a:ea typeface="Calibri" panose="020F0502020204030204" pitchFamily="34" charset="0"/>
                <a:cs typeface="Arial" panose="020B0604020202020204" pitchFamily="34" charset="0"/>
              </a:rPr>
              <a:t>quarterly</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 by the Department of Health. www.health-ni.gov.uk/articles/emergency-care-waiting-times</a:t>
            </a:r>
          </a:p>
          <a:p>
            <a:pPr algn="l"/>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17</a:t>
            </a:fld>
            <a:endParaRPr lang="en-GB"/>
          </a:p>
        </p:txBody>
      </p:sp>
    </p:spTree>
    <p:extLst>
      <p:ext uri="{BB962C8B-B14F-4D97-AF65-F5344CB8AC3E}">
        <p14:creationId xmlns:p14="http://schemas.microsoft.com/office/powerpoint/2010/main" val="37901243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Patients Not Waiting in ED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To reduce the number of patients who leave the ED without their treatment being completed. </a:t>
            </a:r>
            <a:endParaRPr lang="en-GB" sz="1000" dirty="0">
              <a:latin typeface="Arial" panose="020B0604020202020204" pitchFamily="34" charset="0"/>
              <a:cs typeface="Arial" panose="020B0604020202020204" pitchFamily="34" charset="0"/>
            </a:endParaRPr>
          </a:p>
          <a:p>
            <a:endParaRPr lang="en-GB" sz="1000" b="1"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rPr>
              <a:t>1% reduction on ED Attendances classified as do not wait (site specific). </a:t>
            </a:r>
            <a:r>
              <a:rPr lang="en-GB" sz="1000" dirty="0">
                <a:latin typeface="Arial" panose="020B0604020202020204" pitchFamily="34" charset="0"/>
                <a:ea typeface="Calibri" panose="020F0502020204030204" pitchFamily="34" charset="0"/>
                <a:cs typeface="Arial" panose="020B0604020202020204" pitchFamily="34" charset="0"/>
              </a:rPr>
              <a:t>The number of patients who leave the emergency care department before their treatment is complete as a proportion of the total number of new and unplanned review attendances each month.</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 system change led to an increase in # of ED disposition = unspecified. EPIC have fixed the issue in August. July and August data removed due to low confidence.</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ANTRIM - High Confidence (Low July 25 &amp; August 25). </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CAUSEWAY – High Confidence (Low July 25 &amp; August 25)</a:t>
            </a:r>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18</a:t>
            </a:fld>
            <a:endParaRPr lang="en-GB"/>
          </a:p>
        </p:txBody>
      </p:sp>
    </p:spTree>
    <p:extLst>
      <p:ext uri="{BB962C8B-B14F-4D97-AF65-F5344CB8AC3E}">
        <p14:creationId xmlns:p14="http://schemas.microsoft.com/office/powerpoint/2010/main" val="3424524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Stroke Thrombolysis Target</a:t>
            </a:r>
            <a:r>
              <a:rPr lang="en-GB" sz="1000" dirty="0">
                <a:latin typeface="Arial" panose="020B0604020202020204" pitchFamily="34" charset="0"/>
                <a:cs typeface="Arial" panose="020B0604020202020204" pitchFamily="34" charset="0"/>
              </a:rPr>
              <a:t>: Ensure at least 16% of unplanned admissions with confirmed Ischaemic stroke receive thrombolysis.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rPr>
              <a:t>Proportion of unplanned admissions to hospital with a primary diagnosis of ischaemic stroke who receive thrombolysis treatment.  Unplanned admissions include those from an A&amp;E Department, GP and consultant outpatient clinic.</a:t>
            </a:r>
          </a:p>
          <a:p>
            <a:r>
              <a:rPr lang="en-GB" sz="1000" dirty="0">
                <a:solidFill>
                  <a:srgbClr val="000000"/>
                </a:solidFill>
                <a:latin typeface="Arial" panose="020B0604020202020204" pitchFamily="34" charset="0"/>
                <a:ea typeface="Times New Roman" panose="02020603050405020304" pitchFamily="18" charset="0"/>
              </a:rPr>
              <a:t>Deaths and discharges are used as an approximation of admissions.</a:t>
            </a:r>
          </a:p>
          <a:p>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solidFill>
                <a:srgbClr val="000000"/>
              </a:solidFill>
              <a:latin typeface="Arial" panose="020B0604020202020204" pitchFamily="34" charset="0"/>
              <a:ea typeface="Times New Roman" panose="02020603050405020304" pitchFamily="18" charset="0"/>
            </a:endParaRPr>
          </a:p>
          <a:p>
            <a:r>
              <a:rPr lang="en-GB" sz="1800" b="1" dirty="0">
                <a:solidFill>
                  <a:srgbClr val="000000"/>
                </a:solidFill>
                <a:latin typeface="Arial" panose="020B0604020202020204" pitchFamily="34" charset="0"/>
                <a:ea typeface="Times New Roman" panose="02020603050405020304" pitchFamily="18" charset="0"/>
              </a:rPr>
              <a:t> </a:t>
            </a:r>
            <a:endParaRPr lang="en-GB" sz="1800" dirty="0">
              <a:solidFill>
                <a:srgbClr val="000000"/>
              </a:solidFill>
              <a:latin typeface="Arial" panose="020B060402020202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19</a:t>
            </a:fld>
            <a:endParaRPr lang="en-GB"/>
          </a:p>
        </p:txBody>
      </p:sp>
    </p:spTree>
    <p:extLst>
      <p:ext uri="{BB962C8B-B14F-4D97-AF65-F5344CB8AC3E}">
        <p14:creationId xmlns:p14="http://schemas.microsoft.com/office/powerpoint/2010/main" val="3581221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Care Activity: </a:t>
            </a:r>
            <a:r>
              <a:rPr lang="en-GB" sz="1000" b="0" dirty="0">
                <a:latin typeface="Arial" panose="020B0604020202020204" pitchFamily="34" charset="0"/>
                <a:cs typeface="Arial" panose="020B0604020202020204" pitchFamily="34" charset="0"/>
              </a:rPr>
              <a:t>Consultant </a:t>
            </a:r>
            <a:r>
              <a:rPr lang="en-GB" sz="1000" dirty="0">
                <a:latin typeface="Arial" panose="020B0604020202020204" pitchFamily="34" charset="0"/>
                <a:cs typeface="Arial" panose="020B0604020202020204" pitchFamily="34" charset="0"/>
              </a:rPr>
              <a:t>Outpatient Activity based on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QOAR (Quarterly Outpatient Activity Return) and V-QOAR (Virtual Quarterly Outpatient Activity) Figures include face to face and virtual.</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  Due to manual changes and missing clinics.</a:t>
            </a:r>
            <a:endParaRPr lang="en-GB" sz="1800" dirty="0">
              <a:solidFill>
                <a:srgbClr val="000000"/>
              </a:solidFill>
              <a:latin typeface="Arial" panose="020B0604020202020204" pitchFamily="34"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20</a:t>
            </a:fld>
            <a:endParaRPr lang="en-GB"/>
          </a:p>
        </p:txBody>
      </p:sp>
    </p:spTree>
    <p:extLst>
      <p:ext uri="{BB962C8B-B14F-4D97-AF65-F5344CB8AC3E}">
        <p14:creationId xmlns:p14="http://schemas.microsoft.com/office/powerpoint/2010/main" val="1117936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Untriaged Outpatient Referrals: </a:t>
            </a:r>
            <a:r>
              <a:rPr lang="en-GB" sz="1000" dirty="0">
                <a:latin typeface="Arial" panose="020B0604020202020204" pitchFamily="34" charset="0"/>
                <a:cs typeface="Arial" panose="020B0604020202020204" pitchFamily="34" charset="0"/>
              </a:rPr>
              <a:t>All Referral Types with a Referral Status of  Incomplete, New Request or Pending Review only. </a:t>
            </a:r>
            <a:r>
              <a:rPr lang="en-GB" sz="1000" dirty="0">
                <a:effectLst/>
                <a:latin typeface="Arial" panose="020B0604020202020204" pitchFamily="34" charset="0"/>
                <a:cs typeface="Arial" panose="020B0604020202020204" pitchFamily="34" charset="0"/>
              </a:rPr>
              <a:t>E</a:t>
            </a:r>
            <a:r>
              <a:rPr lang="en-GB" sz="1000" dirty="0">
                <a:effectLst/>
                <a:latin typeface="Arial" panose="020B0604020202020204" pitchFamily="34" charset="0"/>
                <a:ea typeface="Times New Roman" panose="02020603050405020304" pitchFamily="18" charset="0"/>
              </a:rPr>
              <a:t>xcludes weekends and bank holidays.</a:t>
            </a:r>
            <a:endParaRPr lang="en-GB" sz="1000" dirty="0">
              <a:latin typeface="Arial" panose="020B0604020202020204" pitchFamily="34" charset="0"/>
              <a:ea typeface="Times New Roman" panose="02020603050405020304" pitchFamily="18" charset="0"/>
              <a:cs typeface="Arial" panose="020B0604020202020204" pitchFamily="34" charset="0"/>
            </a:endParaRP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p:txBody>
      </p:sp>
      <p:sp>
        <p:nvSpPr>
          <p:cNvPr id="4" name="Slide Number Placeholder 3"/>
          <p:cNvSpPr>
            <a:spLocks noGrp="1"/>
          </p:cNvSpPr>
          <p:nvPr>
            <p:ph type="sldNum" sz="quarter" idx="5"/>
          </p:nvPr>
        </p:nvSpPr>
        <p:spPr/>
        <p:txBody>
          <a:bodyPr/>
          <a:lstStyle/>
          <a:p>
            <a:fld id="{578BA7F4-74E0-4FCD-8CFB-DBF6AAF24C16}" type="slidenum">
              <a:rPr lang="en-GB" smtClean="0"/>
              <a:t>21</a:t>
            </a:fld>
            <a:endParaRPr lang="en-GB"/>
          </a:p>
        </p:txBody>
      </p:sp>
    </p:spTree>
    <p:extLst>
      <p:ext uri="{BB962C8B-B14F-4D97-AF65-F5344CB8AC3E}">
        <p14:creationId xmlns:p14="http://schemas.microsoft.com/office/powerpoint/2010/main" val="30828100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New DNA / on the day cancellation rate target: </a:t>
            </a:r>
            <a:r>
              <a:rPr lang="en-GB" sz="1000" dirty="0">
                <a:latin typeface="Arial" panose="020B0604020202020204" pitchFamily="34" charset="0"/>
                <a:cs typeface="Arial" panose="020B0604020202020204" pitchFamily="34" charset="0"/>
              </a:rPr>
              <a:t>Trusts to achieve a maximum of 5% DNAs/CNDs, of total intended attendances.</a:t>
            </a:r>
          </a:p>
          <a:p>
            <a:endParaRPr lang="en-GB" sz="1000" dirty="0">
              <a:latin typeface="Arial" panose="020B0604020202020204" pitchFamily="34" charset="0"/>
              <a:cs typeface="Arial" panose="020B0604020202020204" pitchFamily="34" charset="0"/>
            </a:endParaRPr>
          </a:p>
          <a:p>
            <a:r>
              <a:rPr lang="en-GB" sz="1000" b="1" dirty="0">
                <a:latin typeface="Arial" panose="020B0604020202020204" pitchFamily="34" charset="0"/>
                <a:cs typeface="Arial" panose="020B0604020202020204" pitchFamily="34" charset="0"/>
              </a:rPr>
              <a:t>Review DNA / on the day cancellation rate target: </a:t>
            </a:r>
            <a:r>
              <a:rPr lang="en-GB" sz="1000" dirty="0">
                <a:latin typeface="Arial" panose="020B0604020202020204" pitchFamily="34" charset="0"/>
                <a:cs typeface="Arial" panose="020B0604020202020204" pitchFamily="34" charset="0"/>
              </a:rPr>
              <a:t>Trusts to achieve a maximum of 8% DNAs/CNDs, of total intended attendances.</a:t>
            </a:r>
          </a:p>
          <a:p>
            <a:endParaRPr lang="en-GB" sz="1000" dirty="0">
              <a:latin typeface="Arial" panose="020B060402020202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p>
        </p:txBody>
      </p:sp>
      <p:sp>
        <p:nvSpPr>
          <p:cNvPr id="4" name="Slide Number Placeholder 3"/>
          <p:cNvSpPr>
            <a:spLocks noGrp="1"/>
          </p:cNvSpPr>
          <p:nvPr>
            <p:ph type="sldNum" sz="quarter" idx="5"/>
          </p:nvPr>
        </p:nvSpPr>
        <p:spPr/>
        <p:txBody>
          <a:bodyPr/>
          <a:lstStyle/>
          <a:p>
            <a:fld id="{578BA7F4-74E0-4FCD-8CFB-DBF6AAF24C16}" type="slidenum">
              <a:rPr lang="en-GB" smtClean="0"/>
              <a:t>22</a:t>
            </a:fld>
            <a:endParaRPr lang="en-GB"/>
          </a:p>
        </p:txBody>
      </p:sp>
    </p:spTree>
    <p:extLst>
      <p:ext uri="{BB962C8B-B14F-4D97-AF65-F5344CB8AC3E}">
        <p14:creationId xmlns:p14="http://schemas.microsoft.com/office/powerpoint/2010/main" val="12204671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23</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76729"/>
            <a:ext cx="7952740" cy="1699253"/>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9" name="Notes Placeholder 8">
            <a:extLst>
              <a:ext uri="{FF2B5EF4-FFF2-40B4-BE49-F238E27FC236}">
                <a16:creationId xmlns:a16="http://schemas.microsoft.com/office/drawing/2014/main" id="{CE7626D1-84E8-85AD-C936-962156BB5253}"/>
              </a:ext>
            </a:extLst>
          </p:cNvPr>
          <p:cNvSpPr>
            <a:spLocks noGrp="1"/>
          </p:cNvSpPr>
          <p:nvPr>
            <p:ph type="body" idx="1"/>
          </p:nvPr>
        </p:nvSpPr>
        <p:spPr>
          <a:xfrm>
            <a:off x="994093" y="3299769"/>
            <a:ext cx="7952740" cy="2680961"/>
          </a:xfrm>
        </p:spPr>
        <p:txBody>
          <a:bodyPr/>
          <a:lstStyle/>
          <a:p>
            <a:r>
              <a:rPr lang="en-GB" sz="1000" b="1" dirty="0">
                <a:latin typeface="Arial" panose="020B0604020202020204" pitchFamily="34" charset="0"/>
                <a:cs typeface="Arial" panose="020B0604020202020204" pitchFamily="34" charset="0"/>
              </a:rPr>
              <a:t>9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50% of patients should be waiting no longer than 9 weeks for a first consultant-led outpatient appointment.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52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be waiting more than 52 weeks for a first consultant-led outpatient appointment.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a first consultant-led outpatient appointment who are waiting longer than 9 weeks, and the number who are waiting longer than 52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545377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24</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76729"/>
            <a:ext cx="7952740" cy="1699253"/>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9" name="Notes Placeholder 8">
            <a:extLst>
              <a:ext uri="{FF2B5EF4-FFF2-40B4-BE49-F238E27FC236}">
                <a16:creationId xmlns:a16="http://schemas.microsoft.com/office/drawing/2014/main" id="{CE7626D1-84E8-85AD-C936-962156BB5253}"/>
              </a:ext>
            </a:extLst>
          </p:cNvPr>
          <p:cNvSpPr>
            <a:spLocks noGrp="1"/>
          </p:cNvSpPr>
          <p:nvPr>
            <p:ph type="body" idx="1"/>
          </p:nvPr>
        </p:nvSpPr>
        <p:spPr>
          <a:xfrm>
            <a:off x="994093" y="3299769"/>
            <a:ext cx="7952740" cy="2680961"/>
          </a:xfrm>
        </p:spPr>
        <p:txBody>
          <a:bodyPr/>
          <a:lstStyle/>
          <a:p>
            <a:r>
              <a:rPr lang="en-GB" sz="1000" b="1" dirty="0">
                <a:latin typeface="Arial" panose="020B0604020202020204" pitchFamily="34" charset="0"/>
                <a:cs typeface="Arial" panose="020B0604020202020204" pitchFamily="34" charset="0"/>
              </a:rPr>
              <a:t>PIFU Target</a:t>
            </a:r>
            <a:r>
              <a:rPr lang="en-GB" sz="1000" dirty="0">
                <a:latin typeface="Arial" panose="020B0604020202020204" pitchFamily="34" charset="0"/>
                <a:cs typeface="Arial" panose="020B0604020202020204" pitchFamily="34" charset="0"/>
              </a:rPr>
              <a:t>: </a:t>
            </a:r>
            <a:r>
              <a:rPr lang="en-GB" sz="1000" dirty="0">
                <a:effectLst/>
                <a:latin typeface="Arial" panose="020B0604020202020204" pitchFamily="34" charset="0"/>
                <a:ea typeface="Calibri" panose="020F0502020204030204" pitchFamily="34" charset="0"/>
                <a:cs typeface="Arial" panose="020B0604020202020204" pitchFamily="34" charset="0"/>
              </a:rPr>
              <a:t>To Expand the uptake of PIFU to all major outpatient specialties, transferring 5% of all patients that potentially require follow-up/review to PIFU pathways. </a:t>
            </a: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Calculated using the clinic visit outcome from new and review appointments - number with ‘Outcome of an outpatient encounter - added to a PIFU waiting list’ as a percentage of all with ‘Outcome of an outpatient encounter - added to a PIFU waiting list’ plus ‘Outcome of an outpatient encounter - added to a review waiting list’.</a:t>
            </a:r>
          </a:p>
          <a:p>
            <a:endPar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Includes Acute &amp; Elderly Care Specialties</a:t>
            </a: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Excludes Maternity &amp; Child Health, Learning Disability, Mental Health, and Community Specialties.</a:t>
            </a: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Includes Consultant-led and ICATS appointments but excludes AHP / Nurse – led. </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 from May 2026.</a:t>
            </a: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76193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Care Activity: </a:t>
            </a:r>
            <a:r>
              <a:rPr lang="en-GB" sz="1000" dirty="0">
                <a:latin typeface="Arial" panose="020B0604020202020204" pitchFamily="34" charset="0"/>
                <a:cs typeface="Arial" panose="020B0604020202020204" pitchFamily="34" charset="0"/>
              </a:rPr>
              <a:t>Inpatients &amp; Day Cases as per Encompass Service Delivery Plan (SDP) Dashboard.</a:t>
            </a:r>
            <a:endParaRPr lang="en-GB" sz="1800" dirty="0">
              <a:solidFill>
                <a:srgbClr val="000000"/>
              </a:solidFill>
              <a:latin typeface="Arial" panose="020B060402020202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25</a:t>
            </a:fld>
            <a:endParaRPr lang="en-GB"/>
          </a:p>
        </p:txBody>
      </p:sp>
    </p:spTree>
    <p:extLst>
      <p:ext uri="{BB962C8B-B14F-4D97-AF65-F5344CB8AC3E}">
        <p14:creationId xmlns:p14="http://schemas.microsoft.com/office/powerpoint/2010/main" val="16111504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26</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13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55% of patients should wait no longer than 13 weeks for inpatient/day case treatment.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52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wait more than 52 weeks for inpatient/day case treatment.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inpatient/day case treatment who are waiting longer than 13 weeks; and the number of patients waiting longer than 52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11603037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Inpatient Length of Stay Target: </a:t>
            </a:r>
            <a:r>
              <a:rPr lang="en-GB" sz="1000" dirty="0">
                <a:latin typeface="Arial" panose="020B0604020202020204" pitchFamily="34" charset="0"/>
                <a:cs typeface="Arial" panose="020B0604020202020204" pitchFamily="34" charset="0"/>
              </a:rPr>
              <a:t>Decrease across those specialties currently above CHKS peer group levels (reduce average LOS). </a:t>
            </a: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This metric is aimed at Elective Inpatient Admissions – to include all waiting list, booked and planned patients. Day Cases and Regular Attenders are to be excluded. Day Cases with LOS&gt;0 are included. All ages are included.</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Appropriate Peer Groups/Services/TFCs/Specialties will be established using the CHKS comparative analysis.</a:t>
            </a: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27</a:t>
            </a:fld>
            <a:endParaRPr lang="en-GB"/>
          </a:p>
        </p:txBody>
      </p:sp>
    </p:spTree>
    <p:extLst>
      <p:ext uri="{BB962C8B-B14F-4D97-AF65-F5344CB8AC3E}">
        <p14:creationId xmlns:p14="http://schemas.microsoft.com/office/powerpoint/2010/main" val="33937839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Admissions on Day of Inpatient Surgery Target: </a:t>
            </a:r>
            <a:r>
              <a:rPr lang="en-GB" sz="1000" dirty="0">
                <a:latin typeface="Arial" panose="020B0604020202020204" pitchFamily="34" charset="0"/>
                <a:cs typeface="Arial" panose="020B0604020202020204" pitchFamily="34" charset="0"/>
              </a:rPr>
              <a:t>Increase across those specialties currently below CHKS peer group. </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 </a:t>
            </a:r>
            <a:r>
              <a:rPr lang="en-GB" sz="1000" dirty="0">
                <a:effectLst/>
                <a:latin typeface="Arial" panose="020B0604020202020204" pitchFamily="34" charset="0"/>
                <a:ea typeface="Calibri" panose="020F0502020204030204" pitchFamily="34" charset="0"/>
                <a:cs typeface="Arial" panose="020B0604020202020204" pitchFamily="34" charset="0"/>
              </a:rPr>
              <a:t>To increase the number/rate of patients having surgery on their day of admission thereby reducing hospital stays.</a:t>
            </a: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b="1" dirty="0">
              <a:solidFill>
                <a:srgbClr val="000000"/>
              </a:solidFill>
              <a:latin typeface="Arial" panose="020B0604020202020204" pitchFamily="34" charset="0"/>
              <a:ea typeface="Calibri" panose="020F0502020204030204" pitchFamily="34" charset="0"/>
              <a:cs typeface="Arial" panose="020B0604020202020204" pitchFamily="34" charset="0"/>
            </a:endParaRP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Elective admissions include waiting list, booked and planned patients. Patients admitted electively who have their surgery on the same day as admission are expressed as a percentage of all elective admissions. Excludes all those with intended management of </a:t>
            </a:r>
            <a:r>
              <a:rPr lang="en-GB" sz="1000" dirty="0" err="1">
                <a:solidFill>
                  <a:srgbClr val="000000"/>
                </a:solidFill>
                <a:effectLst/>
                <a:latin typeface="Arial" panose="020B0604020202020204" pitchFamily="34" charset="0"/>
                <a:ea typeface="Times New Roman" panose="02020603050405020304" pitchFamily="18" charset="0"/>
                <a:cs typeface="Arial" panose="020B0604020202020204" pitchFamily="34" charset="0"/>
              </a:rPr>
              <a:t>Daycase</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p>
          <a:p>
            <a:endPar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This metric is reported in arrears.</a:t>
            </a: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April 26.</a:t>
            </a:r>
          </a:p>
          <a:p>
            <a:endParaRPr lang="en-GB"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78BA7F4-74E0-4FCD-8CFB-DBF6AAF24C16}" type="slidenum">
              <a:rPr lang="en-GB" smtClean="0"/>
              <a:t>28</a:t>
            </a:fld>
            <a:endParaRPr lang="en-GB"/>
          </a:p>
        </p:txBody>
      </p:sp>
    </p:spTree>
    <p:extLst>
      <p:ext uri="{BB962C8B-B14F-4D97-AF65-F5344CB8AC3E}">
        <p14:creationId xmlns:p14="http://schemas.microsoft.com/office/powerpoint/2010/main" val="7052839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29</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75% of patients should be waiting no longer than 9 weeks for a diagnostic test.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26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wait more than 26 weeks for a diagnostic test.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a diagnostic test who are waiting longer than 9 weeks; and the number of patients waiting longer than 26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18905554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30</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75% of patients should be waiting no longer than 9 weeks for a diagnostic test.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26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wait more than 26 weeks for a diagnostic test.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a diagnostic test who are waiting longer than 9 weeks; and the number of patients waiting longer than 26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a:t>
            </a:r>
          </a:p>
          <a:p>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10432072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Care Activity: </a:t>
            </a:r>
            <a:r>
              <a:rPr lang="en-GB" sz="1000" dirty="0">
                <a:latin typeface="Arial" panose="020B0604020202020204" pitchFamily="34" charset="0"/>
                <a:cs typeface="Arial" panose="020B0604020202020204" pitchFamily="34" charset="0"/>
              </a:rPr>
              <a:t>Endoscopy as per Encompass Service Delivery Plan (SDP) Dashboard</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800" dirty="0">
              <a:solidFill>
                <a:srgbClr val="000000"/>
              </a:solidFill>
              <a:latin typeface="Arial" panose="020B0604020202020204" pitchFamily="34"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31</a:t>
            </a:fld>
            <a:endParaRPr lang="en-GB"/>
          </a:p>
        </p:txBody>
      </p:sp>
    </p:spTree>
    <p:extLst>
      <p:ext uri="{BB962C8B-B14F-4D97-AF65-F5344CB8AC3E}">
        <p14:creationId xmlns:p14="http://schemas.microsoft.com/office/powerpoint/2010/main" val="27329923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32</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75% of patients should be waiting no longer than 9 weeks for an Endoscopy.</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26 Week Target</a:t>
            </a:r>
            <a:r>
              <a:rPr lang="en-GB" sz="1000" dirty="0">
                <a:latin typeface="Arial" panose="020B0604020202020204" pitchFamily="34" charset="0"/>
                <a:ea typeface="Calibri" panose="020F0502020204030204" pitchFamily="34" charset="0"/>
                <a:cs typeface="Arial" panose="020B0604020202020204" pitchFamily="34" charset="0"/>
              </a:rPr>
              <a:t>: No patient should wait more than 26 weeks for an Endoscopy.</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Percentage of total patients waiting for an Endoscopy who are waiting longer than 9 weeks; and the number of patients waiting longer than 26 weeks.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311901580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33</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1357"/>
          </a:xfrm>
        </p:spPr>
        <p:txBody>
          <a:bodyPr/>
          <a:lstStyle/>
          <a:p>
            <a:r>
              <a:rPr lang="en-GB" sz="1000" b="1" dirty="0">
                <a:latin typeface="Arial" panose="020B0604020202020204" pitchFamily="34" charset="0"/>
                <a:cs typeface="Arial" panose="020B0604020202020204" pitchFamily="34" charset="0"/>
              </a:rPr>
              <a:t>DNA / CND</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To reduce the level of Main Theatre, DPU Theatre and Endoscopy Suite capacity impacted by DNAs or on the day cancellations in order to increase throughput.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rate of Theatre/DPU/Endo activity where the patient did not attend relates to the number of DNAs (Did Not Attend)/CND (Cancelled on the Day) by patients/hospitals as a proportion of total Theatre/DPU/Endo activity scheduled. </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GB" sz="1000" dirty="0">
                <a:latin typeface="Arial" panose="020B0604020202020204" pitchFamily="34" charset="0"/>
                <a:cs typeface="Arial" panose="020B0604020202020204" pitchFamily="34" charset="0"/>
              </a:rPr>
              <a:t>High: From October 25 data is high confidence. Still work ongoing establishing patients voided instead of cancelled. Data is for </a:t>
            </a:r>
            <a:r>
              <a:rPr lang="en-GB" sz="1000" b="1" dirty="0">
                <a:latin typeface="Arial" panose="020B0604020202020204" pitchFamily="34" charset="0"/>
                <a:cs typeface="Arial" panose="020B0604020202020204" pitchFamily="34" charset="0"/>
              </a:rPr>
              <a:t>cases</a:t>
            </a:r>
            <a:r>
              <a:rPr lang="en-GB" sz="1000" dirty="0">
                <a:latin typeface="Arial" panose="020B0604020202020204" pitchFamily="34" charset="0"/>
                <a:cs typeface="Arial" panose="020B0604020202020204" pitchFamily="34" charset="0"/>
              </a:rPr>
              <a:t> not </a:t>
            </a:r>
            <a:r>
              <a:rPr lang="en-GB" sz="1000" b="1" dirty="0">
                <a:latin typeface="Arial" panose="020B0604020202020204" pitchFamily="34" charset="0"/>
                <a:cs typeface="Arial" panose="020B0604020202020204" pitchFamily="34" charset="0"/>
              </a:rPr>
              <a:t>appointments </a:t>
            </a:r>
            <a:r>
              <a:rPr lang="en-GB" sz="1000" dirty="0">
                <a:latin typeface="Arial" panose="020B0604020202020204" pitchFamily="34" charset="0"/>
                <a:cs typeface="Arial" panose="020B0604020202020204" pitchFamily="34" charset="0"/>
              </a:rPr>
              <a:t>at this stage.</a:t>
            </a:r>
          </a:p>
          <a:p>
            <a:r>
              <a:rPr lang="en-GB" sz="1000" dirty="0">
                <a:latin typeface="Arial" panose="020B0604020202020204" pitchFamily="34" charset="0"/>
                <a:cs typeface="Arial" panose="020B0604020202020204" pitchFamily="34" charset="0"/>
              </a:rPr>
              <a:t>------------------------------------------------------------------------------------------------------------------------------------------------------------------------------------- </a:t>
            </a:r>
          </a:p>
          <a:p>
            <a:endParaRPr lang="en-GB" sz="1000" dirty="0">
              <a:latin typeface="Arial" panose="020B0604020202020204" pitchFamily="34" charset="0"/>
              <a:cs typeface="Arial" panose="020B0604020202020204" pitchFamily="34" charset="0"/>
            </a:endParaRPr>
          </a:p>
          <a:p>
            <a:r>
              <a:rPr lang="en-GB" sz="1000" b="1" dirty="0">
                <a:latin typeface="Arial" panose="020B0604020202020204" pitchFamily="34" charset="0"/>
                <a:cs typeface="Arial" panose="020B0604020202020204" pitchFamily="34" charset="0"/>
              </a:rPr>
              <a:t>Run Times</a:t>
            </a:r>
            <a:r>
              <a:rPr lang="en-GB" sz="1000" dirty="0">
                <a:latin typeface="Arial" panose="020B060402020202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To maintain an efficient level of run times in Main Theatres, DPU Theatres and Endoscopy Suites to increase theatre capacity.</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Theatre Run Time is the rate of total minutes from the start of the first patient to the end of the last patient as a percentage of scheduled theatre minutes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March 26.</a:t>
            </a:r>
            <a:endParaRPr lang="en-GB" sz="10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4764234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34</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432634"/>
          </a:xfrm>
        </p:spPr>
        <p:txBody>
          <a:bodyPr/>
          <a:lstStyle/>
          <a:p>
            <a:r>
              <a:rPr lang="en-GB" sz="1000" b="1" dirty="0">
                <a:latin typeface="Arial" panose="020B0604020202020204" pitchFamily="34" charset="0"/>
                <a:cs typeface="Arial" panose="020B0604020202020204" pitchFamily="34" charset="0"/>
              </a:rPr>
              <a:t>Operating Times</a:t>
            </a:r>
            <a:r>
              <a:rPr lang="en-GB" sz="1000" dirty="0">
                <a:latin typeface="Arial" panose="020B0604020202020204" pitchFamily="34" charset="0"/>
                <a:cs typeface="Arial" panose="020B0604020202020204" pitchFamily="34" charset="0"/>
              </a:rPr>
              <a:t>: </a:t>
            </a:r>
            <a:r>
              <a:rPr lang="en-GB" sz="1000" dirty="0">
                <a:latin typeface="Arial" panose="020B0604020202020204" pitchFamily="34" charset="0"/>
                <a:ea typeface="Calibri" panose="020F0502020204030204" pitchFamily="34" charset="0"/>
                <a:cs typeface="Arial" panose="020B0604020202020204" pitchFamily="34" charset="0"/>
              </a:rPr>
              <a:t>To maintain an efficient level of operating times in Main Theatres and DPU Theatres to increase theatre capacity.</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The Theatre Operating Time is the rate of total minutes from the start of a patient to the end of a patient, added together to get the sum for each patient on the list, as a percentage of all Available theatre minutes for that list.</a:t>
            </a:r>
          </a:p>
          <a:p>
            <a:r>
              <a:rPr lang="en-GB" sz="1000" dirty="0">
                <a:solidFill>
                  <a:srgbClr val="000000"/>
                </a:solidFill>
                <a:latin typeface="Calibri" panose="020F0502020204030204" pitchFamily="34" charset="0"/>
                <a:ea typeface="Times New Roman" panose="02020603050405020304" pitchFamily="18" charset="0"/>
              </a:rPr>
              <a:t> </a:t>
            </a:r>
            <a:endParaRPr lang="en-GB" sz="1000" dirty="0">
              <a:solidFill>
                <a:srgbClr val="000000"/>
              </a:solidFill>
              <a:latin typeface="Arial" panose="020B0604020202020204" pitchFamily="34" charset="0"/>
              <a:ea typeface="Times New Roman" panose="02020603050405020304" pitchFamily="18" charset="0"/>
            </a:endParaRP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Operating time rate is calculated as the total operating time for each patient and is taken as a % of all available theatre scheduled minutes.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March 26.</a:t>
            </a:r>
            <a:endParaRPr lang="en-GB" dirty="0"/>
          </a:p>
        </p:txBody>
      </p:sp>
    </p:spTree>
    <p:extLst>
      <p:ext uri="{BB962C8B-B14F-4D97-AF65-F5344CB8AC3E}">
        <p14:creationId xmlns:p14="http://schemas.microsoft.com/office/powerpoint/2010/main" val="45233833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a:latin typeface="Arial" panose="020B0604020202020204" pitchFamily="34" charset="0"/>
                <a:cs typeface="Arial" panose="020B0604020202020204" pitchFamily="34" charset="0"/>
              </a:rPr>
              <a:t>Elective Care Activity: </a:t>
            </a:r>
            <a:r>
              <a:rPr lang="en-GB" sz="1000" dirty="0">
                <a:latin typeface="Arial" panose="020B0604020202020204" pitchFamily="34" charset="0"/>
                <a:cs typeface="Arial" panose="020B0604020202020204" pitchFamily="34" charset="0"/>
              </a:rPr>
              <a:t>AHP New Contacts as per Encompass Workbench Report 667793 – Regulatory Submission Returns Dashboard – AHP Activity</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confidence.</a:t>
            </a:r>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35</a:t>
            </a:fld>
            <a:endParaRPr lang="en-GB"/>
          </a:p>
        </p:txBody>
      </p:sp>
    </p:spTree>
    <p:extLst>
      <p:ext uri="{BB962C8B-B14F-4D97-AF65-F5344CB8AC3E}">
        <p14:creationId xmlns:p14="http://schemas.microsoft.com/office/powerpoint/2010/main" val="20317574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36</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13 Week Target: </a:t>
            </a:r>
            <a:r>
              <a:rPr lang="en-GB" sz="1000" dirty="0">
                <a:latin typeface="Arial" panose="020B0604020202020204" pitchFamily="34" charset="0"/>
                <a:ea typeface="Calibri" panose="020F0502020204030204" pitchFamily="34" charset="0"/>
                <a:cs typeface="Arial" panose="020B0604020202020204" pitchFamily="34" charset="0"/>
              </a:rPr>
              <a:t>Patients should not wait more than 13 weeks from referral to commencement of AHP treatment.</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AHP treatment. </a:t>
            </a:r>
            <a:r>
              <a:rPr lang="en-GB" sz="1000" dirty="0">
                <a:solidFill>
                  <a:srgbClr val="000000"/>
                </a:solidFill>
                <a:latin typeface="Arial" panose="020B0604020202020204" pitchFamily="34" charset="0"/>
                <a:ea typeface="Times New Roman" panose="02020603050405020304" pitchFamily="18" charset="0"/>
              </a:rPr>
              <a:t>Waiting times for all of the following AHP services are reported.</a:t>
            </a:r>
          </a:p>
          <a:p>
            <a:r>
              <a:rPr lang="en-GB" sz="1000" dirty="0">
                <a:solidFill>
                  <a:srgbClr val="000000"/>
                </a:solidFill>
                <a:latin typeface="Arial" panose="020B0604020202020204" pitchFamily="34" charset="0"/>
                <a:ea typeface="Times New Roman" panose="02020603050405020304" pitchFamily="18" charset="0"/>
              </a:rPr>
              <a:t> </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Dietetics</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Occupational Therapy</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Orthoptics</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Physiotherapy</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Podiatry</a:t>
            </a:r>
          </a:p>
          <a:p>
            <a:pPr marL="343380" indent="-343380">
              <a:buFont typeface="Symbol" panose="05050102010706020507" pitchFamily="18" charset="2"/>
              <a:buChar char=""/>
            </a:pPr>
            <a:r>
              <a:rPr lang="en-GB" sz="1000" dirty="0">
                <a:solidFill>
                  <a:srgbClr val="000000"/>
                </a:solidFill>
                <a:latin typeface="Arial" panose="020B0604020202020204" pitchFamily="34" charset="0"/>
                <a:ea typeface="Times New Roman" panose="02020603050405020304" pitchFamily="18" charset="0"/>
              </a:rPr>
              <a:t>Speech and Language Therapy</a:t>
            </a:r>
          </a:p>
          <a:p>
            <a:pPr marL="343380" indent="-343380">
              <a:buFont typeface="Symbol" panose="05050102010706020507" pitchFamily="18" charset="2"/>
              <a:buChar char=""/>
            </a:pPr>
            <a:endParaRPr lang="en-GB" sz="1000" dirty="0">
              <a:solidFill>
                <a:srgbClr val="000000"/>
              </a:solidFill>
              <a:latin typeface="Arial" panose="020B0604020202020204" pitchFamily="34" charset="0"/>
              <a:ea typeface="Times New Roman" panose="02020603050405020304" pitchFamily="18" charset="0"/>
            </a:endParaRPr>
          </a:p>
          <a:p>
            <a:pPr marL="343380" indent="-343380">
              <a:buFont typeface="Symbol" panose="05050102010706020507" pitchFamily="18" charset="2"/>
              <a:buChar char=""/>
            </a:pPr>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79459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37</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 </a:t>
            </a:r>
            <a:r>
              <a:rPr lang="en-GB" sz="1000" dirty="0">
                <a:latin typeface="Arial" panose="020B0604020202020204" pitchFamily="34" charset="0"/>
                <a:ea typeface="Calibri" panose="020F0502020204030204" pitchFamily="34" charset="0"/>
                <a:cs typeface="Arial" panose="020B0604020202020204" pitchFamily="34" charset="0"/>
              </a:rPr>
              <a:t>No patient waits longer than 9 weeks to access Adult Mental Health services.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treatment. The target is service-user facing, as such, the client is removed from the waiting list (i.e. clock stops) when they start treatment with the relevant service assessed to support them. Patients waiting for mental health services should have their assessment commenced within 9 weeks of referral.</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latin typeface="Arial" panose="020B0604020202020204" pitchFamily="34" charset="0"/>
                <a:ea typeface="Times New Roman" panose="02020603050405020304" pitchFamily="18" charset="0"/>
              </a:rPr>
              <a:t>From September 2025 Dementia waits are excluded from Adult MH figures.</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February 26.</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675515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38</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7 and 28 Day Discharge Target: </a:t>
            </a:r>
            <a:r>
              <a:rPr lang="en-GB" sz="1000" dirty="0">
                <a:latin typeface="Arial" panose="020B0604020202020204" pitchFamily="34" charset="0"/>
                <a:ea typeface="Calibri" panose="020F0502020204030204" pitchFamily="34" charset="0"/>
                <a:cs typeface="Arial" panose="020B0604020202020204" pitchFamily="34" charset="0"/>
              </a:rPr>
              <a:t>Ensure that 99% of all mental health discharges take place within 7 days of the patient being assessed as medically fit for discharge, with no discharge taking more than 28 days.</a:t>
            </a:r>
          </a:p>
          <a:p>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039757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39</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7 and 28 Day Discharge Target: </a:t>
            </a:r>
            <a:r>
              <a:rPr lang="en-GB" sz="1000" dirty="0">
                <a:latin typeface="Arial" panose="020B0604020202020204" pitchFamily="34" charset="0"/>
                <a:ea typeface="Calibri" panose="020F0502020204030204" pitchFamily="34" charset="0"/>
                <a:cs typeface="Arial" panose="020B0604020202020204" pitchFamily="34" charset="0"/>
              </a:rPr>
              <a:t>Ensure that 99% of all learning disability discharges take place within 7 days of the patient being assessed as medically fit for discharge, with no discharge taking more than 28 days.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Holywell Hospital</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55828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40</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13 Week Target: </a:t>
            </a:r>
            <a:r>
              <a:rPr lang="en-GB" sz="1000" dirty="0">
                <a:latin typeface="Arial" panose="020B0604020202020204" pitchFamily="34" charset="0"/>
                <a:ea typeface="Calibri" panose="020F0502020204030204" pitchFamily="34" charset="0"/>
                <a:cs typeface="Arial" panose="020B0604020202020204" pitchFamily="34" charset="0"/>
              </a:rPr>
              <a:t>No patient waits longer than 13 weeks to access Psychological Therapies.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treatment. The target is service-user facing, as such, the client is removed from the waiting list (i.e. clock stops) when they start treatment with the relevant service assessed to support them. Patients waiting for Psychological Therapies services should have their assessment commenced within 13 weeks of referral.</a:t>
            </a:r>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Psychological Therapies – High from April 26.</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41392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41</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 </a:t>
            </a:r>
            <a:r>
              <a:rPr lang="en-GB" sz="1000" dirty="0">
                <a:latin typeface="Arial" panose="020B0604020202020204" pitchFamily="34" charset="0"/>
                <a:ea typeface="Calibri" panose="020F0502020204030204" pitchFamily="34" charset="0"/>
                <a:cs typeface="Arial" panose="020B0604020202020204" pitchFamily="34" charset="0"/>
              </a:rPr>
              <a:t>No patient waits longer than 9 weeks to access Dementia health services.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treatment. The target is service-user facing, as such, the client is removed from the waiting list (i.e. clock stops) when they start treatment with the relevant service assessed to support them. Patients waiting for all Dementia services should have their assessment commenced within 9 weeks of referral.</a:t>
            </a:r>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Dementia – Medium from January 26, High from July 26.</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421659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42</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9 Week Target: </a:t>
            </a:r>
            <a:r>
              <a:rPr lang="en-GB" sz="1000" dirty="0">
                <a:latin typeface="Arial" panose="020B0604020202020204" pitchFamily="34" charset="0"/>
                <a:ea typeface="Calibri" panose="020F0502020204030204" pitchFamily="34" charset="0"/>
                <a:cs typeface="Arial" panose="020B0604020202020204" pitchFamily="34" charset="0"/>
              </a:rPr>
              <a:t>No patient waits longer than 9 weeks to access Child and Adolescent Mental Health services.</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waiting times from referral to commencement of treatment. The target is service-user facing, as such, the client is removed from the waiting list (i.e. clock stops) when they start treatment with the relevant service assessed to support them. Patients waiting for mental health services should have their assessment commenced within 9 weeks of referral.</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Excludes Step 2 Family Support waits.</a:t>
            </a: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February 26.</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968094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43</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Unallocated Cases Target: </a:t>
            </a:r>
            <a:r>
              <a:rPr lang="en-GB" sz="1000" dirty="0">
                <a:latin typeface="Arial" panose="020B0604020202020204" pitchFamily="34" charset="0"/>
                <a:ea typeface="Calibri" panose="020F0502020204030204" pitchFamily="34" charset="0"/>
                <a:cs typeface="Arial" panose="020B0604020202020204" pitchFamily="34" charset="0"/>
              </a:rPr>
              <a:t>Reduce by 10% the number of Family Support Category Unallocated Cases waiting &gt;20 days.  </a:t>
            </a:r>
            <a:r>
              <a:rPr lang="en-GB" sz="1000" b="1" dirty="0">
                <a:latin typeface="Arial" panose="020B0604020202020204" pitchFamily="34" charset="0"/>
                <a:ea typeface="Calibri" panose="020F0502020204030204" pitchFamily="34" charset="0"/>
                <a:cs typeface="Arial" panose="020B0604020202020204" pitchFamily="34" charset="0"/>
              </a:rPr>
              <a:t>Family Support cases only. </a:t>
            </a:r>
            <a:r>
              <a:rPr lang="en-GB" sz="1000" dirty="0">
                <a:latin typeface="Arial" panose="020B0604020202020204" pitchFamily="34" charset="0"/>
                <a:ea typeface="Calibri" panose="020F0502020204030204" pitchFamily="34" charset="0"/>
                <a:cs typeface="Arial" panose="020B0604020202020204" pitchFamily="34" charset="0"/>
              </a:rPr>
              <a:t>(2025/26 &amp; 2026/27 – Data Baseline at March 2025).</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Ensure consistent governance around the management of unallocated cases within Children’s Services - Family Support only.</a:t>
            </a:r>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endParaRPr lang="en-GB" sz="1800" dirty="0">
              <a:solidFill>
                <a:srgbClr val="000000"/>
              </a:solidFill>
              <a:latin typeface="Arial" panose="020B0604020202020204" pitchFamily="34" charset="0"/>
              <a:ea typeface="Times New Roman" panose="02020603050405020304" pitchFamily="18" charset="0"/>
            </a:endParaRP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6826915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44</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29"/>
            <a:ext cx="7952740" cy="3074616"/>
          </a:xfrm>
        </p:spPr>
        <p:txBody>
          <a:bodyPr/>
          <a:lstStyle/>
          <a:p>
            <a:r>
              <a:rPr lang="en-GB" sz="1000" b="1" dirty="0">
                <a:latin typeface="Arial" panose="020B0604020202020204" pitchFamily="34" charset="0"/>
                <a:cs typeface="Arial" panose="020B0604020202020204" pitchFamily="34" charset="0"/>
              </a:rPr>
              <a:t>Care Package Target: </a:t>
            </a:r>
            <a:r>
              <a:rPr lang="en-GB" sz="1000" dirty="0">
                <a:latin typeface="Arial" panose="020B0604020202020204" pitchFamily="34" charset="0"/>
                <a:cs typeface="Arial" panose="020B0604020202020204" pitchFamily="34" charset="0"/>
              </a:rPr>
              <a:t>10% reduction in unmet need hours </a:t>
            </a:r>
            <a:r>
              <a:rPr lang="en-GB" sz="1000" b="1" u="sng" dirty="0">
                <a:latin typeface="Arial" panose="020B0604020202020204" pitchFamily="34" charset="0"/>
                <a:cs typeface="Arial" panose="020B0604020202020204" pitchFamily="34" charset="0"/>
              </a:rPr>
              <a:t>full</a:t>
            </a:r>
            <a:r>
              <a:rPr lang="en-GB" sz="1000" b="1" dirty="0">
                <a:latin typeface="Arial" panose="020B0604020202020204" pitchFamily="34" charset="0"/>
                <a:cs typeface="Arial" panose="020B0604020202020204" pitchFamily="34" charset="0"/>
              </a:rPr>
              <a:t> </a:t>
            </a:r>
            <a:r>
              <a:rPr lang="en-GB" sz="1000" dirty="0">
                <a:latin typeface="Arial" panose="020B0604020202020204" pitchFamily="34" charset="0"/>
                <a:cs typeface="Arial" panose="020B0604020202020204" pitchFamily="34" charset="0"/>
              </a:rPr>
              <a:t>&amp; 10% reduction in unmet need hours </a:t>
            </a:r>
            <a:r>
              <a:rPr lang="en-GB" sz="1000" b="1" u="sng" dirty="0">
                <a:latin typeface="Arial" panose="020B0604020202020204" pitchFamily="34" charset="0"/>
                <a:cs typeface="Arial" panose="020B0604020202020204" pitchFamily="34" charset="0"/>
              </a:rPr>
              <a:t>partial</a:t>
            </a:r>
            <a:r>
              <a:rPr lang="en-GB" sz="1000" dirty="0">
                <a:latin typeface="Arial" panose="020B0604020202020204" pitchFamily="34" charset="0"/>
                <a:cs typeface="Arial" panose="020B0604020202020204" pitchFamily="34" charset="0"/>
              </a:rPr>
              <a:t>.  </a:t>
            </a:r>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This target relates to t</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he Number of Unmet Needs Hours of Domiciliary Care at month end – for Full and Partial Packages and across all Programmes of Care. (2025/26 &amp; 2026/27 - Data Baseline for Northern Trust is at April 2025).</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Home Care/Domiciliary Care Unmet Need -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Is a term used for persons who have been assessed as meeting the Domiciliary care criteria but continue to wait at home, in another community setting (i.e. Care Home), or in acute care/hospital setting, while a community domiciliary care package is being arranged by the Trust, irrespective if the service user is waiting for a full or partial package of care.</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HOME CARE/DOMICILARY PACKAGE OF CARE -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Home care/Domiciliary Package of Care is a term used for services provided to a person who has been assessed as meeting the criteria for Home Care/Domiciliary Care.		</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FULL PACKAGE OF CARE -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Full Package of Care is a term used for the complete home care/domiciliary care service the service user requires following assessment.</a:t>
            </a:r>
          </a:p>
          <a:p>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PARTIAL PACKAGE OF CARE - </a:t>
            </a:r>
            <a:r>
              <a:rPr lang="en-GB" sz="1000" dirty="0">
                <a:latin typeface="Arial" panose="020B0604020202020204" pitchFamily="34" charset="0"/>
                <a:ea typeface="Calibri" panose="020F0502020204030204" pitchFamily="34" charset="0"/>
                <a:cs typeface="Arial" panose="020B0604020202020204" pitchFamily="34" charset="0"/>
              </a:rPr>
              <a:t>Partial package of care is a term used when the service user is waiting part of their package of care or an increase in their already established package of care. 	</a:t>
            </a:r>
            <a:r>
              <a:rPr lang="en-GB" sz="1800" dirty="0">
                <a:latin typeface="Calibri" panose="020F0502020204030204" pitchFamily="34" charset="0"/>
                <a:ea typeface="Calibri" panose="020F0502020204030204" pitchFamily="34" charset="0"/>
              </a:rPr>
              <a:t>	</a:t>
            </a:r>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4783278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45</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Direct Payments Target: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5% increase in Direct Payments in effect at month end for service users. (2025/26 Data Baseline at March 2025, 2026/27 Data Baseline at March 2026).</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latin typeface="Arial" panose="020B0604020202020204" pitchFamily="34" charset="0"/>
                <a:ea typeface="Calibri" panose="020F0502020204030204" pitchFamily="34" charset="0"/>
                <a:cs typeface="Arial" panose="020B0604020202020204" pitchFamily="34" charset="0"/>
              </a:rPr>
              <a:t>Target Description</a:t>
            </a:r>
            <a:r>
              <a:rPr lang="en-GB" sz="1000" dirty="0">
                <a:latin typeface="Arial" panose="020B0604020202020204" pitchFamily="34" charset="0"/>
                <a:ea typeface="Calibri" panose="020F0502020204030204" pitchFamily="34" charset="0"/>
                <a:cs typeface="Arial" panose="020B0604020202020204" pitchFamily="34" charset="0"/>
              </a:rPr>
              <a:t>: This target relates to the number of service user direct payments in effect at month end. </a:t>
            </a:r>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These are cash payments given in lieu of community care services to those who have been assessed as needing some form of care, and are intended to give users greater choice in their care. The payment must be sufficient to enable the service user to purchase services to meet their needs, and must be spent on services that meet eligible needs. </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dirty="0">
                <a:solidFill>
                  <a:srgbClr val="000000"/>
                </a:solidFill>
                <a:latin typeface="Arial" panose="020B0604020202020204" pitchFamily="34" charset="0"/>
                <a:ea typeface="Calibri" panose="020F0502020204030204" pitchFamily="34" charset="0"/>
                <a:cs typeface="Arial" panose="020B0604020202020204" pitchFamily="34" charset="0"/>
              </a:rPr>
              <a:t>In line with Service Oversight Measures (SOMs) this is direct payments made to Service Users (Clients) only.  Payments to Carers are excluded. </a:t>
            </a: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a:t>
            </a:r>
          </a:p>
          <a:p>
            <a:pPr lvl="0"/>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1765899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46</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Compliance with Serious Adverse Incidents (SAI) Processes</a:t>
            </a:r>
          </a:p>
          <a:p>
            <a:r>
              <a:rPr lang="en-GB" sz="1000" dirty="0">
                <a:solidFill>
                  <a:srgbClr val="000000"/>
                </a:solidFill>
                <a:latin typeface="Arial" panose="020B0604020202020204" pitchFamily="34" charset="0"/>
              </a:rPr>
              <a:t>Total number of SAI Reports Overdue / Not completed includes (Level 1 – Due within 8 weeks), (Level 2 – Due within 12 weeks) &amp;  (Level 3 – Due by date as agreed by SPPG/PHA and HSC Trusts)</a:t>
            </a:r>
            <a:r>
              <a:rPr lang="en-GB" sz="1000" dirty="0"/>
              <a:t>  </a:t>
            </a:r>
            <a:endParaRPr lang="en-GB" sz="1000" dirty="0">
              <a:solidFill>
                <a:srgbClr val="000000"/>
              </a:solidFill>
              <a:latin typeface="Arial" panose="020B0604020202020204" pitchFamily="34" charset="0"/>
            </a:endParaRPr>
          </a:p>
          <a:p>
            <a:r>
              <a:rPr lang="en-GB" dirty="0"/>
              <a:t> </a:t>
            </a:r>
            <a:endParaRPr lang="en-GB" sz="1000" b="1" dirty="0">
              <a:latin typeface="Arial" panose="020B0604020202020204" pitchFamily="34" charset="0"/>
              <a:ea typeface="Calibri" panose="020F0502020204030204" pitchFamily="34" charset="0"/>
              <a:cs typeface="Arial" panose="020B0604020202020204" pitchFamily="34"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50821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47</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1850644"/>
          </a:xfrm>
        </p:spPr>
        <p:txBody>
          <a:bodyPr/>
          <a:lstStyle/>
          <a:p>
            <a:r>
              <a:rPr lang="en-GB" sz="1000" b="1" dirty="0">
                <a:latin typeface="Arial" panose="020B0604020202020204" pitchFamily="34" charset="0"/>
                <a:cs typeface="Arial" panose="020B0604020202020204" pitchFamily="34" charset="0"/>
              </a:rPr>
              <a:t>Hospital Acquired Infections Target: </a:t>
            </a:r>
            <a:r>
              <a:rPr lang="en-GB" sz="1000" b="0" i="0" u="none" strike="noStrike" baseline="0" dirty="0">
                <a:solidFill>
                  <a:srgbClr val="000000"/>
                </a:solidFill>
                <a:latin typeface="Arial" panose="020B0604020202020204" pitchFamily="34" charset="0"/>
              </a:rPr>
              <a:t>Healthcare-associated infections (HCAI) targets include outcome targets defined as reductions in CDI and MRSA incidence rates. Incidence rates have been employed instead of previously used counts of cases to facilitate more accurate and comparable assessments across different HSC Trusts. </a:t>
            </a:r>
          </a:p>
          <a:p>
            <a:endParaRPr lang="en-GB" sz="1000" dirty="0">
              <a:solidFill>
                <a:srgbClr val="000000"/>
              </a:solidFill>
              <a:latin typeface="Arial" panose="020B0604020202020204" pitchFamily="34" charset="0"/>
            </a:endParaRPr>
          </a:p>
          <a:p>
            <a:r>
              <a:rPr lang="en-GB" sz="1000" b="0" i="0" u="none" strike="noStrike" baseline="0" dirty="0">
                <a:solidFill>
                  <a:srgbClr val="000000"/>
                </a:solidFill>
                <a:latin typeface="Arial" panose="020B0604020202020204" pitchFamily="34" charset="0"/>
              </a:rPr>
              <a:t>A target is considered achieved if it represents a minimal statistically significant change from the 2023/24 baseline. The intermediate annual, quarterly and monthly MRSA and CDI targets are determined by interpolating between the baseline incidence rates and the targets set for the end of the UK National Action Plan (NAP) period, facilitating a gradual progression towards achieving the overall MRSA and CDI objectives. </a:t>
            </a:r>
          </a:p>
          <a:p>
            <a:endParaRPr lang="en-GB" sz="1000" dirty="0">
              <a:latin typeface="Arial" panose="020B0604020202020204" pitchFamily="34" charset="0"/>
              <a:ea typeface="Calibri" panose="020F0502020204030204" pitchFamily="34"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Medium confidence</a:t>
            </a:r>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04951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578BA7F4-74E0-4FCD-8CFB-DBF6AAF24C16}" type="slidenum">
              <a:rPr lang="en-GB" smtClean="0"/>
              <a:t>48</a:t>
            </a:fld>
            <a:endParaRPr lang="en-GB"/>
          </a:p>
        </p:txBody>
      </p:sp>
      <p:sp>
        <p:nvSpPr>
          <p:cNvPr id="7" name="Notes Placeholder 2">
            <a:extLst>
              <a:ext uri="{FF2B5EF4-FFF2-40B4-BE49-F238E27FC236}">
                <a16:creationId xmlns:a16="http://schemas.microsoft.com/office/drawing/2014/main" id="{DFB19003-1028-3F0E-A5E7-9BC38E77D5D0}"/>
              </a:ext>
            </a:extLst>
          </p:cNvPr>
          <p:cNvSpPr txBox="1">
            <a:spLocks/>
          </p:cNvSpPr>
          <p:nvPr/>
        </p:nvSpPr>
        <p:spPr>
          <a:xfrm>
            <a:off x="994093" y="3216779"/>
            <a:ext cx="7952740" cy="1271028"/>
          </a:xfrm>
          <a:prstGeom prst="rect">
            <a:avLst/>
          </a:prstGeom>
        </p:spPr>
        <p:txBody>
          <a:bodyPr vert="horz" lIns="91568" tIns="45784" rIns="91568" bIns="45784"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endParaRPr lang="en-GB" sz="1000" dirty="0">
              <a:latin typeface="Arial" panose="020B0604020202020204" pitchFamily="34" charset="0"/>
              <a:cs typeface="Arial" panose="020B0604020202020204" pitchFamily="34" charset="0"/>
            </a:endParaRPr>
          </a:p>
        </p:txBody>
      </p:sp>
      <p:sp>
        <p:nvSpPr>
          <p:cNvPr id="6" name="Notes Placeholder 5">
            <a:extLst>
              <a:ext uri="{FF2B5EF4-FFF2-40B4-BE49-F238E27FC236}">
                <a16:creationId xmlns:a16="http://schemas.microsoft.com/office/drawing/2014/main" id="{6E1E42A4-7462-3132-FD5C-081E7C7C5FFC}"/>
              </a:ext>
            </a:extLst>
          </p:cNvPr>
          <p:cNvSpPr>
            <a:spLocks noGrp="1"/>
          </p:cNvSpPr>
          <p:nvPr>
            <p:ph type="body" idx="1"/>
          </p:nvPr>
        </p:nvSpPr>
        <p:spPr>
          <a:xfrm>
            <a:off x="1059740" y="3276730"/>
            <a:ext cx="7952740" cy="2680961"/>
          </a:xfrm>
        </p:spPr>
        <p:txBody>
          <a:bodyPr/>
          <a:lstStyle/>
          <a:p>
            <a:r>
              <a:rPr lang="en-GB" sz="1000" b="1" dirty="0">
                <a:latin typeface="Arial" panose="020B0604020202020204" pitchFamily="34" charset="0"/>
                <a:cs typeface="Arial" panose="020B0604020202020204" pitchFamily="34" charset="0"/>
              </a:rPr>
              <a:t>Compliance with Palliative Care NQIs Target: A)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To achieve 95% compliance with each element of the Palliative Care NQIs. </a:t>
            </a: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		                          B)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 also monitor the overall compliance from all elements of the palliative care NQIs. </a:t>
            </a:r>
          </a:p>
          <a:p>
            <a:endPar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Target Description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en-GB" sz="1000" dirty="0">
                <a:effectLst/>
                <a:latin typeface="Arial" panose="020B0604020202020204" pitchFamily="34" charset="0"/>
                <a:ea typeface="Calibri" panose="020F0502020204030204" pitchFamily="34" charset="0"/>
                <a:cs typeface="Arial" panose="020B0604020202020204" pitchFamily="34" charset="0"/>
              </a:rPr>
              <a:t>People admitted to the district nursing caseload will receive quality palliative and end of life care in their home.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To track, monitor and evaluate the quality of nursing care given to patients on a palliative care journey to support improvements using these six measures:</a:t>
            </a:r>
          </a:p>
          <a:p>
            <a:endPar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lvl="0"/>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NQI1 - Palliative Keyworker (PCKW) Identified </a:t>
            </a:r>
          </a:p>
          <a:p>
            <a:pPr lvl="0"/>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NQI2 - PCKW Role Explained</a:t>
            </a:r>
          </a:p>
          <a:p>
            <a:pPr lvl="0"/>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NQI3 -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Palliative Diagnosis Recorded</a:t>
            </a:r>
          </a:p>
          <a:p>
            <a:pPr lvl="0"/>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NQI4 - End of Life Care Operational System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ELCOS) Phase Recorded</a:t>
            </a:r>
          </a:p>
          <a:p>
            <a:pPr lvl="0"/>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NQI5 -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Anticipatory Medications Prescribed</a:t>
            </a:r>
          </a:p>
          <a:p>
            <a:pPr lvl="0"/>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NQI6 -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Preferred Place of Care Recorded</a:t>
            </a:r>
          </a:p>
          <a:p>
            <a:r>
              <a:rPr lang="en-GB" sz="1000" dirty="0">
                <a:effectLst/>
                <a:latin typeface="Arial" panose="020B0604020202020204" pitchFamily="34" charset="0"/>
                <a:ea typeface="Calibri" panose="020F0502020204030204" pitchFamily="34" charset="0"/>
                <a:cs typeface="Arial" panose="020B0604020202020204" pitchFamily="34" charset="0"/>
              </a:rPr>
              <a:t> </a:t>
            </a:r>
            <a:endParaRPr lang="en-GB" sz="1000" dirty="0">
              <a:solidFill>
                <a:srgbClr val="000000"/>
              </a:solidFill>
              <a:latin typeface="Arial" panose="020B0604020202020204" pitchFamily="34" charset="0"/>
              <a:ea typeface="Calibri" panose="020F0502020204030204" pitchFamily="34" charset="0"/>
              <a:cs typeface="Arial" panose="020B0604020202020204" pitchFamily="34" charset="0"/>
            </a:endParaRPr>
          </a:p>
          <a:p>
            <a:endPar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000" b="1" dirty="0">
                <a:solidFill>
                  <a:srgbClr val="000000"/>
                </a:solidFill>
                <a:latin typeface="Arial" panose="020B0604020202020204" pitchFamily="34" charset="0"/>
                <a:ea typeface="Times New Roman" panose="02020603050405020304" pitchFamily="18" charset="0"/>
                <a:cs typeface="Arial" panose="020B0604020202020204" pitchFamily="34" charset="0"/>
              </a:rPr>
              <a:t>Data Confidence Level </a:t>
            </a:r>
            <a:r>
              <a:rPr lang="en-GB" sz="1000" dirty="0">
                <a:solidFill>
                  <a:srgbClr val="000000"/>
                </a:solidFill>
                <a:latin typeface="Arial" panose="020B0604020202020204" pitchFamily="34" charset="0"/>
                <a:ea typeface="Times New Roman" panose="02020603050405020304" pitchFamily="18" charset="0"/>
                <a:cs typeface="Arial" panose="020B0604020202020204" pitchFamily="34" charset="0"/>
              </a:rPr>
              <a:t>– High from June 26.</a:t>
            </a:r>
            <a:endParaRPr lang="en-GB" sz="1000" dirty="0">
              <a:solidFill>
                <a:srgbClr val="000000"/>
              </a:solidFill>
              <a:latin typeface="Arial" panose="020B0604020202020204" pitchFamily="34" charset="0"/>
              <a:ea typeface="Times New Roman" panose="02020603050405020304" pitchFamily="18" charset="0"/>
            </a:endParaRPr>
          </a:p>
          <a:p>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540519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5680">
              <a:defRPr/>
            </a:pPr>
            <a:r>
              <a:rPr lang="en-GB" sz="1000" b="1" dirty="0">
                <a:latin typeface="Arial" panose="020B0604020202020204" pitchFamily="34" charset="0"/>
                <a:ea typeface="Calibri" panose="020F0502020204030204" pitchFamily="34" charset="0"/>
                <a:cs typeface="Arial" panose="020B0604020202020204" pitchFamily="34" charset="0"/>
              </a:rPr>
              <a:t>Description</a:t>
            </a:r>
            <a:r>
              <a:rPr lang="en-GB" sz="1000" dirty="0">
                <a:latin typeface="Arial" panose="020B0604020202020204" pitchFamily="34" charset="0"/>
                <a:ea typeface="Calibri" panose="020F0502020204030204" pitchFamily="34" charset="0"/>
                <a:cs typeface="Arial" panose="020B0604020202020204" pitchFamily="34" charset="0"/>
              </a:rPr>
              <a:t>: Where there is a level with figures in red, these are the most recent position, with figures in black being what they moved from.</a:t>
            </a:r>
          </a:p>
          <a:p>
            <a:pPr defTabSz="915680">
              <a:defRPr/>
            </a:pPr>
            <a:endParaRPr lang="en-GB" sz="1000" dirty="0">
              <a:latin typeface="Arial" panose="020B0604020202020204" pitchFamily="34" charset="0"/>
              <a:ea typeface="Calibri" panose="020F0502020204030204" pitchFamily="34" charset="0"/>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578BA7F4-74E0-4FCD-8CFB-DBF6AAF24C16}" type="slidenum">
              <a:rPr lang="en-GB" smtClean="0"/>
              <a:t>49</a:t>
            </a:fld>
            <a:endParaRPr lang="en-GB"/>
          </a:p>
        </p:txBody>
      </p:sp>
    </p:spTree>
    <p:extLst>
      <p:ext uri="{BB962C8B-B14F-4D97-AF65-F5344CB8AC3E}">
        <p14:creationId xmlns:p14="http://schemas.microsoft.com/office/powerpoint/2010/main" val="275785439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spTree>
      <p:nvGrpSpPr>
        <p:cNvPr id="1" name=""/>
        <p:cNvGrpSpPr/>
        <p:nvPr/>
      </p:nvGrpSpPr>
      <p:grpSpPr>
        <a:xfrm>
          <a:off x="0" y="0"/>
          <a:ext cx="0" cy="0"/>
          <a:chOff x="0" y="0"/>
          <a:chExt cx="0" cy="0"/>
        </a:xfrm>
      </p:grpSpPr>
      <p:sp>
        <p:nvSpPr>
          <p:cNvPr id="8" name="Rectangle 7"/>
          <p:cNvSpPr/>
          <p:nvPr userDrawn="1"/>
        </p:nvSpPr>
        <p:spPr>
          <a:xfrm>
            <a:off x="217005" y="203752"/>
            <a:ext cx="11757991" cy="6450496"/>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1685" y="477078"/>
            <a:ext cx="2733261" cy="494026"/>
          </a:xfrm>
          <a:prstGeom prst="rect">
            <a:avLst/>
          </a:prstGeom>
        </p:spPr>
      </p:pic>
      <p:sp>
        <p:nvSpPr>
          <p:cNvPr id="13" name="Rectangle 12"/>
          <p:cNvSpPr/>
          <p:nvPr userDrawn="1"/>
        </p:nvSpPr>
        <p:spPr>
          <a:xfrm>
            <a:off x="217005" y="1538288"/>
            <a:ext cx="278295" cy="395287"/>
          </a:xfrm>
          <a:prstGeom prst="rect">
            <a:avLst/>
          </a:prstGeom>
          <a:solidFill>
            <a:srgbClr val="EB0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18"/>
          <p:cNvSpPr>
            <a:spLocks noGrp="1"/>
          </p:cNvSpPr>
          <p:nvPr>
            <p:ph type="body" sz="quarter" idx="12" hasCustomPrompt="1"/>
          </p:nvPr>
        </p:nvSpPr>
        <p:spPr>
          <a:xfrm>
            <a:off x="671513" y="1410305"/>
            <a:ext cx="10748548" cy="1838325"/>
          </a:xfrm>
          <a:prstGeom prst="rect">
            <a:avLst/>
          </a:prstGeom>
        </p:spPr>
        <p:txBody>
          <a:bodyPr/>
          <a:lstStyle>
            <a:lvl1pPr marL="0" indent="0">
              <a:buNone/>
              <a:defRPr sz="4400" b="1">
                <a:solidFill>
                  <a:srgbClr val="0F3E4C"/>
                </a:solidFill>
                <a:latin typeface="Arial" panose="020B0604020202020204" pitchFamily="34" charset="0"/>
                <a:cs typeface="Arial" panose="020B0604020202020204" pitchFamily="34" charset="0"/>
              </a:defRPr>
            </a:lvl1pPr>
          </a:lstStyle>
          <a:p>
            <a:pPr lvl="0"/>
            <a:r>
              <a:rPr lang="en-GB" dirty="0"/>
              <a:t>Insert text here</a:t>
            </a:r>
          </a:p>
        </p:txBody>
      </p:sp>
      <p:sp>
        <p:nvSpPr>
          <p:cNvPr id="14" name="Rectangle 13"/>
          <p:cNvSpPr/>
          <p:nvPr userDrawn="1"/>
        </p:nvSpPr>
        <p:spPr>
          <a:xfrm>
            <a:off x="217005" y="6450496"/>
            <a:ext cx="11757991" cy="203752"/>
          </a:xfrm>
          <a:prstGeom prst="rect">
            <a:avLst/>
          </a:prstGeom>
          <a:solidFill>
            <a:srgbClr val="084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1485" y="5214615"/>
            <a:ext cx="1403498" cy="1351211"/>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79243" y="343973"/>
            <a:ext cx="2759475" cy="788422"/>
          </a:xfrm>
          <a:prstGeom prst="rect">
            <a:avLst/>
          </a:prstGeom>
        </p:spPr>
      </p:pic>
    </p:spTree>
    <p:extLst>
      <p:ext uri="{BB962C8B-B14F-4D97-AF65-F5344CB8AC3E}">
        <p14:creationId xmlns:p14="http://schemas.microsoft.com/office/powerpoint/2010/main" val="2101476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8" name="Rectangle 7"/>
          <p:cNvSpPr/>
          <p:nvPr userDrawn="1"/>
        </p:nvSpPr>
        <p:spPr>
          <a:xfrm>
            <a:off x="217005" y="203752"/>
            <a:ext cx="11757991" cy="6450496"/>
          </a:xfrm>
          <a:prstGeom prst="rect">
            <a:avLst/>
          </a:prstGeom>
          <a:solidFill>
            <a:srgbClr val="E6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p:cNvSpPr/>
          <p:nvPr userDrawn="1"/>
        </p:nvSpPr>
        <p:spPr>
          <a:xfrm>
            <a:off x="217005" y="6450496"/>
            <a:ext cx="11757991" cy="203752"/>
          </a:xfrm>
          <a:prstGeom prst="rect">
            <a:avLst/>
          </a:prstGeom>
          <a:solidFill>
            <a:srgbClr val="084D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71685" y="477078"/>
            <a:ext cx="2733261" cy="494026"/>
          </a:xfrm>
          <a:prstGeom prst="rect">
            <a:avLst/>
          </a:prstGeom>
        </p:spPr>
      </p:pic>
      <p:sp>
        <p:nvSpPr>
          <p:cNvPr id="13" name="Rectangle 12"/>
          <p:cNvSpPr/>
          <p:nvPr userDrawn="1"/>
        </p:nvSpPr>
        <p:spPr>
          <a:xfrm>
            <a:off x="217005" y="1520688"/>
            <a:ext cx="278295" cy="332826"/>
          </a:xfrm>
          <a:prstGeom prst="rect">
            <a:avLst/>
          </a:prstGeom>
          <a:solidFill>
            <a:srgbClr val="EB0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18"/>
          <p:cNvSpPr>
            <a:spLocks noGrp="1"/>
          </p:cNvSpPr>
          <p:nvPr>
            <p:ph type="body" sz="quarter" idx="12" hasCustomPrompt="1"/>
          </p:nvPr>
        </p:nvSpPr>
        <p:spPr>
          <a:xfrm>
            <a:off x="671513" y="1410306"/>
            <a:ext cx="10748548" cy="558538"/>
          </a:xfrm>
          <a:prstGeom prst="rect">
            <a:avLst/>
          </a:prstGeom>
        </p:spPr>
        <p:txBody>
          <a:bodyPr/>
          <a:lstStyle>
            <a:lvl1pPr marL="0" indent="0">
              <a:buNone/>
              <a:defRPr sz="3600" b="1">
                <a:solidFill>
                  <a:srgbClr val="0F3E4C"/>
                </a:solidFill>
                <a:latin typeface="Arial" panose="020B0604020202020204" pitchFamily="34" charset="0"/>
                <a:cs typeface="Arial" panose="020B0604020202020204" pitchFamily="34" charset="0"/>
              </a:defRPr>
            </a:lvl1pPr>
          </a:lstStyle>
          <a:p>
            <a:pPr lvl="0"/>
            <a:r>
              <a:rPr lang="en-GB" dirty="0"/>
              <a:t>Insert title of slide</a:t>
            </a:r>
          </a:p>
        </p:txBody>
      </p:sp>
      <p:sp>
        <p:nvSpPr>
          <p:cNvPr id="3" name="Text Placeholder 2"/>
          <p:cNvSpPr>
            <a:spLocks noGrp="1"/>
          </p:cNvSpPr>
          <p:nvPr>
            <p:ph type="body" sz="quarter" idx="13" hasCustomPrompt="1"/>
          </p:nvPr>
        </p:nvSpPr>
        <p:spPr>
          <a:xfrm>
            <a:off x="671513" y="2177658"/>
            <a:ext cx="10748962" cy="4043755"/>
          </a:xfrm>
          <a:prstGeom prst="rect">
            <a:avLst/>
          </a:prstGeom>
        </p:spPr>
        <p:txBody>
          <a:bodyPr/>
          <a:lstStyle>
            <a:lvl1pPr marL="342900" indent="-342900">
              <a:buFont typeface="Arial" panose="020B0604020202020204" pitchFamily="34" charset="0"/>
              <a:buChar char="•"/>
              <a:defRPr sz="2000" baseline="0">
                <a:solidFill>
                  <a:srgbClr val="0F3E4C"/>
                </a:solidFill>
                <a:latin typeface="Arial" panose="020B0604020202020204" pitchFamily="34" charset="0"/>
                <a:cs typeface="Arial" panose="020B0604020202020204" pitchFamily="34" charset="0"/>
              </a:defRPr>
            </a:lvl1pPr>
          </a:lstStyle>
          <a:p>
            <a:pPr lvl="0"/>
            <a:r>
              <a:rPr lang="en-GB" dirty="0"/>
              <a:t>Insert text here</a:t>
            </a:r>
          </a:p>
          <a:p>
            <a:pPr lvl="0"/>
            <a:r>
              <a:rPr lang="en-GB" dirty="0"/>
              <a:t>Insert text here</a:t>
            </a:r>
          </a:p>
          <a:p>
            <a:pPr lvl="0"/>
            <a:r>
              <a:rPr lang="en-GB" dirty="0"/>
              <a:t>Insert text here</a:t>
            </a:r>
          </a:p>
          <a:p>
            <a:pPr lvl="0"/>
            <a:r>
              <a:rPr lang="en-GB" dirty="0"/>
              <a:t>Insert text here</a:t>
            </a:r>
          </a:p>
          <a:p>
            <a:pPr lvl="0"/>
            <a:r>
              <a:rPr lang="en-GB" dirty="0"/>
              <a:t>Insert text here</a:t>
            </a:r>
          </a:p>
          <a:p>
            <a:pPr lvl="0"/>
            <a:r>
              <a:rPr lang="en-GB" dirty="0"/>
              <a:t>Insert text here</a:t>
            </a:r>
          </a:p>
          <a:p>
            <a:pPr lvl="0"/>
            <a:endParaRPr lang="en-GB" dirty="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471485" y="5214615"/>
            <a:ext cx="1403498" cy="1351211"/>
          </a:xfrm>
          <a:prstGeom prst="rect">
            <a:avLst/>
          </a:prstGeom>
        </p:spPr>
      </p:pic>
      <p:pic>
        <p:nvPicPr>
          <p:cNvPr id="10" name="Picture 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79243" y="343973"/>
            <a:ext cx="2759475" cy="788422"/>
          </a:xfrm>
          <a:prstGeom prst="rect">
            <a:avLst/>
          </a:prstGeom>
        </p:spPr>
      </p:pic>
    </p:spTree>
    <p:extLst>
      <p:ext uri="{BB962C8B-B14F-4D97-AF65-F5344CB8AC3E}">
        <p14:creationId xmlns:p14="http://schemas.microsoft.com/office/powerpoint/2010/main" val="132869161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4444078"/>
      </p:ext>
    </p:extLst>
  </p:cSld>
  <p:clrMap bg1="lt1" tx1="dk1" bg2="lt2" tx2="dk2" accent1="accent1" accent2="accent2" accent3="accent3" accent4="accent4" accent5="accent5" accent6="accent6" hlink="hlink" folHlink="folHlink"/>
  <p:sldLayoutIdLst>
    <p:sldLayoutId id="2147483655" r:id="rId1"/>
    <p:sldLayoutId id="214748365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7.xml"/></Relationships>
</file>

<file path=ppt/slides/_rels/slide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11.xml"/></Relationships>
</file>

<file path=ppt/slides/_rels/slide10.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chart" Target="../charts/chart13.xml"/></Relationships>
</file>

<file path=ppt/slides/_rels/slide11.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1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17.xml"/></Relationships>
</file>

<file path=ppt/slides/_rels/slide13.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chart" Target="../charts/chart19.xml"/></Relationships>
</file>

<file path=ppt/slides/_rels/slide14.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21.xml"/></Relationships>
</file>

<file path=ppt/slides/_rels/slide15.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hart" Target="../charts/chart23.xml"/></Relationships>
</file>

<file path=ppt/slides/_rels/slide16.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chart" Target="../charts/chart25.xml"/></Relationships>
</file>

<file path=ppt/slides/_rels/slide17.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chart" Target="../charts/chart27.xml"/></Relationships>
</file>

<file path=ppt/slides/_rels/slide18.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chart" Target="../charts/chart29.xml"/></Relationships>
</file>

<file path=ppt/slides/_rels/slide19.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chart" Target="../charts/chart31.xml"/></Relationships>
</file>

<file path=ppt/slides/_rels/slide20.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33.x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chart" Target="../charts/chart35.xml"/></Relationships>
</file>

<file path=ppt/slides/_rels/slide23.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chart" Target="../charts/chart37.xml"/></Relationships>
</file>

<file path=ppt/slides/_rels/slide24.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39.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40.xm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chart" Target="../charts/chart41.xml"/></Relationships>
</file>

<file path=ppt/slides/_rels/slide27.xml.rels><?xml version="1.0" encoding="UTF-8" standalone="yes"?>
<Relationships xmlns="http://schemas.openxmlformats.org/package/2006/relationships"><Relationship Id="rId3" Type="http://schemas.openxmlformats.org/officeDocument/2006/relationships/chart" Target="../charts/chart42.xm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chart" Target="../charts/chart44.xml"/><Relationship Id="rId4" Type="http://schemas.openxmlformats.org/officeDocument/2006/relationships/chart" Target="../charts/chart43.xml"/></Relationships>
</file>

<file path=ppt/slides/_rels/slide28.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chart" Target="../charts/chart47.xml"/><Relationship Id="rId4" Type="http://schemas.openxmlformats.org/officeDocument/2006/relationships/chart" Target="../charts/chart46.xml"/></Relationships>
</file>

<file path=ppt/slides/_rels/slide29.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chart" Target="../charts/chart49.xml"/></Relationships>
</file>

<file path=ppt/slides/_rels/slide30.xml.rels><?xml version="1.0" encoding="UTF-8" standalone="yes"?>
<Relationships xmlns="http://schemas.openxmlformats.org/package/2006/relationships"><Relationship Id="rId3" Type="http://schemas.openxmlformats.org/officeDocument/2006/relationships/chart" Target="../charts/chart50.xm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chart" Target="../charts/chart51.xml"/></Relationships>
</file>

<file path=ppt/slides/_rels/slide31.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53.xm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chart" Target="../charts/chart54.xml"/></Relationships>
</file>

<file path=ppt/slides/_rels/slide33.xml.rels><?xml version="1.0" encoding="UTF-8" standalone="yes"?>
<Relationships xmlns="http://schemas.openxmlformats.org/package/2006/relationships"><Relationship Id="rId3" Type="http://schemas.openxmlformats.org/officeDocument/2006/relationships/chart" Target="../charts/chart55.xm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chart" Target="../charts/chart56.xml"/></Relationships>
</file>

<file path=ppt/slides/_rels/slide34.xml.rels><?xml version="1.0" encoding="UTF-8" standalone="yes"?>
<Relationships xmlns="http://schemas.openxmlformats.org/package/2006/relationships"><Relationship Id="rId3" Type="http://schemas.openxmlformats.org/officeDocument/2006/relationships/chart" Target="../charts/chart57.xm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chart" Target="../charts/chart58.xml"/></Relationships>
</file>

<file path=ppt/slides/_rels/slide35.xml.rels><?xml version="1.0" encoding="UTF-8" standalone="yes"?>
<Relationships xmlns="http://schemas.openxmlformats.org/package/2006/relationships"><Relationship Id="rId3" Type="http://schemas.openxmlformats.org/officeDocument/2006/relationships/chart" Target="../charts/chart59.xml"/><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chart" Target="../charts/chart60.xml"/></Relationships>
</file>

<file path=ppt/slides/_rels/slide36.xml.rels><?xml version="1.0" encoding="UTF-8" standalone="yes"?>
<Relationships xmlns="http://schemas.openxmlformats.org/package/2006/relationships"><Relationship Id="rId3" Type="http://schemas.openxmlformats.org/officeDocument/2006/relationships/chart" Target="../charts/chart61.xm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chart" Target="../charts/chart62.xml"/></Relationships>
</file>

<file path=ppt/slides/_rels/slide37.xml.rels><?xml version="1.0" encoding="UTF-8" standalone="yes"?>
<Relationships xmlns="http://schemas.openxmlformats.org/package/2006/relationships"><Relationship Id="rId3" Type="http://schemas.openxmlformats.org/officeDocument/2006/relationships/chart" Target="../charts/chart63.xml"/><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chart" Target="../charts/chart64.xml"/></Relationships>
</file>

<file path=ppt/slides/_rels/slide38.xml.rels><?xml version="1.0" encoding="UTF-8" standalone="yes"?>
<Relationships xmlns="http://schemas.openxmlformats.org/package/2006/relationships"><Relationship Id="rId3" Type="http://schemas.openxmlformats.org/officeDocument/2006/relationships/chart" Target="../charts/chart65.xm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chart" Target="../charts/chart66.xml"/></Relationships>
</file>

<file path=ppt/slides/_rels/slide39.xml.rels><?xml version="1.0" encoding="UTF-8" standalone="yes"?>
<Relationships xmlns="http://schemas.openxmlformats.org/package/2006/relationships"><Relationship Id="rId3" Type="http://schemas.openxmlformats.org/officeDocument/2006/relationships/chart" Target="../charts/chart67.xml"/><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chart" Target="../charts/chart68.xml"/></Relationships>
</file>

<file path=ppt/slides/_rels/slide40.xml.rels><?xml version="1.0" encoding="UTF-8" standalone="yes"?>
<Relationships xmlns="http://schemas.openxmlformats.org/package/2006/relationships"><Relationship Id="rId3" Type="http://schemas.openxmlformats.org/officeDocument/2006/relationships/chart" Target="../charts/chart69.xml"/><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70.xm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71.xml"/><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chart" Target="../charts/chart72.xml"/></Relationships>
</file>

<file path=ppt/slides/_rels/slide43.xml.rels><?xml version="1.0" encoding="UTF-8" standalone="yes"?>
<Relationships xmlns="http://schemas.openxmlformats.org/package/2006/relationships"><Relationship Id="rId3" Type="http://schemas.openxmlformats.org/officeDocument/2006/relationships/chart" Target="../charts/chart73.xml"/><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chart" Target="../charts/chart74.xml"/><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chart" Target="../charts/chart75.xml"/></Relationships>
</file>

<file path=ppt/slides/_rels/slide45.xml.rels><?xml version="1.0" encoding="UTF-8" standalone="yes"?>
<Relationships xmlns="http://schemas.openxmlformats.org/package/2006/relationships"><Relationship Id="rId3" Type="http://schemas.openxmlformats.org/officeDocument/2006/relationships/chart" Target="../charts/chart76.xm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77.xml"/><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78.xm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chart" Target="../charts/chart79.xml"/></Relationships>
</file>

<file path=ppt/slides/_rels/slide48.xml.rels><?xml version="1.0" encoding="UTF-8" standalone="yes"?>
<Relationships xmlns="http://schemas.openxmlformats.org/package/2006/relationships"><Relationship Id="rId3" Type="http://schemas.openxmlformats.org/officeDocument/2006/relationships/chart" Target="../charts/chart80.xm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13572" y="1803229"/>
            <a:ext cx="10748548" cy="3408857"/>
          </a:xfrm>
        </p:spPr>
        <p:txBody>
          <a:bodyPr/>
          <a:lstStyle/>
          <a:p>
            <a:pPr algn="ctr"/>
            <a:r>
              <a:rPr lang="en-GB" sz="3600" b="1" dirty="0">
                <a:latin typeface="Arial" panose="020B0604020202020204" pitchFamily="34" charset="0"/>
                <a:cs typeface="Arial" panose="020B0604020202020204" pitchFamily="34" charset="0"/>
              </a:rPr>
              <a:t>Trust Board Performance Report</a:t>
            </a:r>
          </a:p>
          <a:p>
            <a:pPr algn="ctr"/>
            <a:r>
              <a:rPr lang="en-GB" sz="3600" b="1" dirty="0">
                <a:latin typeface="Arial" panose="020B0604020202020204" pitchFamily="34" charset="0"/>
                <a:cs typeface="Arial" panose="020B0604020202020204" pitchFamily="34" charset="0"/>
              </a:rPr>
              <a:t> </a:t>
            </a:r>
            <a:r>
              <a:rPr lang="en-GB" sz="3600" dirty="0"/>
              <a:t>August</a:t>
            </a:r>
            <a:r>
              <a:rPr lang="en-GB" sz="3600" b="1" dirty="0">
                <a:latin typeface="Arial" panose="020B0604020202020204" pitchFamily="34" charset="0"/>
                <a:cs typeface="Arial" panose="020B0604020202020204" pitchFamily="34" charset="0"/>
              </a:rPr>
              <a:t> 2026</a:t>
            </a:r>
          </a:p>
          <a:p>
            <a:pPr algn="ctr"/>
            <a:endParaRPr lang="en-GB" sz="2400" dirty="0"/>
          </a:p>
          <a:p>
            <a:pPr algn="ctr"/>
            <a:r>
              <a:rPr lang="en-GB" sz="2400" dirty="0">
                <a:latin typeface="Arial" panose="020B0604020202020204" pitchFamily="34" charset="0"/>
                <a:cs typeface="Arial" panose="020B0604020202020204" pitchFamily="34" charset="0"/>
              </a:rPr>
              <a:t>Prepared and issued by</a:t>
            </a:r>
          </a:p>
          <a:p>
            <a:pPr algn="ctr"/>
            <a:r>
              <a:rPr lang="en-GB" sz="2400" dirty="0">
                <a:latin typeface="Arial" panose="020B0604020202020204" pitchFamily="34" charset="0"/>
                <a:cs typeface="Arial" panose="020B0604020202020204" pitchFamily="34" charset="0"/>
              </a:rPr>
              <a:t>Strategic Planning, Performance &amp; ICT </a:t>
            </a:r>
          </a:p>
          <a:p>
            <a:pPr algn="ctr"/>
            <a:r>
              <a:rPr lang="en-GB" sz="2400" dirty="0"/>
              <a:t>17 September </a:t>
            </a:r>
            <a:r>
              <a:rPr lang="en-GB" sz="2400" dirty="0">
                <a:latin typeface="Arial" panose="020B0604020202020204" pitchFamily="34" charset="0"/>
                <a:cs typeface="Arial" panose="020B0604020202020204" pitchFamily="34" charset="0"/>
              </a:rPr>
              <a:t>2026</a:t>
            </a:r>
          </a:p>
          <a:p>
            <a:endParaRPr lang="en-GB" dirty="0"/>
          </a:p>
        </p:txBody>
      </p:sp>
    </p:spTree>
    <p:extLst>
      <p:ext uri="{BB962C8B-B14F-4D97-AF65-F5344CB8AC3E}">
        <p14:creationId xmlns:p14="http://schemas.microsoft.com/office/powerpoint/2010/main" val="2311965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771939" y="1181341"/>
            <a:ext cx="8224577" cy="558538"/>
          </a:xfrm>
        </p:spPr>
        <p:txBody>
          <a:bodyPr/>
          <a:lstStyle/>
          <a:p>
            <a:r>
              <a:rPr lang="en-GB" sz="3200" dirty="0"/>
              <a:t>Contents</a:t>
            </a:r>
          </a:p>
        </p:txBody>
      </p:sp>
      <p:graphicFrame>
        <p:nvGraphicFramePr>
          <p:cNvPr id="7" name="Table 6">
            <a:extLst>
              <a:ext uri="{FF2B5EF4-FFF2-40B4-BE49-F238E27FC236}">
                <a16:creationId xmlns:a16="http://schemas.microsoft.com/office/drawing/2014/main" id="{04A821EC-CA58-1373-EDD4-322C022C3894}"/>
              </a:ext>
            </a:extLst>
          </p:cNvPr>
          <p:cNvGraphicFramePr>
            <a:graphicFrameLocks noGrp="1"/>
          </p:cNvGraphicFramePr>
          <p:nvPr>
            <p:extLst>
              <p:ext uri="{D42A27DB-BD31-4B8C-83A1-F6EECF244321}">
                <p14:modId xmlns:p14="http://schemas.microsoft.com/office/powerpoint/2010/main" val="1231246037"/>
              </p:ext>
            </p:extLst>
          </p:nvPr>
        </p:nvGraphicFramePr>
        <p:xfrm>
          <a:off x="870262" y="1739879"/>
          <a:ext cx="8224579" cy="4663440"/>
        </p:xfrm>
        <a:graphic>
          <a:graphicData uri="http://schemas.openxmlformats.org/drawingml/2006/table">
            <a:tbl>
              <a:tblPr firstRow="1" bandRow="1">
                <a:tableStyleId>{5C22544A-7EE6-4342-B048-85BDC9FD1C3A}</a:tableStyleId>
              </a:tblPr>
              <a:tblGrid>
                <a:gridCol w="5109072">
                  <a:extLst>
                    <a:ext uri="{9D8B030D-6E8A-4147-A177-3AD203B41FA5}">
                      <a16:colId xmlns:a16="http://schemas.microsoft.com/office/drawing/2014/main" val="1660878418"/>
                    </a:ext>
                  </a:extLst>
                </a:gridCol>
                <a:gridCol w="3115507">
                  <a:extLst>
                    <a:ext uri="{9D8B030D-6E8A-4147-A177-3AD203B41FA5}">
                      <a16:colId xmlns:a16="http://schemas.microsoft.com/office/drawing/2014/main" val="2741459124"/>
                    </a:ext>
                  </a:extLst>
                </a:gridCol>
              </a:tblGrid>
              <a:tr h="219924">
                <a:tc>
                  <a:txBody>
                    <a:bodyPr/>
                    <a:lstStyle/>
                    <a:p>
                      <a:r>
                        <a:rPr lang="en-GB" sz="1200" dirty="0">
                          <a:solidFill>
                            <a:schemeClr val="tx1"/>
                          </a:solidFill>
                          <a:latin typeface="Arial" panose="020B0604020202020204" pitchFamily="34" charset="0"/>
                          <a:cs typeface="Arial" panose="020B0604020202020204" pitchFamily="34" charset="0"/>
                        </a:rPr>
                        <a:t>Name</a:t>
                      </a:r>
                    </a:p>
                  </a:txBody>
                  <a:tcPr>
                    <a:noFill/>
                  </a:tcPr>
                </a:tc>
                <a:tc>
                  <a:txBody>
                    <a:bodyPr/>
                    <a:lstStyle/>
                    <a:p>
                      <a:r>
                        <a:rPr lang="en-GB" sz="1200" dirty="0">
                          <a:solidFill>
                            <a:schemeClr val="tx1"/>
                          </a:solidFill>
                          <a:latin typeface="Arial" panose="020B0604020202020204" pitchFamily="34" charset="0"/>
                          <a:cs typeface="Arial" panose="020B0604020202020204" pitchFamily="34" charset="0"/>
                        </a:rPr>
                        <a:t>Page Number (s)</a:t>
                      </a:r>
                    </a:p>
                  </a:txBody>
                  <a:tcPr>
                    <a:noFill/>
                  </a:tcPr>
                </a:tc>
                <a:extLst>
                  <a:ext uri="{0D108BD9-81ED-4DB2-BD59-A6C34878D82A}">
                    <a16:rowId xmlns:a16="http://schemas.microsoft.com/office/drawing/2014/main" val="2608089448"/>
                  </a:ext>
                </a:extLst>
              </a:tr>
              <a:tr h="219924">
                <a:tc>
                  <a:txBody>
                    <a:bodyPr/>
                    <a:lstStyle/>
                    <a:p>
                      <a:r>
                        <a:rPr lang="en-GB" sz="1200" dirty="0">
                          <a:latin typeface="Arial" panose="020B0604020202020204" pitchFamily="34" charset="0"/>
                          <a:cs typeface="Arial" panose="020B0604020202020204" pitchFamily="34" charset="0"/>
                        </a:rPr>
                        <a:t>Introduction</a:t>
                      </a:r>
                    </a:p>
                  </a:txBody>
                  <a:tcPr>
                    <a:noFill/>
                  </a:tcPr>
                </a:tc>
                <a:tc>
                  <a:txBody>
                    <a:bodyPr/>
                    <a:lstStyle/>
                    <a:p>
                      <a:r>
                        <a:rPr lang="en-GB" sz="1200" dirty="0">
                          <a:latin typeface="Arial" panose="020B0604020202020204" pitchFamily="34" charset="0"/>
                          <a:cs typeface="Arial" panose="020B0604020202020204" pitchFamily="34" charset="0"/>
                        </a:rPr>
                        <a:t>3</a:t>
                      </a:r>
                    </a:p>
                  </a:txBody>
                  <a:tcPr>
                    <a:noFill/>
                  </a:tcPr>
                </a:tc>
                <a:extLst>
                  <a:ext uri="{0D108BD9-81ED-4DB2-BD59-A6C34878D82A}">
                    <a16:rowId xmlns:a16="http://schemas.microsoft.com/office/drawing/2014/main" val="1481344297"/>
                  </a:ext>
                </a:extLst>
              </a:tr>
              <a:tr h="219924">
                <a:tc>
                  <a:txBody>
                    <a:bodyPr/>
                    <a:lstStyle/>
                    <a:p>
                      <a:r>
                        <a:rPr lang="en-GB" sz="1200" dirty="0">
                          <a:latin typeface="Arial" panose="020B0604020202020204" pitchFamily="34" charset="0"/>
                          <a:cs typeface="Arial" panose="020B0604020202020204" pitchFamily="34" charset="0"/>
                        </a:rPr>
                        <a:t>Cancer Care</a:t>
                      </a:r>
                    </a:p>
                  </a:txBody>
                  <a:tcPr>
                    <a:noFill/>
                  </a:tcPr>
                </a:tc>
                <a:tc>
                  <a:txBody>
                    <a:bodyPr/>
                    <a:lstStyle/>
                    <a:p>
                      <a:r>
                        <a:rPr lang="en-GB" sz="1200" dirty="0">
                          <a:latin typeface="Arial" panose="020B0604020202020204" pitchFamily="34" charset="0"/>
                          <a:cs typeface="Arial" panose="020B0604020202020204" pitchFamily="34" charset="0"/>
                        </a:rPr>
                        <a:t>4 - 7</a:t>
                      </a:r>
                    </a:p>
                  </a:txBody>
                  <a:tcPr>
                    <a:noFill/>
                  </a:tcPr>
                </a:tc>
                <a:extLst>
                  <a:ext uri="{0D108BD9-81ED-4DB2-BD59-A6C34878D82A}">
                    <a16:rowId xmlns:a16="http://schemas.microsoft.com/office/drawing/2014/main" val="2721504497"/>
                  </a:ext>
                </a:extLst>
              </a:tr>
              <a:tr h="219924">
                <a:tc>
                  <a:txBody>
                    <a:bodyPr/>
                    <a:lstStyle/>
                    <a:p>
                      <a:r>
                        <a:rPr lang="en-GB" sz="1200" dirty="0">
                          <a:latin typeface="Arial" panose="020B0604020202020204" pitchFamily="34" charset="0"/>
                          <a:cs typeface="Arial" panose="020B0604020202020204" pitchFamily="34" charset="0"/>
                        </a:rPr>
                        <a:t>Unscheduled Care – Ambulance Arrivals &amp; Patient Handover</a:t>
                      </a:r>
                    </a:p>
                  </a:txBody>
                  <a:tcPr>
                    <a:noFill/>
                  </a:tcPr>
                </a:tc>
                <a:tc>
                  <a:txBody>
                    <a:bodyPr/>
                    <a:lstStyle/>
                    <a:p>
                      <a:r>
                        <a:rPr lang="en-GB" sz="1200" dirty="0">
                          <a:latin typeface="Arial" panose="020B0604020202020204" pitchFamily="34" charset="0"/>
                          <a:cs typeface="Arial" panose="020B0604020202020204" pitchFamily="34" charset="0"/>
                        </a:rPr>
                        <a:t>8 - 12</a:t>
                      </a:r>
                    </a:p>
                  </a:txBody>
                  <a:tcPr>
                    <a:noFill/>
                  </a:tcPr>
                </a:tc>
                <a:extLst>
                  <a:ext uri="{0D108BD9-81ED-4DB2-BD59-A6C34878D82A}">
                    <a16:rowId xmlns:a16="http://schemas.microsoft.com/office/drawing/2014/main" val="905307711"/>
                  </a:ext>
                </a:extLst>
              </a:tr>
              <a:tr h="219924">
                <a:tc>
                  <a:txBody>
                    <a:bodyPr/>
                    <a:lstStyle/>
                    <a:p>
                      <a:r>
                        <a:rPr lang="en-GB" sz="1200" dirty="0">
                          <a:latin typeface="Arial" panose="020B0604020202020204" pitchFamily="34" charset="0"/>
                          <a:cs typeface="Arial" panose="020B0604020202020204" pitchFamily="34" charset="0"/>
                        </a:rPr>
                        <a:t>Unscheduled Care – Emergency Care</a:t>
                      </a:r>
                    </a:p>
                  </a:txBody>
                  <a:tcPr>
                    <a:noFill/>
                  </a:tcPr>
                </a:tc>
                <a:tc>
                  <a:txBody>
                    <a:bodyPr/>
                    <a:lstStyle/>
                    <a:p>
                      <a:r>
                        <a:rPr lang="en-GB" sz="1200" dirty="0">
                          <a:latin typeface="Arial" panose="020B0604020202020204" pitchFamily="34" charset="0"/>
                          <a:cs typeface="Arial" panose="020B0604020202020204" pitchFamily="34" charset="0"/>
                        </a:rPr>
                        <a:t>13 – 18</a:t>
                      </a:r>
                    </a:p>
                  </a:txBody>
                  <a:tcPr>
                    <a:noFill/>
                  </a:tcPr>
                </a:tc>
                <a:extLst>
                  <a:ext uri="{0D108BD9-81ED-4DB2-BD59-A6C34878D82A}">
                    <a16:rowId xmlns:a16="http://schemas.microsoft.com/office/drawing/2014/main" val="2919619947"/>
                  </a:ext>
                </a:extLst>
              </a:tr>
              <a:tr h="219924">
                <a:tc>
                  <a:txBody>
                    <a:bodyPr/>
                    <a:lstStyle/>
                    <a:p>
                      <a:r>
                        <a:rPr lang="en-GB" sz="1200" dirty="0">
                          <a:latin typeface="Arial" panose="020B0604020202020204" pitchFamily="34" charset="0"/>
                          <a:cs typeface="Arial" panose="020B0604020202020204" pitchFamily="34" charset="0"/>
                        </a:rPr>
                        <a:t>Unscheduled Care – Stroke Thrombolysis</a:t>
                      </a:r>
                    </a:p>
                  </a:txBody>
                  <a:tcPr>
                    <a:noFill/>
                  </a:tcPr>
                </a:tc>
                <a:tc>
                  <a:txBody>
                    <a:bodyPr/>
                    <a:lstStyle/>
                    <a:p>
                      <a:r>
                        <a:rPr lang="en-GB" sz="1200" dirty="0">
                          <a:latin typeface="Arial" panose="020B0604020202020204" pitchFamily="34" charset="0"/>
                          <a:cs typeface="Arial" panose="020B0604020202020204" pitchFamily="34" charset="0"/>
                        </a:rPr>
                        <a:t>19</a:t>
                      </a:r>
                    </a:p>
                  </a:txBody>
                  <a:tcPr>
                    <a:noFill/>
                  </a:tcPr>
                </a:tc>
                <a:extLst>
                  <a:ext uri="{0D108BD9-81ED-4DB2-BD59-A6C34878D82A}">
                    <a16:rowId xmlns:a16="http://schemas.microsoft.com/office/drawing/2014/main" val="1511744999"/>
                  </a:ext>
                </a:extLst>
              </a:tr>
              <a:tr h="219924">
                <a:tc>
                  <a:txBody>
                    <a:bodyPr/>
                    <a:lstStyle/>
                    <a:p>
                      <a:r>
                        <a:rPr lang="en-GB" sz="1200" dirty="0">
                          <a:latin typeface="Arial" panose="020B0604020202020204" pitchFamily="34" charset="0"/>
                          <a:cs typeface="Arial" panose="020B0604020202020204" pitchFamily="34" charset="0"/>
                        </a:rPr>
                        <a:t>Elective Care - Outpatients</a:t>
                      </a:r>
                    </a:p>
                  </a:txBody>
                  <a:tcPr>
                    <a:noFill/>
                  </a:tcPr>
                </a:tc>
                <a:tc>
                  <a:txBody>
                    <a:bodyPr/>
                    <a:lstStyle/>
                    <a:p>
                      <a:r>
                        <a:rPr lang="en-GB" sz="1200" dirty="0">
                          <a:latin typeface="Arial" panose="020B0604020202020204" pitchFamily="34" charset="0"/>
                          <a:cs typeface="Arial" panose="020B0604020202020204" pitchFamily="34" charset="0"/>
                        </a:rPr>
                        <a:t>20 – 24</a:t>
                      </a:r>
                    </a:p>
                  </a:txBody>
                  <a:tcPr>
                    <a:noFill/>
                  </a:tcPr>
                </a:tc>
                <a:extLst>
                  <a:ext uri="{0D108BD9-81ED-4DB2-BD59-A6C34878D82A}">
                    <a16:rowId xmlns:a16="http://schemas.microsoft.com/office/drawing/2014/main" val="387550868"/>
                  </a:ext>
                </a:extLst>
              </a:tr>
              <a:tr h="219924">
                <a:tc>
                  <a:txBody>
                    <a:bodyPr/>
                    <a:lstStyle/>
                    <a:p>
                      <a:r>
                        <a:rPr lang="en-GB" sz="1200" dirty="0">
                          <a:latin typeface="Arial" panose="020B0604020202020204" pitchFamily="34" charset="0"/>
                          <a:cs typeface="Arial" panose="020B0604020202020204" pitchFamily="34" charset="0"/>
                        </a:rPr>
                        <a:t>Elective Care – Inpatients / Day Cases</a:t>
                      </a:r>
                    </a:p>
                  </a:txBody>
                  <a:tcPr>
                    <a:noFill/>
                  </a:tcPr>
                </a:tc>
                <a:tc>
                  <a:txBody>
                    <a:bodyPr/>
                    <a:lstStyle/>
                    <a:p>
                      <a:r>
                        <a:rPr lang="en-GB" sz="1200" dirty="0">
                          <a:latin typeface="Arial" panose="020B0604020202020204" pitchFamily="34" charset="0"/>
                          <a:cs typeface="Arial" panose="020B0604020202020204" pitchFamily="34" charset="0"/>
                        </a:rPr>
                        <a:t>25 – 28</a:t>
                      </a:r>
                    </a:p>
                  </a:txBody>
                  <a:tcPr>
                    <a:noFill/>
                  </a:tcPr>
                </a:tc>
                <a:extLst>
                  <a:ext uri="{0D108BD9-81ED-4DB2-BD59-A6C34878D82A}">
                    <a16:rowId xmlns:a16="http://schemas.microsoft.com/office/drawing/2014/main" val="566169443"/>
                  </a:ext>
                </a:extLst>
              </a:tr>
              <a:tr h="219924">
                <a:tc>
                  <a:txBody>
                    <a:bodyPr/>
                    <a:lstStyle/>
                    <a:p>
                      <a:r>
                        <a:rPr lang="en-GB" sz="1200" dirty="0">
                          <a:latin typeface="Arial" panose="020B0604020202020204" pitchFamily="34" charset="0"/>
                          <a:cs typeface="Arial" panose="020B0604020202020204" pitchFamily="34" charset="0"/>
                        </a:rPr>
                        <a:t>Elective Care - Diagnostics</a:t>
                      </a:r>
                    </a:p>
                  </a:txBody>
                  <a:tcPr>
                    <a:noFill/>
                  </a:tcPr>
                </a:tc>
                <a:tc>
                  <a:txBody>
                    <a:bodyPr/>
                    <a:lstStyle/>
                    <a:p>
                      <a:r>
                        <a:rPr lang="en-GB" sz="1200" dirty="0">
                          <a:latin typeface="Arial" panose="020B0604020202020204" pitchFamily="34" charset="0"/>
                          <a:cs typeface="Arial" panose="020B0604020202020204" pitchFamily="34" charset="0"/>
                        </a:rPr>
                        <a:t>29 – 30</a:t>
                      </a:r>
                    </a:p>
                  </a:txBody>
                  <a:tcPr>
                    <a:noFill/>
                  </a:tcPr>
                </a:tc>
                <a:extLst>
                  <a:ext uri="{0D108BD9-81ED-4DB2-BD59-A6C34878D82A}">
                    <a16:rowId xmlns:a16="http://schemas.microsoft.com/office/drawing/2014/main" val="3893195537"/>
                  </a:ext>
                </a:extLst>
              </a:tr>
              <a:tr h="137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Elective Care – Endoscopy</a:t>
                      </a:r>
                    </a:p>
                  </a:txBody>
                  <a:tcPr>
                    <a:noFill/>
                  </a:tcPr>
                </a:tc>
                <a:tc>
                  <a:txBody>
                    <a:bodyPr/>
                    <a:lstStyle/>
                    <a:p>
                      <a:r>
                        <a:rPr lang="en-GB" sz="1200" dirty="0">
                          <a:latin typeface="Arial" panose="020B0604020202020204" pitchFamily="34" charset="0"/>
                          <a:cs typeface="Arial" panose="020B0604020202020204" pitchFamily="34" charset="0"/>
                        </a:rPr>
                        <a:t>31 – 32</a:t>
                      </a:r>
                    </a:p>
                  </a:txBody>
                  <a:tcPr>
                    <a:noFill/>
                  </a:tcPr>
                </a:tc>
                <a:extLst>
                  <a:ext uri="{0D108BD9-81ED-4DB2-BD59-A6C34878D82A}">
                    <a16:rowId xmlns:a16="http://schemas.microsoft.com/office/drawing/2014/main" val="599563096"/>
                  </a:ext>
                </a:extLst>
              </a:tr>
              <a:tr h="1371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Theatres</a:t>
                      </a:r>
                    </a:p>
                  </a:txBody>
                  <a:tcPr>
                    <a:noFill/>
                  </a:tcPr>
                </a:tc>
                <a:tc>
                  <a:txBody>
                    <a:bodyPr/>
                    <a:lstStyle/>
                    <a:p>
                      <a:r>
                        <a:rPr lang="en-GB" sz="1200" dirty="0">
                          <a:latin typeface="Arial" panose="020B0604020202020204" pitchFamily="34" charset="0"/>
                          <a:cs typeface="Arial" panose="020B0604020202020204" pitchFamily="34" charset="0"/>
                        </a:rPr>
                        <a:t>33 – 34</a:t>
                      </a:r>
                    </a:p>
                  </a:txBody>
                  <a:tcPr>
                    <a:noFill/>
                  </a:tcPr>
                </a:tc>
                <a:extLst>
                  <a:ext uri="{0D108BD9-81ED-4DB2-BD59-A6C34878D82A}">
                    <a16:rowId xmlns:a16="http://schemas.microsoft.com/office/drawing/2014/main" val="758671370"/>
                  </a:ext>
                </a:extLst>
              </a:tr>
              <a:tr h="0">
                <a:tc>
                  <a:txBody>
                    <a:bodyPr/>
                    <a:lstStyle/>
                    <a:p>
                      <a:r>
                        <a:rPr lang="en-GB" sz="1200" dirty="0">
                          <a:latin typeface="Arial" panose="020B0604020202020204" pitchFamily="34" charset="0"/>
                          <a:cs typeface="Arial" panose="020B0604020202020204" pitchFamily="34" charset="0"/>
                        </a:rPr>
                        <a:t>Elective Care - AHPs</a:t>
                      </a:r>
                    </a:p>
                  </a:txBody>
                  <a:tcPr>
                    <a:noFill/>
                  </a:tcPr>
                </a:tc>
                <a:tc>
                  <a:txBody>
                    <a:bodyPr/>
                    <a:lstStyle/>
                    <a:p>
                      <a:r>
                        <a:rPr lang="en-GB" sz="1200" dirty="0">
                          <a:latin typeface="Arial" panose="020B0604020202020204" pitchFamily="34" charset="0"/>
                          <a:cs typeface="Arial" panose="020B0604020202020204" pitchFamily="34" charset="0"/>
                        </a:rPr>
                        <a:t>35 – 36</a:t>
                      </a:r>
                    </a:p>
                  </a:txBody>
                  <a:tcPr>
                    <a:noFill/>
                  </a:tcPr>
                </a:tc>
                <a:extLst>
                  <a:ext uri="{0D108BD9-81ED-4DB2-BD59-A6C34878D82A}">
                    <a16:rowId xmlns:a16="http://schemas.microsoft.com/office/drawing/2014/main" val="1549331511"/>
                  </a:ext>
                </a:extLst>
              </a:tr>
              <a:tr h="205740">
                <a:tc>
                  <a:txBody>
                    <a:bodyPr/>
                    <a:lstStyle/>
                    <a:p>
                      <a:r>
                        <a:rPr lang="en-GB" sz="1200" dirty="0">
                          <a:latin typeface="Arial" panose="020B0604020202020204" pitchFamily="34" charset="0"/>
                          <a:cs typeface="Arial" panose="020B0604020202020204" pitchFamily="34" charset="0"/>
                        </a:rPr>
                        <a:t>Mental Health &amp; Learning Disability</a:t>
                      </a:r>
                    </a:p>
                  </a:txBody>
                  <a:tcPr>
                    <a:noFill/>
                  </a:tcPr>
                </a:tc>
                <a:tc>
                  <a:txBody>
                    <a:bodyPr/>
                    <a:lstStyle/>
                    <a:p>
                      <a:r>
                        <a:rPr lang="en-GB" sz="1200" dirty="0">
                          <a:latin typeface="Arial" panose="020B0604020202020204" pitchFamily="34" charset="0"/>
                          <a:cs typeface="Arial" panose="020B0604020202020204" pitchFamily="34" charset="0"/>
                        </a:rPr>
                        <a:t>37 – 41</a:t>
                      </a:r>
                    </a:p>
                  </a:txBody>
                  <a:tcPr>
                    <a:noFill/>
                  </a:tcPr>
                </a:tc>
                <a:extLst>
                  <a:ext uri="{0D108BD9-81ED-4DB2-BD59-A6C34878D82A}">
                    <a16:rowId xmlns:a16="http://schemas.microsoft.com/office/drawing/2014/main" val="644731869"/>
                  </a:ext>
                </a:extLst>
              </a:tr>
              <a:tr h="137160">
                <a:tc>
                  <a:txBody>
                    <a:bodyPr/>
                    <a:lstStyle/>
                    <a:p>
                      <a:r>
                        <a:rPr lang="en-GB" sz="1200" dirty="0">
                          <a:latin typeface="Arial" panose="020B0604020202020204" pitchFamily="34" charset="0"/>
                          <a:cs typeface="Arial" panose="020B0604020202020204" pitchFamily="34" charset="0"/>
                        </a:rPr>
                        <a:t>Children’s Services</a:t>
                      </a:r>
                    </a:p>
                  </a:txBody>
                  <a:tcPr>
                    <a:noFill/>
                  </a:tcPr>
                </a:tc>
                <a:tc>
                  <a:txBody>
                    <a:bodyPr/>
                    <a:lstStyle/>
                    <a:p>
                      <a:r>
                        <a:rPr lang="en-GB" sz="1200" dirty="0">
                          <a:latin typeface="Arial" panose="020B0604020202020204" pitchFamily="34" charset="0"/>
                          <a:cs typeface="Arial" panose="020B0604020202020204" pitchFamily="34" charset="0"/>
                        </a:rPr>
                        <a:t>42 – 43</a:t>
                      </a:r>
                    </a:p>
                  </a:txBody>
                  <a:tcPr>
                    <a:noFill/>
                  </a:tcPr>
                </a:tc>
                <a:extLst>
                  <a:ext uri="{0D108BD9-81ED-4DB2-BD59-A6C34878D82A}">
                    <a16:rowId xmlns:a16="http://schemas.microsoft.com/office/drawing/2014/main" val="2226154876"/>
                  </a:ext>
                </a:extLst>
              </a:tr>
              <a:tr h="137160">
                <a:tc>
                  <a:txBody>
                    <a:bodyPr/>
                    <a:lstStyle/>
                    <a:p>
                      <a:r>
                        <a:rPr lang="en-GB" sz="1200" dirty="0">
                          <a:latin typeface="Arial" panose="020B0604020202020204" pitchFamily="34" charset="0"/>
                          <a:cs typeface="Arial" panose="020B0604020202020204" pitchFamily="34" charset="0"/>
                        </a:rPr>
                        <a:t>Community Services</a:t>
                      </a:r>
                    </a:p>
                  </a:txBody>
                  <a:tcPr>
                    <a:noFill/>
                  </a:tcPr>
                </a:tc>
                <a:tc>
                  <a:txBody>
                    <a:bodyPr/>
                    <a:lstStyle/>
                    <a:p>
                      <a:r>
                        <a:rPr lang="en-GB" sz="1200" dirty="0">
                          <a:latin typeface="Arial" panose="020B0604020202020204" pitchFamily="34" charset="0"/>
                          <a:cs typeface="Arial" panose="020B0604020202020204" pitchFamily="34" charset="0"/>
                        </a:rPr>
                        <a:t>44 – 45</a:t>
                      </a:r>
                    </a:p>
                  </a:txBody>
                  <a:tcPr>
                    <a:noFill/>
                  </a:tcPr>
                </a:tc>
                <a:extLst>
                  <a:ext uri="{0D108BD9-81ED-4DB2-BD59-A6C34878D82A}">
                    <a16:rowId xmlns:a16="http://schemas.microsoft.com/office/drawing/2014/main" val="3025167212"/>
                  </a:ext>
                </a:extLst>
              </a:tr>
              <a:tr h="137160">
                <a:tc>
                  <a:txBody>
                    <a:bodyPr/>
                    <a:lstStyle/>
                    <a:p>
                      <a:r>
                        <a:rPr lang="en-GB" sz="1200" dirty="0">
                          <a:latin typeface="Arial" panose="020B0604020202020204" pitchFamily="34" charset="0"/>
                          <a:cs typeface="Arial" panose="020B0604020202020204" pitchFamily="34" charset="0"/>
                        </a:rPr>
                        <a:t>Safety &amp; Quality</a:t>
                      </a:r>
                    </a:p>
                  </a:txBody>
                  <a:tcPr>
                    <a:noFill/>
                  </a:tcPr>
                </a:tc>
                <a:tc>
                  <a:txBody>
                    <a:bodyPr/>
                    <a:lstStyle/>
                    <a:p>
                      <a:r>
                        <a:rPr lang="en-GB" sz="1200" dirty="0">
                          <a:latin typeface="Arial" panose="020B0604020202020204" pitchFamily="34" charset="0"/>
                          <a:cs typeface="Arial" panose="020B0604020202020204" pitchFamily="34" charset="0"/>
                        </a:rPr>
                        <a:t>46 – 48</a:t>
                      </a:r>
                    </a:p>
                  </a:txBody>
                  <a:tcPr>
                    <a:noFill/>
                  </a:tcPr>
                </a:tc>
                <a:extLst>
                  <a:ext uri="{0D108BD9-81ED-4DB2-BD59-A6C34878D82A}">
                    <a16:rowId xmlns:a16="http://schemas.microsoft.com/office/drawing/2014/main" val="386387993"/>
                  </a:ext>
                </a:extLst>
              </a:tr>
              <a:tr h="137160">
                <a:tc>
                  <a:txBody>
                    <a:bodyPr/>
                    <a:lstStyle/>
                    <a:p>
                      <a:r>
                        <a:rPr lang="en-GB" sz="1200" dirty="0">
                          <a:latin typeface="Arial" panose="020B0604020202020204" pitchFamily="34" charset="0"/>
                          <a:cs typeface="Arial" panose="020B0604020202020204" pitchFamily="34" charset="0"/>
                        </a:rPr>
                        <a:t>Support &amp; Intervention Framework (SIF) Escalations</a:t>
                      </a:r>
                    </a:p>
                  </a:txBody>
                  <a:tcPr>
                    <a:noFill/>
                  </a:tcPr>
                </a:tc>
                <a:tc>
                  <a:txBody>
                    <a:bodyPr/>
                    <a:lstStyle/>
                    <a:p>
                      <a:r>
                        <a:rPr lang="en-GB" sz="1200" dirty="0">
                          <a:latin typeface="Arial" panose="020B0604020202020204" pitchFamily="34" charset="0"/>
                          <a:cs typeface="Arial" panose="020B0604020202020204" pitchFamily="34" charset="0"/>
                        </a:rPr>
                        <a:t>49</a:t>
                      </a:r>
                    </a:p>
                  </a:txBody>
                  <a:tcPr>
                    <a:noFill/>
                  </a:tcPr>
                </a:tc>
                <a:extLst>
                  <a:ext uri="{0D108BD9-81ED-4DB2-BD59-A6C34878D82A}">
                    <a16:rowId xmlns:a16="http://schemas.microsoft.com/office/drawing/2014/main" val="94370865"/>
                  </a:ext>
                </a:extLst>
              </a:tr>
            </a:tbl>
          </a:graphicData>
        </a:graphic>
      </p:graphicFrame>
    </p:spTree>
    <p:extLst>
      <p:ext uri="{BB962C8B-B14F-4D97-AF65-F5344CB8AC3E}">
        <p14:creationId xmlns:p14="http://schemas.microsoft.com/office/powerpoint/2010/main" val="2251188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927" y="1493705"/>
            <a:ext cx="10748548" cy="558538"/>
          </a:xfrm>
        </p:spPr>
        <p:txBody>
          <a:bodyPr/>
          <a:lstStyle/>
          <a:p>
            <a:r>
              <a:rPr lang="en-GB" sz="3200" dirty="0"/>
              <a:t>Introduction</a:t>
            </a:r>
          </a:p>
        </p:txBody>
      </p:sp>
      <p:sp>
        <p:nvSpPr>
          <p:cNvPr id="3" name="Text Placeholder 2"/>
          <p:cNvSpPr>
            <a:spLocks noGrp="1"/>
          </p:cNvSpPr>
          <p:nvPr>
            <p:ph type="body" sz="quarter" idx="13"/>
          </p:nvPr>
        </p:nvSpPr>
        <p:spPr/>
        <p:txBody>
          <a:bodyPr/>
          <a:lstStyle/>
          <a:p>
            <a:pPr marL="0" indent="0">
              <a:buNone/>
            </a:pPr>
            <a:endParaRPr lang="en-GB" dirty="0"/>
          </a:p>
          <a:p>
            <a:pPr marL="0" indent="0">
              <a:buNone/>
            </a:pPr>
            <a:endParaRPr lang="en-GB" dirty="0"/>
          </a:p>
          <a:p>
            <a:pPr marL="0" indent="0">
              <a:buNone/>
            </a:pPr>
            <a:endParaRPr lang="en-GB" dirty="0"/>
          </a:p>
        </p:txBody>
      </p:sp>
      <p:sp>
        <p:nvSpPr>
          <p:cNvPr id="4" name="Text Placeholder 2">
            <a:extLst>
              <a:ext uri="{FF2B5EF4-FFF2-40B4-BE49-F238E27FC236}">
                <a16:creationId xmlns:a16="http://schemas.microsoft.com/office/drawing/2014/main" id="{4297EE2E-B971-541B-3D38-11212EFB6CBD}"/>
              </a:ext>
            </a:extLst>
          </p:cNvPr>
          <p:cNvSpPr txBox="1">
            <a:spLocks/>
          </p:cNvSpPr>
          <p:nvPr/>
        </p:nvSpPr>
        <p:spPr>
          <a:xfrm>
            <a:off x="671513" y="2236650"/>
            <a:ext cx="10748962" cy="2867494"/>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solidFill>
                  <a:schemeClr val="tx1"/>
                </a:solidFill>
                <a:effectLst/>
                <a:latin typeface="Arial" panose="020B0604020202020204" pitchFamily="34" charset="0"/>
                <a:ea typeface="Times New Roman" panose="02020603050405020304" pitchFamily="18" charset="0"/>
                <a:cs typeface="Aptos" panose="020B0004020202020204" pitchFamily="34" charset="0"/>
              </a:rPr>
              <a:t>The transition to encompass has meant that many performance metrics have had to be validated in detail as well as working with epic/encompass on build issues which continue to be affecting a range of reports.  As metrics’ confidence levels increase they will be included in the Trust Board report and data will be caveated where appropriate. Due to ongoing encompass validation, figures within this report may be refreshed and therefore will not match previous publications.</a:t>
            </a:r>
          </a:p>
          <a:p>
            <a:r>
              <a:rPr lang="en-GB" sz="1600" dirty="0">
                <a:solidFill>
                  <a:schemeClr val="tx1"/>
                </a:solidFill>
              </a:rPr>
              <a:t>The Trust continues to be monitored on the System Oversight Measures (SOMs) which are set by the NI Department of Health.</a:t>
            </a:r>
          </a:p>
          <a:p>
            <a:pPr marL="0" indent="0">
              <a:buFont typeface="Arial" panose="020B0604020202020204" pitchFamily="34" charset="0"/>
              <a:buNone/>
            </a:pPr>
            <a:endParaRPr lang="en-GB" dirty="0"/>
          </a:p>
          <a:p>
            <a:pPr marL="0" indent="0">
              <a:buFont typeface="Arial" panose="020B0604020202020204" pitchFamily="34" charset="0"/>
              <a:buNone/>
            </a:pPr>
            <a:endParaRPr lang="en-GB" dirty="0"/>
          </a:p>
        </p:txBody>
      </p:sp>
    </p:spTree>
    <p:extLst>
      <p:ext uri="{BB962C8B-B14F-4D97-AF65-F5344CB8AC3E}">
        <p14:creationId xmlns:p14="http://schemas.microsoft.com/office/powerpoint/2010/main" val="2361797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373347"/>
            <a:ext cx="10748548" cy="558538"/>
          </a:xfrm>
        </p:spPr>
        <p:txBody>
          <a:bodyPr/>
          <a:lstStyle/>
          <a:p>
            <a:r>
              <a:rPr lang="en-GB" sz="3200" dirty="0"/>
              <a:t>Cancer Care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519743" y="2372978"/>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3" name="Text Placeholder 1">
            <a:extLst>
              <a:ext uri="{FF2B5EF4-FFF2-40B4-BE49-F238E27FC236}">
                <a16:creationId xmlns:a16="http://schemas.microsoft.com/office/drawing/2014/main" id="{6FFD6F37-42A9-FDE9-26D3-94CED8E6DEB1}"/>
              </a:ext>
            </a:extLst>
          </p:cNvPr>
          <p:cNvSpPr txBox="1">
            <a:spLocks/>
          </p:cNvSpPr>
          <p:nvPr/>
        </p:nvSpPr>
        <p:spPr>
          <a:xfrm>
            <a:off x="6751696" y="2529292"/>
            <a:ext cx="4119023" cy="14995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200" dirty="0"/>
          </a:p>
        </p:txBody>
      </p:sp>
      <p:sp>
        <p:nvSpPr>
          <p:cNvPr id="4" name="Text Placeholder 1">
            <a:extLst>
              <a:ext uri="{FF2B5EF4-FFF2-40B4-BE49-F238E27FC236}">
                <a16:creationId xmlns:a16="http://schemas.microsoft.com/office/drawing/2014/main" id="{983EFF3F-1987-75F7-45CB-A5B7EEE91013}"/>
              </a:ext>
            </a:extLst>
          </p:cNvPr>
          <p:cNvSpPr txBox="1">
            <a:spLocks/>
          </p:cNvSpPr>
          <p:nvPr/>
        </p:nvSpPr>
        <p:spPr>
          <a:xfrm>
            <a:off x="737623" y="4899957"/>
            <a:ext cx="443677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4.44% seen within 14 Days</a:t>
            </a:r>
          </a:p>
        </p:txBody>
      </p:sp>
      <p:sp>
        <p:nvSpPr>
          <p:cNvPr id="11" name="Text Placeholder 1">
            <a:extLst>
              <a:ext uri="{FF2B5EF4-FFF2-40B4-BE49-F238E27FC236}">
                <a16:creationId xmlns:a16="http://schemas.microsoft.com/office/drawing/2014/main" id="{92420A92-2E82-EEF6-9805-715607D955C6}"/>
              </a:ext>
            </a:extLst>
          </p:cNvPr>
          <p:cNvSpPr txBox="1">
            <a:spLocks/>
          </p:cNvSpPr>
          <p:nvPr/>
        </p:nvSpPr>
        <p:spPr>
          <a:xfrm>
            <a:off x="671513" y="5844430"/>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12" name="Text Placeholder 1">
            <a:extLst>
              <a:ext uri="{FF2B5EF4-FFF2-40B4-BE49-F238E27FC236}">
                <a16:creationId xmlns:a16="http://schemas.microsoft.com/office/drawing/2014/main" id="{5F4903DE-57A7-3D27-64A8-20F4A9D50F20}"/>
              </a:ext>
            </a:extLst>
          </p:cNvPr>
          <p:cNvSpPr txBox="1">
            <a:spLocks/>
          </p:cNvSpPr>
          <p:nvPr/>
        </p:nvSpPr>
        <p:spPr>
          <a:xfrm>
            <a:off x="671513" y="1914291"/>
            <a:ext cx="5729287" cy="36695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14 Day Breast Target – Regional Performance</a:t>
            </a:r>
          </a:p>
        </p:txBody>
      </p:sp>
      <p:graphicFrame>
        <p:nvGraphicFramePr>
          <p:cNvPr id="5" name="Chart 4">
            <a:extLst>
              <a:ext uri="{FF2B5EF4-FFF2-40B4-BE49-F238E27FC236}">
                <a16:creationId xmlns:a16="http://schemas.microsoft.com/office/drawing/2014/main" id="{00000000-0008-0000-1300-000003000000}"/>
              </a:ext>
            </a:extLst>
          </p:cNvPr>
          <p:cNvGraphicFramePr>
            <a:graphicFrameLocks/>
          </p:cNvGraphicFramePr>
          <p:nvPr>
            <p:extLst>
              <p:ext uri="{D42A27DB-BD31-4B8C-83A1-F6EECF244321}">
                <p14:modId xmlns:p14="http://schemas.microsoft.com/office/powerpoint/2010/main" val="4292083139"/>
              </p:ext>
            </p:extLst>
          </p:nvPr>
        </p:nvGraphicFramePr>
        <p:xfrm>
          <a:off x="737623" y="2281241"/>
          <a:ext cx="4590000" cy="261310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0046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247210"/>
            <a:ext cx="10537261" cy="558538"/>
          </a:xfrm>
        </p:spPr>
        <p:txBody>
          <a:bodyPr/>
          <a:lstStyle/>
          <a:p>
            <a:r>
              <a:rPr lang="en-GB" sz="3200" dirty="0"/>
              <a:t>Cancer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238562" y="1768558"/>
            <a:ext cx="4858019" cy="32022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14 Day (Non-Breast) by Tumour Site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519743" y="2372978"/>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3" name="Text Placeholder 1">
            <a:extLst>
              <a:ext uri="{FF2B5EF4-FFF2-40B4-BE49-F238E27FC236}">
                <a16:creationId xmlns:a16="http://schemas.microsoft.com/office/drawing/2014/main" id="{6FFD6F37-42A9-FDE9-26D3-94CED8E6DEB1}"/>
              </a:ext>
            </a:extLst>
          </p:cNvPr>
          <p:cNvSpPr txBox="1">
            <a:spLocks/>
          </p:cNvSpPr>
          <p:nvPr/>
        </p:nvSpPr>
        <p:spPr>
          <a:xfrm>
            <a:off x="6751696" y="2529292"/>
            <a:ext cx="4119023" cy="149950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200" dirty="0"/>
          </a:p>
        </p:txBody>
      </p:sp>
      <p:sp>
        <p:nvSpPr>
          <p:cNvPr id="4" name="Text Placeholder 1">
            <a:extLst>
              <a:ext uri="{FF2B5EF4-FFF2-40B4-BE49-F238E27FC236}">
                <a16:creationId xmlns:a16="http://schemas.microsoft.com/office/drawing/2014/main" id="{983EFF3F-1987-75F7-45CB-A5B7EEE91013}"/>
              </a:ext>
            </a:extLst>
          </p:cNvPr>
          <p:cNvSpPr txBox="1">
            <a:spLocks/>
          </p:cNvSpPr>
          <p:nvPr/>
        </p:nvSpPr>
        <p:spPr>
          <a:xfrm>
            <a:off x="718749" y="4815194"/>
            <a:ext cx="457949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22.26% seen within 14 Days</a:t>
            </a:r>
          </a:p>
        </p:txBody>
      </p:sp>
      <p:sp>
        <p:nvSpPr>
          <p:cNvPr id="11" name="Text Placeholder 1">
            <a:extLst>
              <a:ext uri="{FF2B5EF4-FFF2-40B4-BE49-F238E27FC236}">
                <a16:creationId xmlns:a16="http://schemas.microsoft.com/office/drawing/2014/main" id="{92420A92-2E82-EEF6-9805-715607D955C6}"/>
              </a:ext>
            </a:extLst>
          </p:cNvPr>
          <p:cNvSpPr txBox="1">
            <a:spLocks/>
          </p:cNvSpPr>
          <p:nvPr/>
        </p:nvSpPr>
        <p:spPr>
          <a:xfrm>
            <a:off x="671513" y="5824765"/>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 PAS Two Week First Seen - EPIC (686119)</a:t>
            </a:r>
          </a:p>
        </p:txBody>
      </p:sp>
      <p:sp>
        <p:nvSpPr>
          <p:cNvPr id="12" name="Text Placeholder 1">
            <a:extLst>
              <a:ext uri="{FF2B5EF4-FFF2-40B4-BE49-F238E27FC236}">
                <a16:creationId xmlns:a16="http://schemas.microsoft.com/office/drawing/2014/main" id="{5F4903DE-57A7-3D27-64A8-20F4A9D50F20}"/>
              </a:ext>
            </a:extLst>
          </p:cNvPr>
          <p:cNvSpPr txBox="1">
            <a:spLocks/>
          </p:cNvSpPr>
          <p:nvPr/>
        </p:nvSpPr>
        <p:spPr>
          <a:xfrm>
            <a:off x="638080" y="1787955"/>
            <a:ext cx="5729287" cy="36695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14 Day Non-Breast Performance</a:t>
            </a:r>
          </a:p>
        </p:txBody>
      </p:sp>
      <p:graphicFrame>
        <p:nvGraphicFramePr>
          <p:cNvPr id="9" name="Chart 8">
            <a:extLst>
              <a:ext uri="{FF2B5EF4-FFF2-40B4-BE49-F238E27FC236}">
                <a16:creationId xmlns:a16="http://schemas.microsoft.com/office/drawing/2014/main" id="{EDAE37E8-EC10-4FFC-A951-01DDB49DC11B}"/>
              </a:ext>
            </a:extLst>
          </p:cNvPr>
          <p:cNvGraphicFramePr>
            <a:graphicFrameLocks/>
          </p:cNvGraphicFramePr>
          <p:nvPr>
            <p:extLst>
              <p:ext uri="{D42A27DB-BD31-4B8C-83A1-F6EECF244321}">
                <p14:modId xmlns:p14="http://schemas.microsoft.com/office/powerpoint/2010/main" val="1829018220"/>
              </p:ext>
            </p:extLst>
          </p:nvPr>
        </p:nvGraphicFramePr>
        <p:xfrm>
          <a:off x="718749" y="2191942"/>
          <a:ext cx="4626000" cy="25862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D3B7E80B-A855-428D-BDA5-E335DD8442D0}"/>
              </a:ext>
            </a:extLst>
          </p:cNvPr>
          <p:cNvGraphicFramePr>
            <a:graphicFrameLocks/>
          </p:cNvGraphicFramePr>
          <p:nvPr>
            <p:extLst>
              <p:ext uri="{D42A27DB-BD31-4B8C-83A1-F6EECF244321}">
                <p14:modId xmlns:p14="http://schemas.microsoft.com/office/powerpoint/2010/main" val="3481719540"/>
              </p:ext>
            </p:extLst>
          </p:nvPr>
        </p:nvGraphicFramePr>
        <p:xfrm>
          <a:off x="5952226" y="2140291"/>
          <a:ext cx="5809255" cy="29173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27231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275261"/>
            <a:ext cx="10748548" cy="558538"/>
          </a:xfrm>
        </p:spPr>
        <p:txBody>
          <a:bodyPr/>
          <a:lstStyle/>
          <a:p>
            <a:r>
              <a:rPr lang="en-GB" sz="3200" dirty="0"/>
              <a:t>Cancer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813873"/>
            <a:ext cx="4572000" cy="3430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31 Day Target</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399110" y="1823705"/>
            <a:ext cx="5281199" cy="3430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31 Day by Tumour Site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1400" dirty="0"/>
          </a:p>
        </p:txBody>
      </p:sp>
      <p:sp>
        <p:nvSpPr>
          <p:cNvPr id="9" name="Text Placeholder 1">
            <a:extLst>
              <a:ext uri="{FF2B5EF4-FFF2-40B4-BE49-F238E27FC236}">
                <a16:creationId xmlns:a16="http://schemas.microsoft.com/office/drawing/2014/main" id="{3CCF3BFD-03D5-DEE1-CEED-C25DA9D3BC0E}"/>
              </a:ext>
            </a:extLst>
          </p:cNvPr>
          <p:cNvSpPr txBox="1">
            <a:spLocks/>
          </p:cNvSpPr>
          <p:nvPr/>
        </p:nvSpPr>
        <p:spPr>
          <a:xfrm>
            <a:off x="703236" y="4964302"/>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86.60% &lt; 31 Days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819003"/>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Cancer Pathway Management Dashboard – EPIC (101727)</a:t>
            </a:r>
          </a:p>
        </p:txBody>
      </p:sp>
      <p:graphicFrame>
        <p:nvGraphicFramePr>
          <p:cNvPr id="3" name="Chart 2">
            <a:extLst>
              <a:ext uri="{FF2B5EF4-FFF2-40B4-BE49-F238E27FC236}">
                <a16:creationId xmlns:a16="http://schemas.microsoft.com/office/drawing/2014/main" id="{00000000-0008-0000-1400-000002000000}"/>
              </a:ext>
            </a:extLst>
          </p:cNvPr>
          <p:cNvGraphicFramePr>
            <a:graphicFrameLocks/>
          </p:cNvGraphicFramePr>
          <p:nvPr>
            <p:extLst>
              <p:ext uri="{D42A27DB-BD31-4B8C-83A1-F6EECF244321}">
                <p14:modId xmlns:p14="http://schemas.microsoft.com/office/powerpoint/2010/main" val="2663653935"/>
              </p:ext>
            </p:extLst>
          </p:nvPr>
        </p:nvGraphicFramePr>
        <p:xfrm>
          <a:off x="703236" y="2254559"/>
          <a:ext cx="4601633" cy="268308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E232F111-EA91-41BB-A5E6-7BC2F1DBF8A6}"/>
              </a:ext>
            </a:extLst>
          </p:cNvPr>
          <p:cNvGraphicFramePr>
            <a:graphicFrameLocks/>
          </p:cNvGraphicFramePr>
          <p:nvPr>
            <p:extLst>
              <p:ext uri="{D42A27DB-BD31-4B8C-83A1-F6EECF244321}">
                <p14:modId xmlns:p14="http://schemas.microsoft.com/office/powerpoint/2010/main" val="1139999143"/>
              </p:ext>
            </p:extLst>
          </p:nvPr>
        </p:nvGraphicFramePr>
        <p:xfrm>
          <a:off x="6110519" y="2254559"/>
          <a:ext cx="5606907" cy="273814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806231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60043"/>
            <a:ext cx="10748548" cy="558538"/>
          </a:xfrm>
        </p:spPr>
        <p:txBody>
          <a:bodyPr/>
          <a:lstStyle/>
          <a:p>
            <a:r>
              <a:rPr lang="en-GB" sz="3200" dirty="0"/>
              <a:t>Cancer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8830" y="1590481"/>
            <a:ext cx="4557754" cy="38521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62 Day Target</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335284" y="1590481"/>
            <a:ext cx="4884599" cy="37369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62 Day by Tumour Site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8829" y="4756710"/>
            <a:ext cx="455775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32.50% &lt; 62 Days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38337" y="5898439"/>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Cancer Pathway Management Dashboard – EPIC (101727)</a:t>
            </a:r>
          </a:p>
        </p:txBody>
      </p:sp>
      <p:graphicFrame>
        <p:nvGraphicFramePr>
          <p:cNvPr id="9" name="Chart 8">
            <a:extLst>
              <a:ext uri="{FF2B5EF4-FFF2-40B4-BE49-F238E27FC236}">
                <a16:creationId xmlns:a16="http://schemas.microsoft.com/office/drawing/2014/main" id="{00000000-0008-0000-1600-000002000000}"/>
              </a:ext>
            </a:extLst>
          </p:cNvPr>
          <p:cNvGraphicFramePr>
            <a:graphicFrameLocks/>
          </p:cNvGraphicFramePr>
          <p:nvPr>
            <p:extLst>
              <p:ext uri="{D42A27DB-BD31-4B8C-83A1-F6EECF244321}">
                <p14:modId xmlns:p14="http://schemas.microsoft.com/office/powerpoint/2010/main" val="3394710729"/>
              </p:ext>
            </p:extLst>
          </p:nvPr>
        </p:nvGraphicFramePr>
        <p:xfrm>
          <a:off x="671177" y="2067548"/>
          <a:ext cx="4573056" cy="26118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77A168F1-D513-0ED8-93A4-AA931ACCBB5A}"/>
              </a:ext>
            </a:extLst>
          </p:cNvPr>
          <p:cNvGraphicFramePr>
            <a:graphicFrameLocks/>
          </p:cNvGraphicFramePr>
          <p:nvPr>
            <p:extLst>
              <p:ext uri="{D42A27DB-BD31-4B8C-83A1-F6EECF244321}">
                <p14:modId xmlns:p14="http://schemas.microsoft.com/office/powerpoint/2010/main" val="136931935"/>
              </p:ext>
            </p:extLst>
          </p:nvPr>
        </p:nvGraphicFramePr>
        <p:xfrm>
          <a:off x="6253316" y="2075563"/>
          <a:ext cx="5454476" cy="281826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52862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082516"/>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809949"/>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4119023"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Arrivals</a:t>
            </a:r>
          </a:p>
        </p:txBody>
      </p:sp>
      <p:sp>
        <p:nvSpPr>
          <p:cNvPr id="3" name="Text Placeholder 1">
            <a:extLst>
              <a:ext uri="{FF2B5EF4-FFF2-40B4-BE49-F238E27FC236}">
                <a16:creationId xmlns:a16="http://schemas.microsoft.com/office/drawing/2014/main" id="{A90A8756-BD65-3895-156E-1E7BBBD03A9F}"/>
              </a:ext>
            </a:extLst>
          </p:cNvPr>
          <p:cNvSpPr txBox="1">
            <a:spLocks/>
          </p:cNvSpPr>
          <p:nvPr/>
        </p:nvSpPr>
        <p:spPr>
          <a:xfrm>
            <a:off x="689807" y="5016717"/>
            <a:ext cx="47925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August 2026  4.1% increase YTD compared to same period last year</a:t>
            </a:r>
          </a:p>
        </p:txBody>
      </p:sp>
      <p:sp>
        <p:nvSpPr>
          <p:cNvPr id="13" name="Text Placeholder 1">
            <a:extLst>
              <a:ext uri="{FF2B5EF4-FFF2-40B4-BE49-F238E27FC236}">
                <a16:creationId xmlns:a16="http://schemas.microsoft.com/office/drawing/2014/main" id="{A77062F8-5C96-418B-9A7F-0A360B7732E9}"/>
              </a:ext>
            </a:extLst>
          </p:cNvPr>
          <p:cNvSpPr txBox="1">
            <a:spLocks/>
          </p:cNvSpPr>
          <p:nvPr/>
        </p:nvSpPr>
        <p:spPr>
          <a:xfrm>
            <a:off x="6709606" y="5000118"/>
            <a:ext cx="479258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August 2026  0.7% decrease YTD compared to same period last year</a:t>
            </a:r>
          </a:p>
        </p:txBody>
      </p:sp>
      <p:graphicFrame>
        <p:nvGraphicFramePr>
          <p:cNvPr id="11" name="Chart 10">
            <a:extLst>
              <a:ext uri="{FF2B5EF4-FFF2-40B4-BE49-F238E27FC236}">
                <a16:creationId xmlns:a16="http://schemas.microsoft.com/office/drawing/2014/main" id="{00000000-0008-0000-1C00-000002000000}"/>
              </a:ext>
            </a:extLst>
          </p:cNvPr>
          <p:cNvGraphicFramePr>
            <a:graphicFrameLocks/>
          </p:cNvGraphicFramePr>
          <p:nvPr>
            <p:extLst>
              <p:ext uri="{D42A27DB-BD31-4B8C-83A1-F6EECF244321}">
                <p14:modId xmlns:p14="http://schemas.microsoft.com/office/powerpoint/2010/main" val="3731398553"/>
              </p:ext>
            </p:extLst>
          </p:nvPr>
        </p:nvGraphicFramePr>
        <p:xfrm>
          <a:off x="731898" y="2337797"/>
          <a:ext cx="4571999" cy="26494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1C00-000003000000}"/>
              </a:ext>
            </a:extLst>
          </p:cNvPr>
          <p:cNvGraphicFramePr>
            <a:graphicFrameLocks/>
          </p:cNvGraphicFramePr>
          <p:nvPr>
            <p:extLst>
              <p:ext uri="{D42A27DB-BD31-4B8C-83A1-F6EECF244321}">
                <p14:modId xmlns:p14="http://schemas.microsoft.com/office/powerpoint/2010/main" val="615758583"/>
              </p:ext>
            </p:extLst>
          </p:nvPr>
        </p:nvGraphicFramePr>
        <p:xfrm>
          <a:off x="6751697" y="2337796"/>
          <a:ext cx="4571999" cy="26494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73239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052942"/>
            <a:ext cx="4119023" cy="4442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598762" y="2042535"/>
            <a:ext cx="4119023" cy="42066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898" y="5083159"/>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9.1% within 15 minutes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9" y="5898439"/>
            <a:ext cx="405863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Patient Handover within 15 minutes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598761" y="5018727"/>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8.5% within 15 minutes</a:t>
            </a:r>
          </a:p>
        </p:txBody>
      </p:sp>
      <p:graphicFrame>
        <p:nvGraphicFramePr>
          <p:cNvPr id="12" name="Chart 11">
            <a:extLst>
              <a:ext uri="{FF2B5EF4-FFF2-40B4-BE49-F238E27FC236}">
                <a16:creationId xmlns:a16="http://schemas.microsoft.com/office/drawing/2014/main" id="{00000000-0008-0000-1D00-000003000000}"/>
              </a:ext>
            </a:extLst>
          </p:cNvPr>
          <p:cNvGraphicFramePr>
            <a:graphicFrameLocks/>
          </p:cNvGraphicFramePr>
          <p:nvPr>
            <p:extLst>
              <p:ext uri="{D42A27DB-BD31-4B8C-83A1-F6EECF244321}">
                <p14:modId xmlns:p14="http://schemas.microsoft.com/office/powerpoint/2010/main" val="3155067516"/>
              </p:ext>
            </p:extLst>
          </p:nvPr>
        </p:nvGraphicFramePr>
        <p:xfrm>
          <a:off x="731898" y="2432967"/>
          <a:ext cx="4572001" cy="26236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00000000-0008-0000-1D00-000006000000}"/>
              </a:ext>
            </a:extLst>
          </p:cNvPr>
          <p:cNvGraphicFramePr>
            <a:graphicFrameLocks/>
          </p:cNvGraphicFramePr>
          <p:nvPr>
            <p:extLst>
              <p:ext uri="{D42A27DB-BD31-4B8C-83A1-F6EECF244321}">
                <p14:modId xmlns:p14="http://schemas.microsoft.com/office/powerpoint/2010/main" val="914928448"/>
              </p:ext>
            </p:extLst>
          </p:nvPr>
        </p:nvGraphicFramePr>
        <p:xfrm>
          <a:off x="6598761" y="2370810"/>
          <a:ext cx="4508289" cy="26273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14750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098842"/>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622571" y="1927851"/>
            <a:ext cx="4119023"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31208"/>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74% within 60 minutes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809949"/>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Patient Handover within 60 minutes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12173" y="5018957"/>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75% within 60 minutes</a:t>
            </a:r>
          </a:p>
        </p:txBody>
      </p:sp>
      <p:graphicFrame>
        <p:nvGraphicFramePr>
          <p:cNvPr id="3" name="Chart 2">
            <a:extLst>
              <a:ext uri="{FF2B5EF4-FFF2-40B4-BE49-F238E27FC236}">
                <a16:creationId xmlns:a16="http://schemas.microsoft.com/office/drawing/2014/main" id="{00000000-0008-0000-1E00-000002000000}"/>
              </a:ext>
            </a:extLst>
          </p:cNvPr>
          <p:cNvGraphicFramePr>
            <a:graphicFrameLocks/>
          </p:cNvGraphicFramePr>
          <p:nvPr>
            <p:extLst>
              <p:ext uri="{D42A27DB-BD31-4B8C-83A1-F6EECF244321}">
                <p14:modId xmlns:p14="http://schemas.microsoft.com/office/powerpoint/2010/main" val="662811358"/>
              </p:ext>
            </p:extLst>
          </p:nvPr>
        </p:nvGraphicFramePr>
        <p:xfrm>
          <a:off x="731898" y="2329075"/>
          <a:ext cx="4572000" cy="26628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1E00-000003000000}"/>
              </a:ext>
            </a:extLst>
          </p:cNvPr>
          <p:cNvGraphicFramePr>
            <a:graphicFrameLocks/>
          </p:cNvGraphicFramePr>
          <p:nvPr>
            <p:extLst>
              <p:ext uri="{D42A27DB-BD31-4B8C-83A1-F6EECF244321}">
                <p14:modId xmlns:p14="http://schemas.microsoft.com/office/powerpoint/2010/main" val="1330301755"/>
              </p:ext>
            </p:extLst>
          </p:nvPr>
        </p:nvGraphicFramePr>
        <p:xfrm>
          <a:off x="6712173" y="2330221"/>
          <a:ext cx="4541803" cy="266169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621117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898" y="4984511"/>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176 over 2 hours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8812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Patient Handover &gt; 2 hours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51697" y="4984511"/>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60 over 2 hours</a:t>
            </a:r>
          </a:p>
        </p:txBody>
      </p:sp>
      <p:graphicFrame>
        <p:nvGraphicFramePr>
          <p:cNvPr id="11" name="Chart 10">
            <a:extLst>
              <a:ext uri="{FF2B5EF4-FFF2-40B4-BE49-F238E27FC236}">
                <a16:creationId xmlns:a16="http://schemas.microsoft.com/office/drawing/2014/main" id="{00000000-0008-0000-2000-000003000000}"/>
              </a:ext>
            </a:extLst>
          </p:cNvPr>
          <p:cNvGraphicFramePr>
            <a:graphicFrameLocks/>
          </p:cNvGraphicFramePr>
          <p:nvPr>
            <p:extLst>
              <p:ext uri="{D42A27DB-BD31-4B8C-83A1-F6EECF244321}">
                <p14:modId xmlns:p14="http://schemas.microsoft.com/office/powerpoint/2010/main" val="2932976856"/>
              </p:ext>
            </p:extLst>
          </p:nvPr>
        </p:nvGraphicFramePr>
        <p:xfrm>
          <a:off x="738185" y="2356456"/>
          <a:ext cx="4572000" cy="25924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00000000-0008-0000-2000-000005000000}"/>
              </a:ext>
            </a:extLst>
          </p:cNvPr>
          <p:cNvGraphicFramePr>
            <a:graphicFrameLocks/>
          </p:cNvGraphicFramePr>
          <p:nvPr>
            <p:extLst>
              <p:ext uri="{D42A27DB-BD31-4B8C-83A1-F6EECF244321}">
                <p14:modId xmlns:p14="http://schemas.microsoft.com/office/powerpoint/2010/main" val="1539651366"/>
              </p:ext>
            </p:extLst>
          </p:nvPr>
        </p:nvGraphicFramePr>
        <p:xfrm>
          <a:off x="6751697" y="2356456"/>
          <a:ext cx="4572001" cy="259241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30993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653375" y="2001564"/>
            <a:ext cx="4119023" cy="38707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31208"/>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Monthly Average 52 minutes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7653" y="6038831"/>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Northern Ireland Ambulance Service (NIAS)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Ambulance Patient Handover, Monthly Average</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653374" y="5025182"/>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Monthly Average 53 minutes</a:t>
            </a:r>
          </a:p>
        </p:txBody>
      </p:sp>
      <p:graphicFrame>
        <p:nvGraphicFramePr>
          <p:cNvPr id="3" name="Chart 2">
            <a:extLst>
              <a:ext uri="{FF2B5EF4-FFF2-40B4-BE49-F238E27FC236}">
                <a16:creationId xmlns:a16="http://schemas.microsoft.com/office/drawing/2014/main" id="{FB3875B9-C8A7-49B2-9F1C-244B63E0BE86}"/>
              </a:ext>
            </a:extLst>
          </p:cNvPr>
          <p:cNvGraphicFramePr>
            <a:graphicFrameLocks/>
          </p:cNvGraphicFramePr>
          <p:nvPr>
            <p:extLst>
              <p:ext uri="{D42A27DB-BD31-4B8C-83A1-F6EECF244321}">
                <p14:modId xmlns:p14="http://schemas.microsoft.com/office/powerpoint/2010/main" val="1649875038"/>
              </p:ext>
            </p:extLst>
          </p:nvPr>
        </p:nvGraphicFramePr>
        <p:xfrm>
          <a:off x="737653" y="2363666"/>
          <a:ext cx="4572000" cy="266151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C2F640C-ED2D-4FD6-B493-C7712AC703A1}"/>
              </a:ext>
            </a:extLst>
          </p:cNvPr>
          <p:cNvGraphicFramePr>
            <a:graphicFrameLocks/>
          </p:cNvGraphicFramePr>
          <p:nvPr>
            <p:extLst>
              <p:ext uri="{D42A27DB-BD31-4B8C-83A1-F6EECF244321}">
                <p14:modId xmlns:p14="http://schemas.microsoft.com/office/powerpoint/2010/main" val="1108031107"/>
              </p:ext>
            </p:extLst>
          </p:nvPr>
        </p:nvGraphicFramePr>
        <p:xfrm>
          <a:off x="6653374" y="2363666"/>
          <a:ext cx="4572000" cy="267868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98480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1513" y="5035798"/>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August 2026  1.6% increase YTD compared to same period last year</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891430"/>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Emergency Care Waits – EPIC (692848)</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ED Attendances</a:t>
            </a:r>
          </a:p>
        </p:txBody>
      </p:sp>
      <p:sp>
        <p:nvSpPr>
          <p:cNvPr id="11" name="Text Placeholder 1">
            <a:extLst>
              <a:ext uri="{FF2B5EF4-FFF2-40B4-BE49-F238E27FC236}">
                <a16:creationId xmlns:a16="http://schemas.microsoft.com/office/drawing/2014/main" id="{D773DB4F-1AB9-1432-D9C5-5D040FFE5E0F}"/>
              </a:ext>
            </a:extLst>
          </p:cNvPr>
          <p:cNvSpPr txBox="1">
            <a:spLocks/>
          </p:cNvSpPr>
          <p:nvPr/>
        </p:nvSpPr>
        <p:spPr>
          <a:xfrm>
            <a:off x="6654950" y="5029894"/>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August 2026  4.8% increase YTD compared to same period last year</a:t>
            </a:r>
          </a:p>
        </p:txBody>
      </p:sp>
      <p:graphicFrame>
        <p:nvGraphicFramePr>
          <p:cNvPr id="3" name="Chart 2">
            <a:extLst>
              <a:ext uri="{FF2B5EF4-FFF2-40B4-BE49-F238E27FC236}">
                <a16:creationId xmlns:a16="http://schemas.microsoft.com/office/drawing/2014/main" id="{2001C84F-146E-4955-9066-423F1A581DD3}"/>
              </a:ext>
            </a:extLst>
          </p:cNvPr>
          <p:cNvGraphicFramePr>
            <a:graphicFrameLocks/>
          </p:cNvGraphicFramePr>
          <p:nvPr>
            <p:extLst>
              <p:ext uri="{D42A27DB-BD31-4B8C-83A1-F6EECF244321}">
                <p14:modId xmlns:p14="http://schemas.microsoft.com/office/powerpoint/2010/main" val="3760662415"/>
              </p:ext>
            </p:extLst>
          </p:nvPr>
        </p:nvGraphicFramePr>
        <p:xfrm>
          <a:off x="713602" y="2286694"/>
          <a:ext cx="4571999"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65321F51-63B2-49A6-82EC-CF41CBC7B33F}"/>
              </a:ext>
            </a:extLst>
          </p:cNvPr>
          <p:cNvGraphicFramePr>
            <a:graphicFrameLocks/>
          </p:cNvGraphicFramePr>
          <p:nvPr>
            <p:extLst>
              <p:ext uri="{D42A27DB-BD31-4B8C-83A1-F6EECF244321}">
                <p14:modId xmlns:p14="http://schemas.microsoft.com/office/powerpoint/2010/main" val="2731062668"/>
              </p:ext>
            </p:extLst>
          </p:nvPr>
        </p:nvGraphicFramePr>
        <p:xfrm>
          <a:off x="6654949" y="2286694"/>
          <a:ext cx="4571999"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72095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8588" y="5898439"/>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Emergency Care Waits – EPIC (692848)</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Over - 75 ED Attendances</a:t>
            </a:r>
          </a:p>
        </p:txBody>
      </p:sp>
      <p:sp>
        <p:nvSpPr>
          <p:cNvPr id="3" name="Text Placeholder 1">
            <a:extLst>
              <a:ext uri="{FF2B5EF4-FFF2-40B4-BE49-F238E27FC236}">
                <a16:creationId xmlns:a16="http://schemas.microsoft.com/office/drawing/2014/main" id="{A0821474-7D1A-BF32-424E-E7FC565D1D5E}"/>
              </a:ext>
            </a:extLst>
          </p:cNvPr>
          <p:cNvSpPr txBox="1">
            <a:spLocks/>
          </p:cNvSpPr>
          <p:nvPr/>
        </p:nvSpPr>
        <p:spPr>
          <a:xfrm>
            <a:off x="696499" y="5001488"/>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August 2026  3.2% increase YTD compared to same period last year</a:t>
            </a:r>
          </a:p>
        </p:txBody>
      </p:sp>
      <p:sp>
        <p:nvSpPr>
          <p:cNvPr id="13" name="Text Placeholder 1">
            <a:extLst>
              <a:ext uri="{FF2B5EF4-FFF2-40B4-BE49-F238E27FC236}">
                <a16:creationId xmlns:a16="http://schemas.microsoft.com/office/drawing/2014/main" id="{541A53A4-E00F-ADA6-5460-A0B343630673}"/>
              </a:ext>
            </a:extLst>
          </p:cNvPr>
          <p:cNvSpPr txBox="1">
            <a:spLocks/>
          </p:cNvSpPr>
          <p:nvPr/>
        </p:nvSpPr>
        <p:spPr>
          <a:xfrm>
            <a:off x="6677548" y="5000886"/>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August 2026  4.4% increase YTD compared to same period last year</a:t>
            </a:r>
          </a:p>
        </p:txBody>
      </p:sp>
      <p:graphicFrame>
        <p:nvGraphicFramePr>
          <p:cNvPr id="11" name="Chart 10">
            <a:extLst>
              <a:ext uri="{FF2B5EF4-FFF2-40B4-BE49-F238E27FC236}">
                <a16:creationId xmlns:a16="http://schemas.microsoft.com/office/drawing/2014/main" id="{D051D2F3-FD0B-434A-8CBC-F8B2360901AB}"/>
              </a:ext>
            </a:extLst>
          </p:cNvPr>
          <p:cNvGraphicFramePr>
            <a:graphicFrameLocks/>
          </p:cNvGraphicFramePr>
          <p:nvPr>
            <p:extLst>
              <p:ext uri="{D42A27DB-BD31-4B8C-83A1-F6EECF244321}">
                <p14:modId xmlns:p14="http://schemas.microsoft.com/office/powerpoint/2010/main" val="3925042665"/>
              </p:ext>
            </p:extLst>
          </p:nvPr>
        </p:nvGraphicFramePr>
        <p:xfrm>
          <a:off x="722901" y="2277852"/>
          <a:ext cx="4572000" cy="2736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BF113C24-0807-4E3F-8E84-31439674161C}"/>
              </a:ext>
            </a:extLst>
          </p:cNvPr>
          <p:cNvGraphicFramePr>
            <a:graphicFrameLocks/>
          </p:cNvGraphicFramePr>
          <p:nvPr>
            <p:extLst>
              <p:ext uri="{D42A27DB-BD31-4B8C-83A1-F6EECF244321}">
                <p14:modId xmlns:p14="http://schemas.microsoft.com/office/powerpoint/2010/main" val="2370106410"/>
              </p:ext>
            </p:extLst>
          </p:nvPr>
        </p:nvGraphicFramePr>
        <p:xfrm>
          <a:off x="6751697" y="2277852"/>
          <a:ext cx="4572000" cy="2736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806700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40612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41040"/>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30.8% within 4 hours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65011"/>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Emergency Care Waits – EPIC (692848)</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36642"/>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ED 4-hour performance</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820520" y="5015424"/>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39.8% within 4 hours</a:t>
            </a:r>
          </a:p>
        </p:txBody>
      </p:sp>
      <p:graphicFrame>
        <p:nvGraphicFramePr>
          <p:cNvPr id="3" name="Chart 2">
            <a:extLst>
              <a:ext uri="{FF2B5EF4-FFF2-40B4-BE49-F238E27FC236}">
                <a16:creationId xmlns:a16="http://schemas.microsoft.com/office/drawing/2014/main" id="{44351B62-A534-4730-A3DB-9B4605D4DE12}"/>
              </a:ext>
            </a:extLst>
          </p:cNvPr>
          <p:cNvGraphicFramePr>
            <a:graphicFrameLocks/>
          </p:cNvGraphicFramePr>
          <p:nvPr>
            <p:extLst>
              <p:ext uri="{D42A27DB-BD31-4B8C-83A1-F6EECF244321}">
                <p14:modId xmlns:p14="http://schemas.microsoft.com/office/powerpoint/2010/main" val="2373347545"/>
              </p:ext>
            </p:extLst>
          </p:nvPr>
        </p:nvGraphicFramePr>
        <p:xfrm>
          <a:off x="723213" y="2374965"/>
          <a:ext cx="4561417" cy="262391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96A1F22E-1B16-4282-9776-8DC6EF234A7D}"/>
              </a:ext>
            </a:extLst>
          </p:cNvPr>
          <p:cNvGraphicFramePr>
            <a:graphicFrameLocks/>
          </p:cNvGraphicFramePr>
          <p:nvPr>
            <p:extLst>
              <p:ext uri="{D42A27DB-BD31-4B8C-83A1-F6EECF244321}">
                <p14:modId xmlns:p14="http://schemas.microsoft.com/office/powerpoint/2010/main" val="4069527131"/>
              </p:ext>
            </p:extLst>
          </p:nvPr>
        </p:nvGraphicFramePr>
        <p:xfrm>
          <a:off x="6751697" y="2374965"/>
          <a:ext cx="4561417" cy="262391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76147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31208"/>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2,013 over 12 hours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00484"/>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Emergency Care Waits – EPIC (692848)</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ED 12-hour performance</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85270" y="5024171"/>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763 over 12 hours</a:t>
            </a:r>
          </a:p>
        </p:txBody>
      </p:sp>
      <p:graphicFrame>
        <p:nvGraphicFramePr>
          <p:cNvPr id="11" name="Chart 10">
            <a:extLst>
              <a:ext uri="{FF2B5EF4-FFF2-40B4-BE49-F238E27FC236}">
                <a16:creationId xmlns:a16="http://schemas.microsoft.com/office/drawing/2014/main" id="{4B81655B-EF7B-45E6-AC76-BFAF60F4B0F3}"/>
              </a:ext>
            </a:extLst>
          </p:cNvPr>
          <p:cNvGraphicFramePr>
            <a:graphicFrameLocks/>
          </p:cNvGraphicFramePr>
          <p:nvPr>
            <p:extLst>
              <p:ext uri="{D42A27DB-BD31-4B8C-83A1-F6EECF244321}">
                <p14:modId xmlns:p14="http://schemas.microsoft.com/office/powerpoint/2010/main" val="3171429528"/>
              </p:ext>
            </p:extLst>
          </p:nvPr>
        </p:nvGraphicFramePr>
        <p:xfrm>
          <a:off x="671513" y="2355838"/>
          <a:ext cx="4572000" cy="26534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DC7FD7DF-38FE-4CBA-BEF6-6DA33E5C6FED}"/>
              </a:ext>
            </a:extLst>
          </p:cNvPr>
          <p:cNvGraphicFramePr>
            <a:graphicFrameLocks/>
          </p:cNvGraphicFramePr>
          <p:nvPr>
            <p:extLst>
              <p:ext uri="{D42A27DB-BD31-4B8C-83A1-F6EECF244321}">
                <p14:modId xmlns:p14="http://schemas.microsoft.com/office/powerpoint/2010/main" val="1409102904"/>
              </p:ext>
            </p:extLst>
          </p:nvPr>
        </p:nvGraphicFramePr>
        <p:xfrm>
          <a:off x="6751697" y="2355838"/>
          <a:ext cx="4572000" cy="265341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2468850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AAC867B-E2F6-701F-CA42-1D77577EC2A2}"/>
              </a:ext>
            </a:extLst>
          </p:cNvPr>
          <p:cNvSpPr>
            <a:spLocks noGrp="1"/>
          </p:cNvSpPr>
          <p:nvPr>
            <p:ph type="body" sz="quarter" idx="12"/>
          </p:nvPr>
        </p:nvSpPr>
        <p:spPr>
          <a:xfrm>
            <a:off x="4757642" y="1201676"/>
            <a:ext cx="5831291" cy="398393"/>
          </a:xfrm>
        </p:spPr>
        <p:txBody>
          <a:bodyPr/>
          <a:lstStyle/>
          <a:p>
            <a:r>
              <a:rPr lang="en-GB" sz="2400" dirty="0"/>
              <a:t>Regional 4 &amp; 12 Hour ED Performance</a:t>
            </a:r>
          </a:p>
        </p:txBody>
      </p:sp>
      <p:sp>
        <p:nvSpPr>
          <p:cNvPr id="5" name="Text Placeholder 1">
            <a:extLst>
              <a:ext uri="{FF2B5EF4-FFF2-40B4-BE49-F238E27FC236}">
                <a16:creationId xmlns:a16="http://schemas.microsoft.com/office/drawing/2014/main" id="{A3FC7563-73F1-39CF-C7C5-DDA786370316}"/>
              </a:ext>
            </a:extLst>
          </p:cNvPr>
          <p:cNvSpPr txBox="1">
            <a:spLocks/>
          </p:cNvSpPr>
          <p:nvPr/>
        </p:nvSpPr>
        <p:spPr>
          <a:xfrm>
            <a:off x="726825" y="6048743"/>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Emergency Care Waiting Times – Department of Health</a:t>
            </a:r>
          </a:p>
        </p:txBody>
      </p:sp>
      <p:sp>
        <p:nvSpPr>
          <p:cNvPr id="6" name="Text Placeholder 1">
            <a:extLst>
              <a:ext uri="{FF2B5EF4-FFF2-40B4-BE49-F238E27FC236}">
                <a16:creationId xmlns:a16="http://schemas.microsoft.com/office/drawing/2014/main" id="{B51D03EE-9417-57D1-0A62-DEF6ACF29A36}"/>
              </a:ext>
            </a:extLst>
          </p:cNvPr>
          <p:cNvSpPr txBox="1">
            <a:spLocks/>
          </p:cNvSpPr>
          <p:nvPr/>
        </p:nvSpPr>
        <p:spPr>
          <a:xfrm>
            <a:off x="726825" y="1144994"/>
            <a:ext cx="933157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dirty="0"/>
              <a:t>Unscheduled Care</a:t>
            </a:r>
          </a:p>
        </p:txBody>
      </p:sp>
      <p:graphicFrame>
        <p:nvGraphicFramePr>
          <p:cNvPr id="4" name="Chart 3">
            <a:extLst>
              <a:ext uri="{FF2B5EF4-FFF2-40B4-BE49-F238E27FC236}">
                <a16:creationId xmlns:a16="http://schemas.microsoft.com/office/drawing/2014/main" id="{54AFE8D2-07AB-4AF7-80BA-38116598C8D2}"/>
              </a:ext>
            </a:extLst>
          </p:cNvPr>
          <p:cNvGraphicFramePr>
            <a:graphicFrameLocks/>
          </p:cNvGraphicFramePr>
          <p:nvPr>
            <p:extLst>
              <p:ext uri="{D42A27DB-BD31-4B8C-83A1-F6EECF244321}">
                <p14:modId xmlns:p14="http://schemas.microsoft.com/office/powerpoint/2010/main" val="1829167500"/>
              </p:ext>
            </p:extLst>
          </p:nvPr>
        </p:nvGraphicFramePr>
        <p:xfrm>
          <a:off x="726825" y="1627493"/>
          <a:ext cx="9704789" cy="21610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a:extLst>
              <a:ext uri="{FF2B5EF4-FFF2-40B4-BE49-F238E27FC236}">
                <a16:creationId xmlns:a16="http://schemas.microsoft.com/office/drawing/2014/main" id="{F509C16C-9980-45C8-A001-4429FCE893E7}"/>
              </a:ext>
            </a:extLst>
          </p:cNvPr>
          <p:cNvGraphicFramePr>
            <a:graphicFrameLocks/>
          </p:cNvGraphicFramePr>
          <p:nvPr>
            <p:extLst>
              <p:ext uri="{D42A27DB-BD31-4B8C-83A1-F6EECF244321}">
                <p14:modId xmlns:p14="http://schemas.microsoft.com/office/powerpoint/2010/main" val="3131134815"/>
              </p:ext>
            </p:extLst>
          </p:nvPr>
        </p:nvGraphicFramePr>
        <p:xfrm>
          <a:off x="726825" y="3868042"/>
          <a:ext cx="9704789" cy="21610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187153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543894"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38337" y="1968844"/>
            <a:ext cx="4152199"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18521" y="1942763"/>
            <a:ext cx="4152199"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22065" y="5051387"/>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8.8% against target of 1.8%</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Patients not waiting in ED</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09524" y="5051387"/>
            <a:ext cx="438223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7.0% against target of 1.4%</a:t>
            </a:r>
          </a:p>
        </p:txBody>
      </p:sp>
      <p:sp>
        <p:nvSpPr>
          <p:cNvPr id="14" name="Text Placeholder 1">
            <a:extLst>
              <a:ext uri="{FF2B5EF4-FFF2-40B4-BE49-F238E27FC236}">
                <a16:creationId xmlns:a16="http://schemas.microsoft.com/office/drawing/2014/main" id="{5D7D8ECC-6F9F-81DE-69DC-D56DB73160F4}"/>
              </a:ext>
            </a:extLst>
          </p:cNvPr>
          <p:cNvSpPr txBox="1">
            <a:spLocks/>
          </p:cNvSpPr>
          <p:nvPr/>
        </p:nvSpPr>
        <p:spPr>
          <a:xfrm>
            <a:off x="731897" y="5943446"/>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graphicFrame>
        <p:nvGraphicFramePr>
          <p:cNvPr id="3" name="Chart 2">
            <a:extLst>
              <a:ext uri="{FF2B5EF4-FFF2-40B4-BE49-F238E27FC236}">
                <a16:creationId xmlns:a16="http://schemas.microsoft.com/office/drawing/2014/main" id="{927AA8C6-B1B6-425C-96BB-044353114867}"/>
              </a:ext>
            </a:extLst>
          </p:cNvPr>
          <p:cNvGraphicFramePr>
            <a:graphicFrameLocks/>
          </p:cNvGraphicFramePr>
          <p:nvPr>
            <p:extLst>
              <p:ext uri="{D42A27DB-BD31-4B8C-83A1-F6EECF244321}">
                <p14:modId xmlns:p14="http://schemas.microsoft.com/office/powerpoint/2010/main" val="2757832417"/>
              </p:ext>
            </p:extLst>
          </p:nvPr>
        </p:nvGraphicFramePr>
        <p:xfrm>
          <a:off x="671513" y="2297119"/>
          <a:ext cx="4571999" cy="27527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CF31628D-6C78-4574-A152-479A9F5931CF}"/>
              </a:ext>
            </a:extLst>
          </p:cNvPr>
          <p:cNvGraphicFramePr>
            <a:graphicFrameLocks/>
          </p:cNvGraphicFramePr>
          <p:nvPr>
            <p:extLst>
              <p:ext uri="{D42A27DB-BD31-4B8C-83A1-F6EECF244321}">
                <p14:modId xmlns:p14="http://schemas.microsoft.com/office/powerpoint/2010/main" val="1554417999"/>
              </p:ext>
            </p:extLst>
          </p:nvPr>
        </p:nvGraphicFramePr>
        <p:xfrm>
          <a:off x="6709524" y="2297119"/>
          <a:ext cx="4571999" cy="27527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95473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543894" cy="558538"/>
          </a:xfrm>
        </p:spPr>
        <p:txBody>
          <a:bodyPr/>
          <a:lstStyle/>
          <a:p>
            <a:r>
              <a:rPr lang="en-GB" sz="3200" dirty="0"/>
              <a:t>Unscheduled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38337" y="1968844"/>
            <a:ext cx="4152199"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Antrim</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18521" y="1942763"/>
            <a:ext cx="4152199"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Causeway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899" y="5031208"/>
            <a:ext cx="4511616"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13% against target of 16%</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Manual Return</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Stroke - Thrombolysis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18521" y="5036115"/>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28% against target of 16%</a:t>
            </a:r>
          </a:p>
        </p:txBody>
      </p:sp>
      <p:graphicFrame>
        <p:nvGraphicFramePr>
          <p:cNvPr id="11" name="Chart 10">
            <a:extLst>
              <a:ext uri="{FF2B5EF4-FFF2-40B4-BE49-F238E27FC236}">
                <a16:creationId xmlns:a16="http://schemas.microsoft.com/office/drawing/2014/main" id="{00000000-0008-0000-2D00-000002000000}"/>
              </a:ext>
            </a:extLst>
          </p:cNvPr>
          <p:cNvGraphicFramePr>
            <a:graphicFrameLocks/>
          </p:cNvGraphicFramePr>
          <p:nvPr>
            <p:extLst>
              <p:ext uri="{D42A27DB-BD31-4B8C-83A1-F6EECF244321}">
                <p14:modId xmlns:p14="http://schemas.microsoft.com/office/powerpoint/2010/main" val="315069244"/>
              </p:ext>
            </p:extLst>
          </p:nvPr>
        </p:nvGraphicFramePr>
        <p:xfrm>
          <a:off x="731898" y="2326367"/>
          <a:ext cx="4572001" cy="269364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2D00-000003000000}"/>
              </a:ext>
            </a:extLst>
          </p:cNvPr>
          <p:cNvGraphicFramePr>
            <a:graphicFrameLocks/>
          </p:cNvGraphicFramePr>
          <p:nvPr>
            <p:extLst>
              <p:ext uri="{D42A27DB-BD31-4B8C-83A1-F6EECF244321}">
                <p14:modId xmlns:p14="http://schemas.microsoft.com/office/powerpoint/2010/main" val="4281302465"/>
              </p:ext>
            </p:extLst>
          </p:nvPr>
        </p:nvGraphicFramePr>
        <p:xfrm>
          <a:off x="6718519" y="2326367"/>
          <a:ext cx="4572001" cy="269364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568887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New Attendances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6005523"/>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QOAR &amp; V-QOAR</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Outpatients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51696" y="2335233"/>
            <a:ext cx="4119023" cy="4901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200" dirty="0"/>
          </a:p>
        </p:txBody>
      </p:sp>
      <p:sp>
        <p:nvSpPr>
          <p:cNvPr id="16" name="Text Placeholder 1">
            <a:extLst>
              <a:ext uri="{FF2B5EF4-FFF2-40B4-BE49-F238E27FC236}">
                <a16:creationId xmlns:a16="http://schemas.microsoft.com/office/drawing/2014/main" id="{464037B3-64CD-A784-52EB-F841EF5F8877}"/>
              </a:ext>
            </a:extLst>
          </p:cNvPr>
          <p:cNvSpPr txBox="1">
            <a:spLocks/>
          </p:cNvSpPr>
          <p:nvPr/>
        </p:nvSpPr>
        <p:spPr>
          <a:xfrm>
            <a:off x="6684233" y="1968844"/>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Review Attendances</a:t>
            </a:r>
          </a:p>
        </p:txBody>
      </p:sp>
      <p:sp>
        <p:nvSpPr>
          <p:cNvPr id="3" name="Text Placeholder 1">
            <a:extLst>
              <a:ext uri="{FF2B5EF4-FFF2-40B4-BE49-F238E27FC236}">
                <a16:creationId xmlns:a16="http://schemas.microsoft.com/office/drawing/2014/main" id="{56C46583-ABEF-A457-A745-F4E3A3A520F5}"/>
              </a:ext>
            </a:extLst>
          </p:cNvPr>
          <p:cNvSpPr txBox="1">
            <a:spLocks/>
          </p:cNvSpPr>
          <p:nvPr/>
        </p:nvSpPr>
        <p:spPr>
          <a:xfrm>
            <a:off x="732885" y="4942720"/>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August 2026  2.9% increase YTD compared to same period last year</a:t>
            </a:r>
          </a:p>
        </p:txBody>
      </p:sp>
      <p:sp>
        <p:nvSpPr>
          <p:cNvPr id="11" name="Text Placeholder 1">
            <a:extLst>
              <a:ext uri="{FF2B5EF4-FFF2-40B4-BE49-F238E27FC236}">
                <a16:creationId xmlns:a16="http://schemas.microsoft.com/office/drawing/2014/main" id="{8349C4E8-8D7E-0141-2C28-A17494D2DA42}"/>
              </a:ext>
            </a:extLst>
          </p:cNvPr>
          <p:cNvSpPr txBox="1">
            <a:spLocks/>
          </p:cNvSpPr>
          <p:nvPr/>
        </p:nvSpPr>
        <p:spPr>
          <a:xfrm>
            <a:off x="6600054" y="4946772"/>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August 2026  6.2% increase YTD compared to same period last year</a:t>
            </a:r>
          </a:p>
        </p:txBody>
      </p:sp>
      <p:graphicFrame>
        <p:nvGraphicFramePr>
          <p:cNvPr id="8" name="Chart 7">
            <a:extLst>
              <a:ext uri="{FF2B5EF4-FFF2-40B4-BE49-F238E27FC236}">
                <a16:creationId xmlns:a16="http://schemas.microsoft.com/office/drawing/2014/main" id="{00000000-0008-0000-0200-000003000000}"/>
              </a:ext>
            </a:extLst>
          </p:cNvPr>
          <p:cNvGraphicFramePr>
            <a:graphicFrameLocks/>
          </p:cNvGraphicFramePr>
          <p:nvPr>
            <p:extLst>
              <p:ext uri="{D42A27DB-BD31-4B8C-83A1-F6EECF244321}">
                <p14:modId xmlns:p14="http://schemas.microsoft.com/office/powerpoint/2010/main" val="3584507808"/>
              </p:ext>
            </p:extLst>
          </p:nvPr>
        </p:nvGraphicFramePr>
        <p:xfrm>
          <a:off x="746730" y="2447381"/>
          <a:ext cx="4572000" cy="24860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6734F720-D6A0-4254-AF5D-5EECC67E9493}"/>
              </a:ext>
            </a:extLst>
          </p:cNvPr>
          <p:cNvGraphicFramePr>
            <a:graphicFrameLocks/>
          </p:cNvGraphicFramePr>
          <p:nvPr>
            <p:extLst>
              <p:ext uri="{D42A27DB-BD31-4B8C-83A1-F6EECF244321}">
                <p14:modId xmlns:p14="http://schemas.microsoft.com/office/powerpoint/2010/main" val="3828297127"/>
              </p:ext>
            </p:extLst>
          </p:nvPr>
        </p:nvGraphicFramePr>
        <p:xfrm>
          <a:off x="6642143" y="2441314"/>
          <a:ext cx="4572000" cy="246735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972928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63999" y="6101316"/>
            <a:ext cx="353054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EPIC – 17/08/2026 &amp; 16/09/26</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4932874"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Untriaged Outpatient Referrals</a:t>
            </a:r>
          </a:p>
        </p:txBody>
      </p:sp>
      <p:sp>
        <p:nvSpPr>
          <p:cNvPr id="9" name="Text Placeholder 1">
            <a:extLst>
              <a:ext uri="{FF2B5EF4-FFF2-40B4-BE49-F238E27FC236}">
                <a16:creationId xmlns:a16="http://schemas.microsoft.com/office/drawing/2014/main" id="{2A5A6553-B34B-0C46-ADD1-D5598C1A98A3}"/>
              </a:ext>
            </a:extLst>
          </p:cNvPr>
          <p:cNvSpPr txBox="1">
            <a:spLocks/>
          </p:cNvSpPr>
          <p:nvPr/>
        </p:nvSpPr>
        <p:spPr>
          <a:xfrm>
            <a:off x="6751696" y="2335233"/>
            <a:ext cx="4119023" cy="4901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1200" dirty="0"/>
          </a:p>
        </p:txBody>
      </p:sp>
      <p:pic>
        <p:nvPicPr>
          <p:cNvPr id="5" name="Picture 4">
            <a:extLst>
              <a:ext uri="{FF2B5EF4-FFF2-40B4-BE49-F238E27FC236}">
                <a16:creationId xmlns:a16="http://schemas.microsoft.com/office/drawing/2014/main" id="{17AE1736-89FA-4CAE-731D-392414F586EF}"/>
              </a:ext>
            </a:extLst>
          </p:cNvPr>
          <p:cNvPicPr>
            <a:picLocks noChangeAspect="1"/>
          </p:cNvPicPr>
          <p:nvPr/>
        </p:nvPicPr>
        <p:blipFill>
          <a:blip r:embed="rId3"/>
          <a:stretch>
            <a:fillRect/>
          </a:stretch>
        </p:blipFill>
        <p:spPr>
          <a:xfrm>
            <a:off x="714645" y="1854273"/>
            <a:ext cx="9629775" cy="4105275"/>
          </a:xfrm>
          <a:prstGeom prst="rect">
            <a:avLst/>
          </a:prstGeom>
        </p:spPr>
      </p:pic>
    </p:spTree>
    <p:extLst>
      <p:ext uri="{BB962C8B-B14F-4D97-AF65-F5344CB8AC3E}">
        <p14:creationId xmlns:p14="http://schemas.microsoft.com/office/powerpoint/2010/main" val="28883067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New</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870255" y="1942763"/>
            <a:ext cx="4000465"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Review</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898" y="5066974"/>
            <a:ext cx="41190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6.64% New Appointment DNA rate</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558273"/>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Outpatient DNAs / on the day cancellation rates</a:t>
            </a:r>
          </a:p>
        </p:txBody>
      </p:sp>
      <p:sp>
        <p:nvSpPr>
          <p:cNvPr id="11" name="Text Placeholder 1">
            <a:extLst>
              <a:ext uri="{FF2B5EF4-FFF2-40B4-BE49-F238E27FC236}">
                <a16:creationId xmlns:a16="http://schemas.microsoft.com/office/drawing/2014/main" id="{9D9BCB18-0903-7454-8C18-31B4851938EA}"/>
              </a:ext>
            </a:extLst>
          </p:cNvPr>
          <p:cNvSpPr txBox="1">
            <a:spLocks/>
          </p:cNvSpPr>
          <p:nvPr/>
        </p:nvSpPr>
        <p:spPr>
          <a:xfrm>
            <a:off x="731898" y="5900484"/>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sp>
        <p:nvSpPr>
          <p:cNvPr id="12" name="Text Placeholder 1">
            <a:extLst>
              <a:ext uri="{FF2B5EF4-FFF2-40B4-BE49-F238E27FC236}">
                <a16:creationId xmlns:a16="http://schemas.microsoft.com/office/drawing/2014/main" id="{69DBFC5C-9AD7-D58B-AD90-5D82A19A4798}"/>
              </a:ext>
            </a:extLst>
          </p:cNvPr>
          <p:cNvSpPr txBox="1">
            <a:spLocks/>
          </p:cNvSpPr>
          <p:nvPr/>
        </p:nvSpPr>
        <p:spPr>
          <a:xfrm>
            <a:off x="6805477" y="5066974"/>
            <a:ext cx="4348351"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6.89% Review Appointment DNA rate</a:t>
            </a:r>
          </a:p>
        </p:txBody>
      </p:sp>
      <p:graphicFrame>
        <p:nvGraphicFramePr>
          <p:cNvPr id="10" name="Chart 9">
            <a:extLst>
              <a:ext uri="{FF2B5EF4-FFF2-40B4-BE49-F238E27FC236}">
                <a16:creationId xmlns:a16="http://schemas.microsoft.com/office/drawing/2014/main" id="{F5322922-F99A-4CEB-8682-D54564FD924D}"/>
              </a:ext>
            </a:extLst>
          </p:cNvPr>
          <p:cNvGraphicFramePr>
            <a:graphicFrameLocks/>
          </p:cNvGraphicFramePr>
          <p:nvPr>
            <p:extLst>
              <p:ext uri="{D42A27DB-BD31-4B8C-83A1-F6EECF244321}">
                <p14:modId xmlns:p14="http://schemas.microsoft.com/office/powerpoint/2010/main" val="2979641779"/>
              </p:ext>
            </p:extLst>
          </p:nvPr>
        </p:nvGraphicFramePr>
        <p:xfrm>
          <a:off x="731898" y="2390777"/>
          <a:ext cx="4571999" cy="26718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A2F293FB-6EEC-4776-9A6F-0D7597F9486A}"/>
              </a:ext>
            </a:extLst>
          </p:cNvPr>
          <p:cNvGraphicFramePr>
            <a:graphicFrameLocks/>
          </p:cNvGraphicFramePr>
          <p:nvPr>
            <p:extLst>
              <p:ext uri="{D42A27DB-BD31-4B8C-83A1-F6EECF244321}">
                <p14:modId xmlns:p14="http://schemas.microsoft.com/office/powerpoint/2010/main" val="1064702566"/>
              </p:ext>
            </p:extLst>
          </p:nvPr>
        </p:nvGraphicFramePr>
        <p:xfrm>
          <a:off x="6805477" y="2345604"/>
          <a:ext cx="4571999" cy="271704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28600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715989" y="2007767"/>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662468" y="2010792"/>
            <a:ext cx="4119023" cy="40643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52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91177" y="5049376"/>
            <a:ext cx="461647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13.42% within 9 weeks against a target of 50%</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Outpatient Waits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686919" y="5045388"/>
            <a:ext cx="465023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43,592 waits &gt;52 weeks against a target of 0</a:t>
            </a:r>
          </a:p>
        </p:txBody>
      </p:sp>
      <p:graphicFrame>
        <p:nvGraphicFramePr>
          <p:cNvPr id="9" name="Chart 8">
            <a:extLst>
              <a:ext uri="{FF2B5EF4-FFF2-40B4-BE49-F238E27FC236}">
                <a16:creationId xmlns:a16="http://schemas.microsoft.com/office/drawing/2014/main" id="{00000000-0008-0000-0300-000003000000}"/>
              </a:ext>
            </a:extLst>
          </p:cNvPr>
          <p:cNvGraphicFramePr>
            <a:graphicFrameLocks/>
          </p:cNvGraphicFramePr>
          <p:nvPr>
            <p:extLst>
              <p:ext uri="{D42A27DB-BD31-4B8C-83A1-F6EECF244321}">
                <p14:modId xmlns:p14="http://schemas.microsoft.com/office/powerpoint/2010/main" val="358203419"/>
              </p:ext>
            </p:extLst>
          </p:nvPr>
        </p:nvGraphicFramePr>
        <p:xfrm>
          <a:off x="713414" y="2334860"/>
          <a:ext cx="4572001" cy="270984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0400-000002000000}"/>
              </a:ext>
            </a:extLst>
          </p:cNvPr>
          <p:cNvGraphicFramePr>
            <a:graphicFrameLocks/>
          </p:cNvGraphicFramePr>
          <p:nvPr>
            <p:extLst>
              <p:ext uri="{D42A27DB-BD31-4B8C-83A1-F6EECF244321}">
                <p14:modId xmlns:p14="http://schemas.microsoft.com/office/powerpoint/2010/main" val="222189061"/>
              </p:ext>
            </p:extLst>
          </p:nvPr>
        </p:nvGraphicFramePr>
        <p:xfrm>
          <a:off x="6731292" y="2334860"/>
          <a:ext cx="4605866" cy="270809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0485905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295203"/>
            <a:ext cx="10748548" cy="503150"/>
          </a:xfrm>
        </p:spPr>
        <p:txBody>
          <a:bodyPr/>
          <a:lstStyle/>
          <a:p>
            <a:r>
              <a:rPr lang="en-GB" sz="3200" dirty="0"/>
              <a:t>Elective Care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91177" y="4951056"/>
            <a:ext cx="461647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0.47% against a target of 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764208"/>
            <a:ext cx="10715372"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PIFU (Patient Initiated Follow-Up) in Review Appointments at OP Services</a:t>
            </a:r>
          </a:p>
        </p:txBody>
      </p:sp>
      <p:graphicFrame>
        <p:nvGraphicFramePr>
          <p:cNvPr id="3" name="Chart 2">
            <a:extLst>
              <a:ext uri="{FF2B5EF4-FFF2-40B4-BE49-F238E27FC236}">
                <a16:creationId xmlns:a16="http://schemas.microsoft.com/office/drawing/2014/main" id="{59980F37-5E72-4052-BFF0-A84A83930D5E}"/>
              </a:ext>
            </a:extLst>
          </p:cNvPr>
          <p:cNvGraphicFramePr>
            <a:graphicFrameLocks/>
          </p:cNvGraphicFramePr>
          <p:nvPr>
            <p:extLst>
              <p:ext uri="{D42A27DB-BD31-4B8C-83A1-F6EECF244321}">
                <p14:modId xmlns:p14="http://schemas.microsoft.com/office/powerpoint/2010/main" val="2922232293"/>
              </p:ext>
            </p:extLst>
          </p:nvPr>
        </p:nvGraphicFramePr>
        <p:xfrm>
          <a:off x="691177" y="2305804"/>
          <a:ext cx="4575756" cy="26071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273477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12362" y="1128991"/>
            <a:ext cx="4680915"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58665"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Encompass SDP Dashboard</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66820" y="1606792"/>
            <a:ext cx="4303610"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Inpatients &amp; Day Cases</a:t>
            </a:r>
          </a:p>
        </p:txBody>
      </p:sp>
      <p:sp>
        <p:nvSpPr>
          <p:cNvPr id="6" name="Text Placeholder 1">
            <a:extLst>
              <a:ext uri="{FF2B5EF4-FFF2-40B4-BE49-F238E27FC236}">
                <a16:creationId xmlns:a16="http://schemas.microsoft.com/office/drawing/2014/main" id="{6399E639-EDFA-6A8B-CC05-18906ADC05D7}"/>
              </a:ext>
            </a:extLst>
          </p:cNvPr>
          <p:cNvSpPr txBox="1">
            <a:spLocks/>
          </p:cNvSpPr>
          <p:nvPr/>
        </p:nvSpPr>
        <p:spPr>
          <a:xfrm>
            <a:off x="666819" y="4918067"/>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August 2026  4.3% increase YTD compared to same period last year</a:t>
            </a:r>
          </a:p>
        </p:txBody>
      </p:sp>
      <p:graphicFrame>
        <p:nvGraphicFramePr>
          <p:cNvPr id="8" name="Chart 7">
            <a:extLst>
              <a:ext uri="{FF2B5EF4-FFF2-40B4-BE49-F238E27FC236}">
                <a16:creationId xmlns:a16="http://schemas.microsoft.com/office/drawing/2014/main" id="{00000000-0008-0000-0600-000002000000}"/>
              </a:ext>
            </a:extLst>
          </p:cNvPr>
          <p:cNvGraphicFramePr>
            <a:graphicFrameLocks/>
          </p:cNvGraphicFramePr>
          <p:nvPr>
            <p:extLst>
              <p:ext uri="{D42A27DB-BD31-4B8C-83A1-F6EECF244321}">
                <p14:modId xmlns:p14="http://schemas.microsoft.com/office/powerpoint/2010/main" val="3371395972"/>
              </p:ext>
            </p:extLst>
          </p:nvPr>
        </p:nvGraphicFramePr>
        <p:xfrm>
          <a:off x="721277" y="2303679"/>
          <a:ext cx="4572000" cy="26143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88059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35749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13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459799" y="1989330"/>
            <a:ext cx="4119023"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52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1514" y="5039543"/>
            <a:ext cx="4578912"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52.21% within 13 weeks against a target of 55%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System Oversight Measures (SOMs)</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Inpatient / Day Case Waits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459799" y="5039542"/>
            <a:ext cx="472441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1,004 waits &gt;52 weeks against a target of 0</a:t>
            </a:r>
          </a:p>
        </p:txBody>
      </p:sp>
      <p:graphicFrame>
        <p:nvGraphicFramePr>
          <p:cNvPr id="9" name="Chart 8">
            <a:extLst>
              <a:ext uri="{FF2B5EF4-FFF2-40B4-BE49-F238E27FC236}">
                <a16:creationId xmlns:a16="http://schemas.microsoft.com/office/drawing/2014/main" id="{00000000-0008-0000-0700-000002000000}"/>
              </a:ext>
            </a:extLst>
          </p:cNvPr>
          <p:cNvGraphicFramePr>
            <a:graphicFrameLocks/>
          </p:cNvGraphicFramePr>
          <p:nvPr>
            <p:extLst>
              <p:ext uri="{D42A27DB-BD31-4B8C-83A1-F6EECF244321}">
                <p14:modId xmlns:p14="http://schemas.microsoft.com/office/powerpoint/2010/main" val="1726222565"/>
              </p:ext>
            </p:extLst>
          </p:nvPr>
        </p:nvGraphicFramePr>
        <p:xfrm>
          <a:off x="701504" y="2421532"/>
          <a:ext cx="4434553" cy="259954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0800-000002000000}"/>
              </a:ext>
            </a:extLst>
          </p:cNvPr>
          <p:cNvGraphicFramePr>
            <a:graphicFrameLocks/>
          </p:cNvGraphicFramePr>
          <p:nvPr>
            <p:extLst>
              <p:ext uri="{D42A27DB-BD31-4B8C-83A1-F6EECF244321}">
                <p14:modId xmlns:p14="http://schemas.microsoft.com/office/powerpoint/2010/main" val="3764944796"/>
              </p:ext>
            </p:extLst>
          </p:nvPr>
        </p:nvGraphicFramePr>
        <p:xfrm>
          <a:off x="6459799" y="2397374"/>
          <a:ext cx="4433195" cy="264109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556391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292962"/>
            <a:ext cx="10748548" cy="558538"/>
          </a:xfrm>
        </p:spPr>
        <p:txBody>
          <a:bodyPr/>
          <a:lstStyle/>
          <a:p>
            <a:r>
              <a:rPr lang="en-GB" sz="3200" dirty="0"/>
              <a:t>Elective Care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86484" y="5887537"/>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752743"/>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Average Length of Stay</a:t>
            </a:r>
          </a:p>
          <a:p>
            <a:endParaRPr lang="en-GB" sz="2400" dirty="0"/>
          </a:p>
        </p:txBody>
      </p:sp>
      <p:sp>
        <p:nvSpPr>
          <p:cNvPr id="3" name="Text Placeholder 1">
            <a:extLst>
              <a:ext uri="{FF2B5EF4-FFF2-40B4-BE49-F238E27FC236}">
                <a16:creationId xmlns:a16="http://schemas.microsoft.com/office/drawing/2014/main" id="{E9106AA4-BDDF-D756-7F8E-1D29210D5E5A}"/>
              </a:ext>
            </a:extLst>
          </p:cNvPr>
          <p:cNvSpPr txBox="1">
            <a:spLocks/>
          </p:cNvSpPr>
          <p:nvPr/>
        </p:nvSpPr>
        <p:spPr>
          <a:xfrm>
            <a:off x="695631" y="4707140"/>
            <a:ext cx="33884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3.19 against peer 4.30</a:t>
            </a:r>
          </a:p>
          <a:p>
            <a:endParaRPr lang="en-GB" sz="1200" dirty="0"/>
          </a:p>
          <a:p>
            <a:endParaRPr lang="en-GB" sz="1200" dirty="0"/>
          </a:p>
        </p:txBody>
      </p:sp>
      <p:sp>
        <p:nvSpPr>
          <p:cNvPr id="11" name="Text Placeholder 1">
            <a:extLst>
              <a:ext uri="{FF2B5EF4-FFF2-40B4-BE49-F238E27FC236}">
                <a16:creationId xmlns:a16="http://schemas.microsoft.com/office/drawing/2014/main" id="{B67313AC-CD28-A6F5-55FE-90E989FE004A}"/>
              </a:ext>
            </a:extLst>
          </p:cNvPr>
          <p:cNvSpPr txBox="1">
            <a:spLocks/>
          </p:cNvSpPr>
          <p:nvPr/>
        </p:nvSpPr>
        <p:spPr>
          <a:xfrm>
            <a:off x="4385201" y="4707138"/>
            <a:ext cx="344571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2.30 against peer 1.91</a:t>
            </a:r>
          </a:p>
          <a:p>
            <a:endParaRPr lang="en-GB" sz="1200" dirty="0"/>
          </a:p>
          <a:p>
            <a:endParaRPr lang="en-GB" sz="1200" dirty="0"/>
          </a:p>
        </p:txBody>
      </p:sp>
      <p:sp>
        <p:nvSpPr>
          <p:cNvPr id="12" name="Text Placeholder 1">
            <a:extLst>
              <a:ext uri="{FF2B5EF4-FFF2-40B4-BE49-F238E27FC236}">
                <a16:creationId xmlns:a16="http://schemas.microsoft.com/office/drawing/2014/main" id="{37142933-4E48-6EFC-C1E2-715FBA347E99}"/>
              </a:ext>
            </a:extLst>
          </p:cNvPr>
          <p:cNvSpPr txBox="1">
            <a:spLocks/>
          </p:cNvSpPr>
          <p:nvPr/>
        </p:nvSpPr>
        <p:spPr>
          <a:xfrm>
            <a:off x="8147503" y="4715812"/>
            <a:ext cx="337298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10.01 against peer 10.20</a:t>
            </a:r>
          </a:p>
          <a:p>
            <a:endParaRPr lang="en-GB" sz="1200" dirty="0"/>
          </a:p>
          <a:p>
            <a:endParaRPr lang="en-GB" sz="1200" dirty="0"/>
          </a:p>
        </p:txBody>
      </p:sp>
      <p:graphicFrame>
        <p:nvGraphicFramePr>
          <p:cNvPr id="9" name="Chart 8">
            <a:extLst>
              <a:ext uri="{FF2B5EF4-FFF2-40B4-BE49-F238E27FC236}">
                <a16:creationId xmlns:a16="http://schemas.microsoft.com/office/drawing/2014/main" id="{C87FF602-B997-41F7-85F1-1DC43AA2BE5C}"/>
              </a:ext>
            </a:extLst>
          </p:cNvPr>
          <p:cNvGraphicFramePr>
            <a:graphicFrameLocks/>
          </p:cNvGraphicFramePr>
          <p:nvPr>
            <p:extLst>
              <p:ext uri="{D42A27DB-BD31-4B8C-83A1-F6EECF244321}">
                <p14:modId xmlns:p14="http://schemas.microsoft.com/office/powerpoint/2010/main" val="2025431821"/>
              </p:ext>
            </p:extLst>
          </p:nvPr>
        </p:nvGraphicFramePr>
        <p:xfrm>
          <a:off x="747774" y="2311281"/>
          <a:ext cx="3585600" cy="23705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31CF7C11-9BE0-48BA-B53A-BB4E4F723EF5}"/>
              </a:ext>
            </a:extLst>
          </p:cNvPr>
          <p:cNvGraphicFramePr>
            <a:graphicFrameLocks/>
          </p:cNvGraphicFramePr>
          <p:nvPr>
            <p:extLst>
              <p:ext uri="{D42A27DB-BD31-4B8C-83A1-F6EECF244321}">
                <p14:modId xmlns:p14="http://schemas.microsoft.com/office/powerpoint/2010/main" val="4099788417"/>
              </p:ext>
            </p:extLst>
          </p:nvPr>
        </p:nvGraphicFramePr>
        <p:xfrm>
          <a:off x="4477390" y="2311281"/>
          <a:ext cx="3585600" cy="236177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EDD3D21D-D933-47C8-B490-7226D0653EA9}"/>
              </a:ext>
            </a:extLst>
          </p:cNvPr>
          <p:cNvGraphicFramePr>
            <a:graphicFrameLocks/>
          </p:cNvGraphicFramePr>
          <p:nvPr>
            <p:extLst>
              <p:ext uri="{D42A27DB-BD31-4B8C-83A1-F6EECF244321}">
                <p14:modId xmlns:p14="http://schemas.microsoft.com/office/powerpoint/2010/main" val="2210548569"/>
              </p:ext>
            </p:extLst>
          </p:nvPr>
        </p:nvGraphicFramePr>
        <p:xfrm>
          <a:off x="8207627" y="2321238"/>
          <a:ext cx="3585600" cy="234186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1139758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292962"/>
            <a:ext cx="10748548" cy="558538"/>
          </a:xfrm>
        </p:spPr>
        <p:txBody>
          <a:bodyPr/>
          <a:lstStyle/>
          <a:p>
            <a:r>
              <a:rPr lang="en-GB" sz="3200" dirty="0"/>
              <a:t>Elective Care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86484" y="5907201"/>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752743"/>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Admissions on Day of Inpatient Surgery</a:t>
            </a:r>
          </a:p>
          <a:p>
            <a:endParaRPr lang="en-GB" sz="2400" dirty="0"/>
          </a:p>
        </p:txBody>
      </p:sp>
      <p:sp>
        <p:nvSpPr>
          <p:cNvPr id="3" name="Text Placeholder 1">
            <a:extLst>
              <a:ext uri="{FF2B5EF4-FFF2-40B4-BE49-F238E27FC236}">
                <a16:creationId xmlns:a16="http://schemas.microsoft.com/office/drawing/2014/main" id="{E9106AA4-BDDF-D756-7F8E-1D29210D5E5A}"/>
              </a:ext>
            </a:extLst>
          </p:cNvPr>
          <p:cNvSpPr txBox="1">
            <a:spLocks/>
          </p:cNvSpPr>
          <p:nvPr/>
        </p:nvSpPr>
        <p:spPr>
          <a:xfrm>
            <a:off x="695631" y="4707140"/>
            <a:ext cx="338842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82.06% against peer 89.53%</a:t>
            </a:r>
          </a:p>
          <a:p>
            <a:endParaRPr lang="en-GB" sz="1200" dirty="0"/>
          </a:p>
          <a:p>
            <a:endParaRPr lang="en-GB" sz="1200" dirty="0"/>
          </a:p>
        </p:txBody>
      </p:sp>
      <p:sp>
        <p:nvSpPr>
          <p:cNvPr id="11" name="Text Placeholder 1">
            <a:extLst>
              <a:ext uri="{FF2B5EF4-FFF2-40B4-BE49-F238E27FC236}">
                <a16:creationId xmlns:a16="http://schemas.microsoft.com/office/drawing/2014/main" id="{B67313AC-CD28-A6F5-55FE-90E989FE004A}"/>
              </a:ext>
            </a:extLst>
          </p:cNvPr>
          <p:cNvSpPr txBox="1">
            <a:spLocks/>
          </p:cNvSpPr>
          <p:nvPr/>
        </p:nvSpPr>
        <p:spPr>
          <a:xfrm>
            <a:off x="4407731" y="4689354"/>
            <a:ext cx="3445717"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99.74% against peer 96.05%</a:t>
            </a:r>
          </a:p>
          <a:p>
            <a:endParaRPr lang="en-GB" sz="1200" dirty="0"/>
          </a:p>
          <a:p>
            <a:endParaRPr lang="en-GB" sz="1200" dirty="0"/>
          </a:p>
        </p:txBody>
      </p:sp>
      <p:sp>
        <p:nvSpPr>
          <p:cNvPr id="12" name="Text Placeholder 1">
            <a:extLst>
              <a:ext uri="{FF2B5EF4-FFF2-40B4-BE49-F238E27FC236}">
                <a16:creationId xmlns:a16="http://schemas.microsoft.com/office/drawing/2014/main" id="{37142933-4E48-6EFC-C1E2-715FBA347E99}"/>
              </a:ext>
            </a:extLst>
          </p:cNvPr>
          <p:cNvSpPr txBox="1">
            <a:spLocks/>
          </p:cNvSpPr>
          <p:nvPr/>
        </p:nvSpPr>
        <p:spPr>
          <a:xfrm>
            <a:off x="8147504" y="4665957"/>
            <a:ext cx="337298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43.12% against peer 96.85%</a:t>
            </a:r>
          </a:p>
          <a:p>
            <a:endParaRPr lang="en-GB" sz="1200" dirty="0"/>
          </a:p>
          <a:p>
            <a:endParaRPr lang="en-GB" sz="1200" dirty="0"/>
          </a:p>
        </p:txBody>
      </p:sp>
      <p:graphicFrame>
        <p:nvGraphicFramePr>
          <p:cNvPr id="8" name="Chart 7">
            <a:extLst>
              <a:ext uri="{FF2B5EF4-FFF2-40B4-BE49-F238E27FC236}">
                <a16:creationId xmlns:a16="http://schemas.microsoft.com/office/drawing/2014/main" id="{5EC0EA5B-D723-446A-8DA8-2047BDE23BC5}"/>
              </a:ext>
            </a:extLst>
          </p:cNvPr>
          <p:cNvGraphicFramePr>
            <a:graphicFrameLocks/>
          </p:cNvGraphicFramePr>
          <p:nvPr>
            <p:extLst>
              <p:ext uri="{D42A27DB-BD31-4B8C-83A1-F6EECF244321}">
                <p14:modId xmlns:p14="http://schemas.microsoft.com/office/powerpoint/2010/main" val="1030843908"/>
              </p:ext>
            </p:extLst>
          </p:nvPr>
        </p:nvGraphicFramePr>
        <p:xfrm>
          <a:off x="664305" y="2270255"/>
          <a:ext cx="3622411" cy="23935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9517CDFD-C9C8-41CE-A6AD-A8F146100427}"/>
              </a:ext>
            </a:extLst>
          </p:cNvPr>
          <p:cNvGraphicFramePr>
            <a:graphicFrameLocks/>
          </p:cNvGraphicFramePr>
          <p:nvPr>
            <p:extLst>
              <p:ext uri="{D42A27DB-BD31-4B8C-83A1-F6EECF244321}">
                <p14:modId xmlns:p14="http://schemas.microsoft.com/office/powerpoint/2010/main" val="324101848"/>
              </p:ext>
            </p:extLst>
          </p:nvPr>
        </p:nvGraphicFramePr>
        <p:xfrm>
          <a:off x="4407731" y="2279484"/>
          <a:ext cx="3622412" cy="238434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Chart 13">
            <a:extLst>
              <a:ext uri="{FF2B5EF4-FFF2-40B4-BE49-F238E27FC236}">
                <a16:creationId xmlns:a16="http://schemas.microsoft.com/office/drawing/2014/main" id="{70FFED4C-8B2A-4A31-85BB-57E02502FB92}"/>
              </a:ext>
            </a:extLst>
          </p:cNvPr>
          <p:cNvGraphicFramePr>
            <a:graphicFrameLocks/>
          </p:cNvGraphicFramePr>
          <p:nvPr>
            <p:extLst>
              <p:ext uri="{D42A27DB-BD31-4B8C-83A1-F6EECF244321}">
                <p14:modId xmlns:p14="http://schemas.microsoft.com/office/powerpoint/2010/main" val="1907680756"/>
              </p:ext>
            </p:extLst>
          </p:nvPr>
        </p:nvGraphicFramePr>
        <p:xfrm>
          <a:off x="8147504" y="2279484"/>
          <a:ext cx="3595755" cy="2384343"/>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6726832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38674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574716" y="1975720"/>
            <a:ext cx="4119023" cy="36123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26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38337" y="5002251"/>
            <a:ext cx="480873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41.22% within 9 weeks against a target of 75%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Diagnostics - Imaging</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574716" y="5016528"/>
            <a:ext cx="47026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8,495 waits &gt;26 weeks against a target of 0</a:t>
            </a:r>
          </a:p>
        </p:txBody>
      </p:sp>
      <p:graphicFrame>
        <p:nvGraphicFramePr>
          <p:cNvPr id="9" name="Chart 8">
            <a:extLst>
              <a:ext uri="{FF2B5EF4-FFF2-40B4-BE49-F238E27FC236}">
                <a16:creationId xmlns:a16="http://schemas.microsoft.com/office/drawing/2014/main" id="{00000000-0008-0000-0900-000002000000}"/>
              </a:ext>
            </a:extLst>
          </p:cNvPr>
          <p:cNvGraphicFramePr>
            <a:graphicFrameLocks/>
          </p:cNvGraphicFramePr>
          <p:nvPr>
            <p:extLst>
              <p:ext uri="{D42A27DB-BD31-4B8C-83A1-F6EECF244321}">
                <p14:modId xmlns:p14="http://schemas.microsoft.com/office/powerpoint/2010/main" val="3328633747"/>
              </p:ext>
            </p:extLst>
          </p:nvPr>
        </p:nvGraphicFramePr>
        <p:xfrm>
          <a:off x="671513" y="2309876"/>
          <a:ext cx="4572001" cy="26922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00000000-0008-0000-0A00-000002000000}"/>
              </a:ext>
            </a:extLst>
          </p:cNvPr>
          <p:cNvGraphicFramePr>
            <a:graphicFrameLocks/>
          </p:cNvGraphicFramePr>
          <p:nvPr>
            <p:extLst>
              <p:ext uri="{D42A27DB-BD31-4B8C-83A1-F6EECF244321}">
                <p14:modId xmlns:p14="http://schemas.microsoft.com/office/powerpoint/2010/main" val="1669665801"/>
              </p:ext>
            </p:extLst>
          </p:nvPr>
        </p:nvGraphicFramePr>
        <p:xfrm>
          <a:off x="6640041" y="2315050"/>
          <a:ext cx="4572000" cy="267272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61300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367745"/>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597059" y="1942763"/>
            <a:ext cx="4119023" cy="45461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26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01705" y="5044943"/>
            <a:ext cx="4572001"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28.34% within 9 weeks against a target of 75%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6005524"/>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Diagnostics - Physiological</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518430" y="5039544"/>
            <a:ext cx="4805265"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6,908 waits &gt;26 weeks against a target of 0</a:t>
            </a:r>
          </a:p>
        </p:txBody>
      </p:sp>
      <p:graphicFrame>
        <p:nvGraphicFramePr>
          <p:cNvPr id="3" name="Chart 2">
            <a:extLst>
              <a:ext uri="{FF2B5EF4-FFF2-40B4-BE49-F238E27FC236}">
                <a16:creationId xmlns:a16="http://schemas.microsoft.com/office/drawing/2014/main" id="{731CDB00-C62B-4BBC-8989-659376D2C659}"/>
              </a:ext>
            </a:extLst>
          </p:cNvPr>
          <p:cNvGraphicFramePr>
            <a:graphicFrameLocks/>
          </p:cNvGraphicFramePr>
          <p:nvPr>
            <p:extLst>
              <p:ext uri="{D42A27DB-BD31-4B8C-83A1-F6EECF244321}">
                <p14:modId xmlns:p14="http://schemas.microsoft.com/office/powerpoint/2010/main" val="3282948873"/>
              </p:ext>
            </p:extLst>
          </p:nvPr>
        </p:nvGraphicFramePr>
        <p:xfrm>
          <a:off x="671513" y="2287875"/>
          <a:ext cx="4572001" cy="275166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29F38B88-9D26-43BD-BB67-865C27FA6A7A}"/>
              </a:ext>
            </a:extLst>
          </p:cNvPr>
          <p:cNvGraphicFramePr>
            <a:graphicFrameLocks/>
          </p:cNvGraphicFramePr>
          <p:nvPr>
            <p:extLst>
              <p:ext uri="{D42A27DB-BD31-4B8C-83A1-F6EECF244321}">
                <p14:modId xmlns:p14="http://schemas.microsoft.com/office/powerpoint/2010/main" val="184872204"/>
              </p:ext>
            </p:extLst>
          </p:nvPr>
        </p:nvGraphicFramePr>
        <p:xfrm>
          <a:off x="6548622" y="2287875"/>
          <a:ext cx="4493372" cy="275378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80567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257373"/>
            <a:ext cx="4613045"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Encompass SDP Dashboard</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750907"/>
            <a:ext cx="5025044"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Diagnostics - Endoscopy</a:t>
            </a:r>
          </a:p>
        </p:txBody>
      </p:sp>
      <p:sp>
        <p:nvSpPr>
          <p:cNvPr id="6" name="Text Placeholder 1">
            <a:extLst>
              <a:ext uri="{FF2B5EF4-FFF2-40B4-BE49-F238E27FC236}">
                <a16:creationId xmlns:a16="http://schemas.microsoft.com/office/drawing/2014/main" id="{B41EC962-6B21-F8F2-A095-5105C2545182}"/>
              </a:ext>
            </a:extLst>
          </p:cNvPr>
          <p:cNvSpPr txBox="1">
            <a:spLocks/>
          </p:cNvSpPr>
          <p:nvPr/>
        </p:nvSpPr>
        <p:spPr>
          <a:xfrm>
            <a:off x="638337" y="5070757"/>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August 2026  0.2% decrease YTD compared to same period last year</a:t>
            </a:r>
          </a:p>
        </p:txBody>
      </p:sp>
      <p:graphicFrame>
        <p:nvGraphicFramePr>
          <p:cNvPr id="8" name="Chart 7">
            <a:extLst>
              <a:ext uri="{FF2B5EF4-FFF2-40B4-BE49-F238E27FC236}">
                <a16:creationId xmlns:a16="http://schemas.microsoft.com/office/drawing/2014/main" id="{793C2148-C038-4621-A725-F856272D958A}"/>
              </a:ext>
            </a:extLst>
          </p:cNvPr>
          <p:cNvGraphicFramePr>
            <a:graphicFrameLocks/>
          </p:cNvGraphicFramePr>
          <p:nvPr>
            <p:extLst>
              <p:ext uri="{D42A27DB-BD31-4B8C-83A1-F6EECF244321}">
                <p14:modId xmlns:p14="http://schemas.microsoft.com/office/powerpoint/2010/main" val="3518451554"/>
              </p:ext>
            </p:extLst>
          </p:nvPr>
        </p:nvGraphicFramePr>
        <p:xfrm>
          <a:off x="680426" y="2318079"/>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469743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5"/>
            <a:ext cx="4119023" cy="33682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662468" y="1942763"/>
            <a:ext cx="4119023"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26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38337" y="5025155"/>
            <a:ext cx="46351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76.56% within 9 weeks against a target of 75%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573636"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536642"/>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Diagnostics - Endoscopy</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599281" y="5004055"/>
            <a:ext cx="46351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101 waits &gt;26 weeks against a target of 0</a:t>
            </a:r>
          </a:p>
        </p:txBody>
      </p:sp>
      <p:graphicFrame>
        <p:nvGraphicFramePr>
          <p:cNvPr id="3" name="Chart 2">
            <a:extLst>
              <a:ext uri="{FF2B5EF4-FFF2-40B4-BE49-F238E27FC236}">
                <a16:creationId xmlns:a16="http://schemas.microsoft.com/office/drawing/2014/main" id="{00000000-0008-0000-0D00-000002000000}"/>
              </a:ext>
            </a:extLst>
          </p:cNvPr>
          <p:cNvGraphicFramePr>
            <a:graphicFrameLocks/>
          </p:cNvGraphicFramePr>
          <p:nvPr>
            <p:extLst>
              <p:ext uri="{D42A27DB-BD31-4B8C-83A1-F6EECF244321}">
                <p14:modId xmlns:p14="http://schemas.microsoft.com/office/powerpoint/2010/main" val="1168836348"/>
              </p:ext>
            </p:extLst>
          </p:nvPr>
        </p:nvGraphicFramePr>
        <p:xfrm>
          <a:off x="674255" y="2316553"/>
          <a:ext cx="4572000" cy="270860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0E00-000002000000}"/>
              </a:ext>
            </a:extLst>
          </p:cNvPr>
          <p:cNvGraphicFramePr>
            <a:graphicFrameLocks/>
          </p:cNvGraphicFramePr>
          <p:nvPr>
            <p:extLst>
              <p:ext uri="{D42A27DB-BD31-4B8C-83A1-F6EECF244321}">
                <p14:modId xmlns:p14="http://schemas.microsoft.com/office/powerpoint/2010/main" val="3359879689"/>
              </p:ext>
            </p:extLst>
          </p:nvPr>
        </p:nvGraphicFramePr>
        <p:xfrm>
          <a:off x="6630874" y="2305666"/>
          <a:ext cx="4572001" cy="268750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962579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777310"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DNA / CND Rate for </a:t>
            </a:r>
            <a:r>
              <a:rPr lang="en-GB" sz="1800" dirty="0"/>
              <a:t>Main</a:t>
            </a:r>
            <a:r>
              <a:rPr lang="en-GB" sz="1600" dirty="0"/>
              <a:t> &amp; DPU</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250007" y="1968843"/>
            <a:ext cx="5457663"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Run Time </a:t>
            </a:r>
            <a:r>
              <a:rPr lang="en-GB" sz="1800" dirty="0"/>
              <a:t>Rate</a:t>
            </a:r>
            <a:r>
              <a:rPr lang="en-GB" sz="1600" dirty="0"/>
              <a:t> for Main, DPU &amp; Endoscopy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1513" y="5062635"/>
            <a:ext cx="457199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Main 9.98% DPU 8.83% against a target of 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58336" y="5985859"/>
            <a:ext cx="480366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536642"/>
            <a:ext cx="4572000"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Theatres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313196" y="5046415"/>
            <a:ext cx="46351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Main 97.83% DPU 79.86% Endoscopy 111.44% against a target of 90%</a:t>
            </a:r>
          </a:p>
        </p:txBody>
      </p:sp>
      <p:graphicFrame>
        <p:nvGraphicFramePr>
          <p:cNvPr id="9" name="Chart 8">
            <a:extLst>
              <a:ext uri="{FF2B5EF4-FFF2-40B4-BE49-F238E27FC236}">
                <a16:creationId xmlns:a16="http://schemas.microsoft.com/office/drawing/2014/main" id="{3DA7DD48-543C-41E3-A26C-B42666244E3A}"/>
              </a:ext>
            </a:extLst>
          </p:cNvPr>
          <p:cNvGraphicFramePr>
            <a:graphicFrameLocks/>
          </p:cNvGraphicFramePr>
          <p:nvPr>
            <p:extLst>
              <p:ext uri="{D42A27DB-BD31-4B8C-83A1-F6EECF244321}">
                <p14:modId xmlns:p14="http://schemas.microsoft.com/office/powerpoint/2010/main" val="2755024053"/>
              </p:ext>
            </p:extLst>
          </p:nvPr>
        </p:nvGraphicFramePr>
        <p:xfrm>
          <a:off x="671513" y="2395635"/>
          <a:ext cx="4571999" cy="26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1AAF0CD5-2DBE-4D10-BB71-A03FDDEB82DA}"/>
              </a:ext>
            </a:extLst>
          </p:cNvPr>
          <p:cNvGraphicFramePr>
            <a:graphicFrameLocks/>
          </p:cNvGraphicFramePr>
          <p:nvPr>
            <p:extLst>
              <p:ext uri="{D42A27DB-BD31-4B8C-83A1-F6EECF244321}">
                <p14:modId xmlns:p14="http://schemas.microsoft.com/office/powerpoint/2010/main" val="1070351970"/>
              </p:ext>
            </p:extLst>
          </p:nvPr>
        </p:nvGraphicFramePr>
        <p:xfrm>
          <a:off x="6376385" y="2395778"/>
          <a:ext cx="4571999" cy="266685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95511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4664800"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777310"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Op Time Rate for </a:t>
            </a:r>
            <a:r>
              <a:rPr lang="en-GB" sz="1800" dirty="0"/>
              <a:t>Main</a:t>
            </a:r>
            <a:r>
              <a:rPr lang="en-GB" sz="1600" dirty="0"/>
              <a:t> Theatre</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250007" y="1968843"/>
            <a:ext cx="5457663" cy="36290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600" dirty="0"/>
              <a:t>Op Time Rate for DPU Theatre</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81346" y="5052803"/>
            <a:ext cx="463162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88.84% against a target of 85%</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38337" y="1536642"/>
            <a:ext cx="4572000"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Theatres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259839" y="5033139"/>
            <a:ext cx="463518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To Date – 60.17% against a target of 80%</a:t>
            </a:r>
          </a:p>
        </p:txBody>
      </p:sp>
      <p:graphicFrame>
        <p:nvGraphicFramePr>
          <p:cNvPr id="3" name="Chart 2">
            <a:extLst>
              <a:ext uri="{FF2B5EF4-FFF2-40B4-BE49-F238E27FC236}">
                <a16:creationId xmlns:a16="http://schemas.microsoft.com/office/drawing/2014/main" id="{2F5DED4C-79F7-4141-9175-2951AC1AB981}"/>
              </a:ext>
            </a:extLst>
          </p:cNvPr>
          <p:cNvGraphicFramePr>
            <a:graphicFrameLocks/>
          </p:cNvGraphicFramePr>
          <p:nvPr>
            <p:extLst>
              <p:ext uri="{D42A27DB-BD31-4B8C-83A1-F6EECF244321}">
                <p14:modId xmlns:p14="http://schemas.microsoft.com/office/powerpoint/2010/main" val="271304660"/>
              </p:ext>
            </p:extLst>
          </p:nvPr>
        </p:nvGraphicFramePr>
        <p:xfrm>
          <a:off x="731898" y="2352159"/>
          <a:ext cx="4571999" cy="26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3A3E4088-0530-4794-8C75-F29D7A85409A}"/>
              </a:ext>
            </a:extLst>
          </p:cNvPr>
          <p:cNvGraphicFramePr>
            <a:graphicFrameLocks/>
          </p:cNvGraphicFramePr>
          <p:nvPr>
            <p:extLst>
              <p:ext uri="{D42A27DB-BD31-4B8C-83A1-F6EECF244321}">
                <p14:modId xmlns:p14="http://schemas.microsoft.com/office/powerpoint/2010/main" val="736615625"/>
              </p:ext>
            </p:extLst>
          </p:nvPr>
        </p:nvGraphicFramePr>
        <p:xfrm>
          <a:off x="6281601" y="2331746"/>
          <a:ext cx="4571999" cy="2667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859790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82851"/>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42853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31898" y="5936698"/>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Encompass Report 667793 – AHP Activity</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36642"/>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AHPs</a:t>
            </a:r>
          </a:p>
        </p:txBody>
      </p:sp>
      <p:sp>
        <p:nvSpPr>
          <p:cNvPr id="9" name="Text Placeholder 1">
            <a:extLst>
              <a:ext uri="{FF2B5EF4-FFF2-40B4-BE49-F238E27FC236}">
                <a16:creationId xmlns:a16="http://schemas.microsoft.com/office/drawing/2014/main" id="{CCBD9BFC-49F6-2C49-BA26-3E5B73B2DE76}"/>
              </a:ext>
            </a:extLst>
          </p:cNvPr>
          <p:cNvSpPr txBox="1">
            <a:spLocks/>
          </p:cNvSpPr>
          <p:nvPr/>
        </p:nvSpPr>
        <p:spPr>
          <a:xfrm>
            <a:off x="671513" y="4849829"/>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August 2026  4.6% increase YTD compared to same period last year</a:t>
            </a:r>
          </a:p>
        </p:txBody>
      </p:sp>
      <p:sp>
        <p:nvSpPr>
          <p:cNvPr id="12" name="Text Placeholder 1">
            <a:extLst>
              <a:ext uri="{FF2B5EF4-FFF2-40B4-BE49-F238E27FC236}">
                <a16:creationId xmlns:a16="http://schemas.microsoft.com/office/drawing/2014/main" id="{D4ECAF9B-9F98-E552-1EE0-74047704FA7C}"/>
              </a:ext>
            </a:extLst>
          </p:cNvPr>
          <p:cNvSpPr txBox="1">
            <a:spLocks/>
          </p:cNvSpPr>
          <p:nvPr/>
        </p:nvSpPr>
        <p:spPr>
          <a:xfrm>
            <a:off x="6527059" y="4810176"/>
            <a:ext cx="4656179"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April – August 2026  3.8% increase YTD compared to same period last year</a:t>
            </a:r>
          </a:p>
        </p:txBody>
      </p:sp>
      <p:graphicFrame>
        <p:nvGraphicFramePr>
          <p:cNvPr id="8" name="Chart 7">
            <a:extLst>
              <a:ext uri="{FF2B5EF4-FFF2-40B4-BE49-F238E27FC236}">
                <a16:creationId xmlns:a16="http://schemas.microsoft.com/office/drawing/2014/main" id="{94D806B1-A3A5-48E3-A841-2B67B4A29C43}"/>
              </a:ext>
            </a:extLst>
          </p:cNvPr>
          <p:cNvGraphicFramePr>
            <a:graphicFrameLocks/>
          </p:cNvGraphicFramePr>
          <p:nvPr>
            <p:extLst>
              <p:ext uri="{D42A27DB-BD31-4B8C-83A1-F6EECF244321}">
                <p14:modId xmlns:p14="http://schemas.microsoft.com/office/powerpoint/2010/main" val="1741429376"/>
              </p:ext>
            </p:extLst>
          </p:nvPr>
        </p:nvGraphicFramePr>
        <p:xfrm>
          <a:off x="671513" y="2173975"/>
          <a:ext cx="4572000" cy="26418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79ACA2A2-4038-4E89-9ADA-9AD60B7D2DFE}"/>
              </a:ext>
            </a:extLst>
          </p:cNvPr>
          <p:cNvGraphicFramePr>
            <a:graphicFrameLocks/>
          </p:cNvGraphicFramePr>
          <p:nvPr>
            <p:extLst>
              <p:ext uri="{D42A27DB-BD31-4B8C-83A1-F6EECF244321}">
                <p14:modId xmlns:p14="http://schemas.microsoft.com/office/powerpoint/2010/main" val="1456944296"/>
              </p:ext>
            </p:extLst>
          </p:nvPr>
        </p:nvGraphicFramePr>
        <p:xfrm>
          <a:off x="6527059" y="2185539"/>
          <a:ext cx="4572000" cy="26246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4597146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10917" y="1104177"/>
            <a:ext cx="10748548" cy="558538"/>
          </a:xfrm>
        </p:spPr>
        <p:txBody>
          <a:bodyPr/>
          <a:lstStyle/>
          <a:p>
            <a:r>
              <a:rPr lang="en-GB" sz="3200" dirty="0"/>
              <a:t>Elective Care</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37620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13 Week Waits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471698" y="1977940"/>
            <a:ext cx="4119023" cy="37620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13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0505" y="5031606"/>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39.69% waiting &lt; 13 Weeks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40299"/>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AHPs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422447" y="5021774"/>
            <a:ext cx="457200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18,687 waits &gt;13 weeks against a target of 0</a:t>
            </a:r>
          </a:p>
        </p:txBody>
      </p:sp>
      <p:graphicFrame>
        <p:nvGraphicFramePr>
          <p:cNvPr id="11" name="Chart 10">
            <a:extLst>
              <a:ext uri="{FF2B5EF4-FFF2-40B4-BE49-F238E27FC236}">
                <a16:creationId xmlns:a16="http://schemas.microsoft.com/office/drawing/2014/main" id="{00000000-0008-0000-1100-000002000000}"/>
              </a:ext>
            </a:extLst>
          </p:cNvPr>
          <p:cNvGraphicFramePr>
            <a:graphicFrameLocks/>
          </p:cNvGraphicFramePr>
          <p:nvPr>
            <p:extLst>
              <p:ext uri="{D42A27DB-BD31-4B8C-83A1-F6EECF244321}">
                <p14:modId xmlns:p14="http://schemas.microsoft.com/office/powerpoint/2010/main" val="259277970"/>
              </p:ext>
            </p:extLst>
          </p:nvPr>
        </p:nvGraphicFramePr>
        <p:xfrm>
          <a:off x="730505" y="2351216"/>
          <a:ext cx="4544502" cy="267055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1000-000002000000}"/>
              </a:ext>
            </a:extLst>
          </p:cNvPr>
          <p:cNvGraphicFramePr>
            <a:graphicFrameLocks/>
          </p:cNvGraphicFramePr>
          <p:nvPr>
            <p:extLst>
              <p:ext uri="{D42A27DB-BD31-4B8C-83A1-F6EECF244321}">
                <p14:modId xmlns:p14="http://schemas.microsoft.com/office/powerpoint/2010/main" val="1447570028"/>
              </p:ext>
            </p:extLst>
          </p:nvPr>
        </p:nvGraphicFramePr>
        <p:xfrm>
          <a:off x="6471968" y="2345053"/>
          <a:ext cx="4522479" cy="267672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297236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140860"/>
            <a:ext cx="10748548" cy="514126"/>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074472"/>
            <a:ext cx="4119023" cy="3851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459799" y="2050680"/>
            <a:ext cx="4119023" cy="3850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46530"/>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608863"/>
            <a:ext cx="7847798" cy="3850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Adult Mental Health Services</a:t>
            </a:r>
          </a:p>
        </p:txBody>
      </p:sp>
      <p:sp>
        <p:nvSpPr>
          <p:cNvPr id="9" name="Text Placeholder 1">
            <a:extLst>
              <a:ext uri="{FF2B5EF4-FFF2-40B4-BE49-F238E27FC236}">
                <a16:creationId xmlns:a16="http://schemas.microsoft.com/office/drawing/2014/main" id="{C2DA12F3-F368-B668-0D49-AF106C26BEF9}"/>
              </a:ext>
            </a:extLst>
          </p:cNvPr>
          <p:cNvSpPr txBox="1">
            <a:spLocks/>
          </p:cNvSpPr>
          <p:nvPr/>
        </p:nvSpPr>
        <p:spPr>
          <a:xfrm>
            <a:off x="6488483" y="5021312"/>
            <a:ext cx="429300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35 waits &gt;9 weeks against a target of 0</a:t>
            </a:r>
          </a:p>
        </p:txBody>
      </p:sp>
      <p:sp>
        <p:nvSpPr>
          <p:cNvPr id="14" name="Text Placeholder 1">
            <a:extLst>
              <a:ext uri="{FF2B5EF4-FFF2-40B4-BE49-F238E27FC236}">
                <a16:creationId xmlns:a16="http://schemas.microsoft.com/office/drawing/2014/main" id="{9EA254C6-564B-DFD0-F4A9-D9FFE822FC6D}"/>
              </a:ext>
            </a:extLst>
          </p:cNvPr>
          <p:cNvSpPr txBox="1">
            <a:spLocks/>
          </p:cNvSpPr>
          <p:nvPr/>
        </p:nvSpPr>
        <p:spPr>
          <a:xfrm>
            <a:off x="685093" y="5011696"/>
            <a:ext cx="4279428"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95.59% waiting &lt; 9 weeks</a:t>
            </a:r>
          </a:p>
        </p:txBody>
      </p:sp>
      <p:graphicFrame>
        <p:nvGraphicFramePr>
          <p:cNvPr id="11" name="Chart 10">
            <a:extLst>
              <a:ext uri="{FF2B5EF4-FFF2-40B4-BE49-F238E27FC236}">
                <a16:creationId xmlns:a16="http://schemas.microsoft.com/office/drawing/2014/main" id="{4FBE2968-1336-4547-82FB-E3B227636F9E}"/>
              </a:ext>
            </a:extLst>
          </p:cNvPr>
          <p:cNvGraphicFramePr>
            <a:graphicFrameLocks/>
          </p:cNvGraphicFramePr>
          <p:nvPr>
            <p:extLst>
              <p:ext uri="{D42A27DB-BD31-4B8C-83A1-F6EECF244321}">
                <p14:modId xmlns:p14="http://schemas.microsoft.com/office/powerpoint/2010/main" val="3345305633"/>
              </p:ext>
            </p:extLst>
          </p:nvPr>
        </p:nvGraphicFramePr>
        <p:xfrm>
          <a:off x="693404" y="2516122"/>
          <a:ext cx="4216101" cy="24715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2E00-000002000000}"/>
              </a:ext>
            </a:extLst>
          </p:cNvPr>
          <p:cNvGraphicFramePr>
            <a:graphicFrameLocks/>
          </p:cNvGraphicFramePr>
          <p:nvPr>
            <p:extLst>
              <p:ext uri="{D42A27DB-BD31-4B8C-83A1-F6EECF244321}">
                <p14:modId xmlns:p14="http://schemas.microsoft.com/office/powerpoint/2010/main" val="3318748556"/>
              </p:ext>
            </p:extLst>
          </p:nvPr>
        </p:nvGraphicFramePr>
        <p:xfrm>
          <a:off x="6526936" y="2540169"/>
          <a:ext cx="4216101" cy="244748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392035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7 Day Discharges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28 Day Discharges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83610"/>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92% discharged within 7 days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MH Services Monthly Return</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Adult Mental Health Services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751697" y="5043874"/>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2 patients &gt; 28 days</a:t>
            </a:r>
          </a:p>
        </p:txBody>
      </p:sp>
      <p:graphicFrame>
        <p:nvGraphicFramePr>
          <p:cNvPr id="12" name="Chart 11">
            <a:extLst>
              <a:ext uri="{FF2B5EF4-FFF2-40B4-BE49-F238E27FC236}">
                <a16:creationId xmlns:a16="http://schemas.microsoft.com/office/drawing/2014/main" id="{00000000-0008-0000-3200-000002000000}"/>
              </a:ext>
            </a:extLst>
          </p:cNvPr>
          <p:cNvGraphicFramePr>
            <a:graphicFrameLocks/>
          </p:cNvGraphicFramePr>
          <p:nvPr>
            <p:extLst>
              <p:ext uri="{D42A27DB-BD31-4B8C-83A1-F6EECF244321}">
                <p14:modId xmlns:p14="http://schemas.microsoft.com/office/powerpoint/2010/main" val="808499444"/>
              </p:ext>
            </p:extLst>
          </p:nvPr>
        </p:nvGraphicFramePr>
        <p:xfrm>
          <a:off x="6713322" y="2400875"/>
          <a:ext cx="4572000" cy="266356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a:extLst>
              <a:ext uri="{FF2B5EF4-FFF2-40B4-BE49-F238E27FC236}">
                <a16:creationId xmlns:a16="http://schemas.microsoft.com/office/drawing/2014/main" id="{00000000-0008-0000-3000-000002000000}"/>
              </a:ext>
            </a:extLst>
          </p:cNvPr>
          <p:cNvGraphicFramePr>
            <a:graphicFrameLocks/>
          </p:cNvGraphicFramePr>
          <p:nvPr>
            <p:extLst>
              <p:ext uri="{D42A27DB-BD31-4B8C-83A1-F6EECF244321}">
                <p14:modId xmlns:p14="http://schemas.microsoft.com/office/powerpoint/2010/main" val="454058758"/>
              </p:ext>
            </p:extLst>
          </p:nvPr>
        </p:nvGraphicFramePr>
        <p:xfrm>
          <a:off x="737653" y="2397374"/>
          <a:ext cx="4572000" cy="264609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8766958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68844"/>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7 Day Discharges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751697" y="1942763"/>
            <a:ext cx="4119023" cy="55853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28 Day Discharges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7653" y="5031208"/>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100% discharged within 7 days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LD Services Monthly Return</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Learning Disability</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746440" y="5031207"/>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0 patients &gt; 28 days</a:t>
            </a:r>
          </a:p>
        </p:txBody>
      </p:sp>
      <p:graphicFrame>
        <p:nvGraphicFramePr>
          <p:cNvPr id="3" name="Chart 2">
            <a:extLst>
              <a:ext uri="{FF2B5EF4-FFF2-40B4-BE49-F238E27FC236}">
                <a16:creationId xmlns:a16="http://schemas.microsoft.com/office/drawing/2014/main" id="{00000000-0008-0000-3500-000002000000}"/>
              </a:ext>
            </a:extLst>
          </p:cNvPr>
          <p:cNvGraphicFramePr>
            <a:graphicFrameLocks/>
          </p:cNvGraphicFramePr>
          <p:nvPr>
            <p:extLst>
              <p:ext uri="{D42A27DB-BD31-4B8C-83A1-F6EECF244321}">
                <p14:modId xmlns:p14="http://schemas.microsoft.com/office/powerpoint/2010/main" val="877877645"/>
              </p:ext>
            </p:extLst>
          </p:nvPr>
        </p:nvGraphicFramePr>
        <p:xfrm>
          <a:off x="737653" y="2401281"/>
          <a:ext cx="4572001" cy="260528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3700-000002000000}"/>
              </a:ext>
            </a:extLst>
          </p:cNvPr>
          <p:cNvGraphicFramePr>
            <a:graphicFrameLocks/>
          </p:cNvGraphicFramePr>
          <p:nvPr>
            <p:extLst>
              <p:ext uri="{D42A27DB-BD31-4B8C-83A1-F6EECF244321}">
                <p14:modId xmlns:p14="http://schemas.microsoft.com/office/powerpoint/2010/main" val="2558514053"/>
              </p:ext>
            </p:extLst>
          </p:nvPr>
        </p:nvGraphicFramePr>
        <p:xfrm>
          <a:off x="6746440" y="2397374"/>
          <a:ext cx="4572000" cy="265648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7236052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140860"/>
            <a:ext cx="10748548" cy="514126"/>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074472"/>
            <a:ext cx="4119023" cy="3851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13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9" name="Text Placeholder 1">
            <a:extLst>
              <a:ext uri="{FF2B5EF4-FFF2-40B4-BE49-F238E27FC236}">
                <a16:creationId xmlns:a16="http://schemas.microsoft.com/office/drawing/2014/main" id="{C2DA12F3-F368-B668-0D49-AF106C26BEF9}"/>
              </a:ext>
            </a:extLst>
          </p:cNvPr>
          <p:cNvSpPr txBox="1">
            <a:spLocks/>
          </p:cNvSpPr>
          <p:nvPr/>
        </p:nvSpPr>
        <p:spPr>
          <a:xfrm>
            <a:off x="664426" y="5073652"/>
            <a:ext cx="445588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547 waits &gt;13 weeks against a target of 0</a:t>
            </a:r>
          </a:p>
        </p:txBody>
      </p:sp>
      <p:sp>
        <p:nvSpPr>
          <p:cNvPr id="8" name="Text Placeholder 1">
            <a:extLst>
              <a:ext uri="{FF2B5EF4-FFF2-40B4-BE49-F238E27FC236}">
                <a16:creationId xmlns:a16="http://schemas.microsoft.com/office/drawing/2014/main" id="{9D3058FC-210D-42F1-7E5A-1C4EE9FF2886}"/>
              </a:ext>
            </a:extLst>
          </p:cNvPr>
          <p:cNvSpPr txBox="1">
            <a:spLocks/>
          </p:cNvSpPr>
          <p:nvPr/>
        </p:nvSpPr>
        <p:spPr>
          <a:xfrm>
            <a:off x="671513" y="1654986"/>
            <a:ext cx="4411764" cy="3850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Psychological Therapies</a:t>
            </a:r>
          </a:p>
        </p:txBody>
      </p:sp>
      <p:graphicFrame>
        <p:nvGraphicFramePr>
          <p:cNvPr id="3" name="Chart 2">
            <a:extLst>
              <a:ext uri="{FF2B5EF4-FFF2-40B4-BE49-F238E27FC236}">
                <a16:creationId xmlns:a16="http://schemas.microsoft.com/office/drawing/2014/main" id="{00000000-0008-0000-3400-000002000000}"/>
              </a:ext>
            </a:extLst>
          </p:cNvPr>
          <p:cNvGraphicFramePr>
            <a:graphicFrameLocks/>
          </p:cNvGraphicFramePr>
          <p:nvPr>
            <p:extLst>
              <p:ext uri="{D42A27DB-BD31-4B8C-83A1-F6EECF244321}">
                <p14:modId xmlns:p14="http://schemas.microsoft.com/office/powerpoint/2010/main" val="2276537462"/>
              </p:ext>
            </p:extLst>
          </p:nvPr>
        </p:nvGraphicFramePr>
        <p:xfrm>
          <a:off x="701459" y="2578591"/>
          <a:ext cx="4381818" cy="249506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596577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140860"/>
            <a:ext cx="10748548" cy="514126"/>
          </a:xfrm>
        </p:spPr>
        <p:txBody>
          <a:bodyPr/>
          <a:lstStyle/>
          <a:p>
            <a:r>
              <a:rPr lang="en-GB" sz="2800" dirty="0"/>
              <a:t>Mental Health &amp; Learning Disability</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074472"/>
            <a:ext cx="4119023" cy="3851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9" name="Text Placeholder 1">
            <a:extLst>
              <a:ext uri="{FF2B5EF4-FFF2-40B4-BE49-F238E27FC236}">
                <a16:creationId xmlns:a16="http://schemas.microsoft.com/office/drawing/2014/main" id="{C2DA12F3-F368-B668-0D49-AF106C26BEF9}"/>
              </a:ext>
            </a:extLst>
          </p:cNvPr>
          <p:cNvSpPr txBox="1">
            <a:spLocks/>
          </p:cNvSpPr>
          <p:nvPr/>
        </p:nvSpPr>
        <p:spPr>
          <a:xfrm>
            <a:off x="695205" y="5019679"/>
            <a:ext cx="445588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540 waits &gt;9 weeks against a target of 0</a:t>
            </a:r>
          </a:p>
        </p:txBody>
      </p:sp>
      <p:sp>
        <p:nvSpPr>
          <p:cNvPr id="8" name="Text Placeholder 1">
            <a:extLst>
              <a:ext uri="{FF2B5EF4-FFF2-40B4-BE49-F238E27FC236}">
                <a16:creationId xmlns:a16="http://schemas.microsoft.com/office/drawing/2014/main" id="{9D3058FC-210D-42F1-7E5A-1C4EE9FF2886}"/>
              </a:ext>
            </a:extLst>
          </p:cNvPr>
          <p:cNvSpPr txBox="1">
            <a:spLocks/>
          </p:cNvSpPr>
          <p:nvPr/>
        </p:nvSpPr>
        <p:spPr>
          <a:xfrm>
            <a:off x="671513" y="1654986"/>
            <a:ext cx="4411764" cy="38501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Dementia</a:t>
            </a:r>
          </a:p>
        </p:txBody>
      </p:sp>
      <p:graphicFrame>
        <p:nvGraphicFramePr>
          <p:cNvPr id="3" name="Chart 2">
            <a:extLst>
              <a:ext uri="{FF2B5EF4-FFF2-40B4-BE49-F238E27FC236}">
                <a16:creationId xmlns:a16="http://schemas.microsoft.com/office/drawing/2014/main" id="{00000000-0008-0000-3300-000002000000}"/>
              </a:ext>
            </a:extLst>
          </p:cNvPr>
          <p:cNvGraphicFramePr>
            <a:graphicFrameLocks/>
          </p:cNvGraphicFramePr>
          <p:nvPr>
            <p:extLst>
              <p:ext uri="{D42A27DB-BD31-4B8C-83A1-F6EECF244321}">
                <p14:modId xmlns:p14="http://schemas.microsoft.com/office/powerpoint/2010/main" val="2116898384"/>
              </p:ext>
            </p:extLst>
          </p:nvPr>
        </p:nvGraphicFramePr>
        <p:xfrm>
          <a:off x="732308" y="2552143"/>
          <a:ext cx="4350969" cy="246753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622105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8337" y="1055950"/>
            <a:ext cx="10748548" cy="558538"/>
          </a:xfrm>
        </p:spPr>
        <p:txBody>
          <a:bodyPr/>
          <a:lstStyle/>
          <a:p>
            <a:r>
              <a:rPr lang="en-GB" sz="2800" dirty="0"/>
              <a:t>Children’s Services</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1998340"/>
            <a:ext cx="4119023" cy="39903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 (%)</a:t>
            </a:r>
          </a:p>
        </p:txBody>
      </p:sp>
      <p:sp>
        <p:nvSpPr>
          <p:cNvPr id="6" name="Text Placeholder 1">
            <a:extLst>
              <a:ext uri="{FF2B5EF4-FFF2-40B4-BE49-F238E27FC236}">
                <a16:creationId xmlns:a16="http://schemas.microsoft.com/office/drawing/2014/main" id="{3C3558F6-698B-08DC-BDF0-F375EC2A1E9E}"/>
              </a:ext>
            </a:extLst>
          </p:cNvPr>
          <p:cNvSpPr txBox="1">
            <a:spLocks/>
          </p:cNvSpPr>
          <p:nvPr/>
        </p:nvSpPr>
        <p:spPr>
          <a:xfrm>
            <a:off x="6585715" y="2067062"/>
            <a:ext cx="4119023" cy="304810"/>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t>9 Week Waits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671513" y="5031208"/>
            <a:ext cx="457200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69.66% waiting &lt; 9 Weeks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38337" y="5976026"/>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51056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CAMHS</a:t>
            </a:r>
          </a:p>
        </p:txBody>
      </p:sp>
      <p:sp>
        <p:nvSpPr>
          <p:cNvPr id="13" name="Text Placeholder 1">
            <a:extLst>
              <a:ext uri="{FF2B5EF4-FFF2-40B4-BE49-F238E27FC236}">
                <a16:creationId xmlns:a16="http://schemas.microsoft.com/office/drawing/2014/main" id="{484B45C7-34AD-4D9E-0225-FCD3D9D4DE82}"/>
              </a:ext>
            </a:extLst>
          </p:cNvPr>
          <p:cNvSpPr txBox="1">
            <a:spLocks/>
          </p:cNvSpPr>
          <p:nvPr/>
        </p:nvSpPr>
        <p:spPr>
          <a:xfrm>
            <a:off x="6662466" y="5031208"/>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71 waits &gt;9 weeks against a target of 0</a:t>
            </a:r>
          </a:p>
        </p:txBody>
      </p:sp>
      <p:graphicFrame>
        <p:nvGraphicFramePr>
          <p:cNvPr id="11" name="Chart 10">
            <a:extLst>
              <a:ext uri="{FF2B5EF4-FFF2-40B4-BE49-F238E27FC236}">
                <a16:creationId xmlns:a16="http://schemas.microsoft.com/office/drawing/2014/main" id="{43A6DC1E-6F48-4D79-A3E6-B7087EE55E34}"/>
              </a:ext>
            </a:extLst>
          </p:cNvPr>
          <p:cNvGraphicFramePr>
            <a:graphicFrameLocks/>
          </p:cNvGraphicFramePr>
          <p:nvPr>
            <p:extLst>
              <p:ext uri="{D42A27DB-BD31-4B8C-83A1-F6EECF244321}">
                <p14:modId xmlns:p14="http://schemas.microsoft.com/office/powerpoint/2010/main" val="263300389"/>
              </p:ext>
            </p:extLst>
          </p:nvPr>
        </p:nvGraphicFramePr>
        <p:xfrm>
          <a:off x="671513" y="2420684"/>
          <a:ext cx="4572000" cy="25731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00000000-0008-0000-3800-000002000000}"/>
              </a:ext>
            </a:extLst>
          </p:cNvPr>
          <p:cNvGraphicFramePr>
            <a:graphicFrameLocks/>
          </p:cNvGraphicFramePr>
          <p:nvPr>
            <p:extLst>
              <p:ext uri="{D42A27DB-BD31-4B8C-83A1-F6EECF244321}">
                <p14:modId xmlns:p14="http://schemas.microsoft.com/office/powerpoint/2010/main" val="1569227126"/>
              </p:ext>
            </p:extLst>
          </p:nvPr>
        </p:nvGraphicFramePr>
        <p:xfrm>
          <a:off x="6662466" y="2420684"/>
          <a:ext cx="4572001" cy="257313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7743751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34434" y="1202581"/>
            <a:ext cx="10635584" cy="558538"/>
          </a:xfrm>
        </p:spPr>
        <p:txBody>
          <a:bodyPr/>
          <a:lstStyle/>
          <a:p>
            <a:r>
              <a:rPr lang="en-GB" sz="2800" dirty="0"/>
              <a:t>Children’s Services</a:t>
            </a:r>
          </a:p>
        </p:txBody>
      </p:sp>
      <p:sp>
        <p:nvSpPr>
          <p:cNvPr id="5" name="Text Placeholder 1">
            <a:extLst>
              <a:ext uri="{FF2B5EF4-FFF2-40B4-BE49-F238E27FC236}">
                <a16:creationId xmlns:a16="http://schemas.microsoft.com/office/drawing/2014/main" id="{EA0E709E-478A-764B-B3FF-4979980733F2}"/>
              </a:ext>
            </a:extLst>
          </p:cNvPr>
          <p:cNvSpPr txBox="1">
            <a:spLocks/>
          </p:cNvSpPr>
          <p:nvPr/>
        </p:nvSpPr>
        <p:spPr>
          <a:xfrm>
            <a:off x="671513" y="2197021"/>
            <a:ext cx="4119023" cy="351569"/>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Unallocated Cases &gt; 20 Days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31131" y="5284257"/>
            <a:ext cx="457200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40 cases &gt; 20 Days against a target of 43 cases</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655052"/>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Unallocated Cases – Family Support</a:t>
            </a:r>
          </a:p>
        </p:txBody>
      </p:sp>
      <p:graphicFrame>
        <p:nvGraphicFramePr>
          <p:cNvPr id="9" name="Chart 8">
            <a:extLst>
              <a:ext uri="{FF2B5EF4-FFF2-40B4-BE49-F238E27FC236}">
                <a16:creationId xmlns:a16="http://schemas.microsoft.com/office/drawing/2014/main" id="{BAEB5854-8993-4153-80A9-C5B64C2C7A96}"/>
              </a:ext>
            </a:extLst>
          </p:cNvPr>
          <p:cNvGraphicFramePr>
            <a:graphicFrameLocks/>
          </p:cNvGraphicFramePr>
          <p:nvPr>
            <p:extLst>
              <p:ext uri="{D42A27DB-BD31-4B8C-83A1-F6EECF244321}">
                <p14:modId xmlns:p14="http://schemas.microsoft.com/office/powerpoint/2010/main" val="3726896016"/>
              </p:ext>
            </p:extLst>
          </p:nvPr>
        </p:nvGraphicFramePr>
        <p:xfrm>
          <a:off x="733982" y="2589244"/>
          <a:ext cx="4572000" cy="26543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688334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181538"/>
            <a:ext cx="10635584" cy="558538"/>
          </a:xfrm>
        </p:spPr>
        <p:txBody>
          <a:bodyPr/>
          <a:lstStyle/>
          <a:p>
            <a:r>
              <a:rPr lang="en-GB" sz="2800" dirty="0"/>
              <a:t>Community Services</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14268" y="5092614"/>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3,406 compared to target of 3,688</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53167"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89576" y="1624026"/>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Domiciliary Care Packages</a:t>
            </a:r>
          </a:p>
        </p:txBody>
      </p:sp>
      <p:sp>
        <p:nvSpPr>
          <p:cNvPr id="9" name="Text Placeholder 1">
            <a:extLst>
              <a:ext uri="{FF2B5EF4-FFF2-40B4-BE49-F238E27FC236}">
                <a16:creationId xmlns:a16="http://schemas.microsoft.com/office/drawing/2014/main" id="{A14CF80E-D59B-0F34-20B3-D6F712013EC6}"/>
              </a:ext>
            </a:extLst>
          </p:cNvPr>
          <p:cNvSpPr txBox="1">
            <a:spLocks/>
          </p:cNvSpPr>
          <p:nvPr/>
        </p:nvSpPr>
        <p:spPr>
          <a:xfrm>
            <a:off x="681345" y="2129135"/>
            <a:ext cx="4553936" cy="38021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Unmet Need Hours (Full)</a:t>
            </a:r>
          </a:p>
        </p:txBody>
      </p:sp>
      <p:sp>
        <p:nvSpPr>
          <p:cNvPr id="11" name="Text Placeholder 1">
            <a:extLst>
              <a:ext uri="{FF2B5EF4-FFF2-40B4-BE49-F238E27FC236}">
                <a16:creationId xmlns:a16="http://schemas.microsoft.com/office/drawing/2014/main" id="{8DF0A193-E358-A260-A170-5DDE42F7B755}"/>
              </a:ext>
            </a:extLst>
          </p:cNvPr>
          <p:cNvSpPr txBox="1">
            <a:spLocks/>
          </p:cNvSpPr>
          <p:nvPr/>
        </p:nvSpPr>
        <p:spPr>
          <a:xfrm>
            <a:off x="6811847" y="5066673"/>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2,641 compared to target of 2,061</a:t>
            </a:r>
          </a:p>
        </p:txBody>
      </p:sp>
      <p:sp>
        <p:nvSpPr>
          <p:cNvPr id="14" name="Text Placeholder 1">
            <a:extLst>
              <a:ext uri="{FF2B5EF4-FFF2-40B4-BE49-F238E27FC236}">
                <a16:creationId xmlns:a16="http://schemas.microsoft.com/office/drawing/2014/main" id="{32BE90AA-40CC-81EB-07B3-B4E0A27EEA15}"/>
              </a:ext>
            </a:extLst>
          </p:cNvPr>
          <p:cNvSpPr txBox="1">
            <a:spLocks/>
          </p:cNvSpPr>
          <p:nvPr/>
        </p:nvSpPr>
        <p:spPr>
          <a:xfrm>
            <a:off x="6840109" y="2123974"/>
            <a:ext cx="4553936" cy="38021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800" dirty="0"/>
              <a:t>Unmet Need Hours (Partial)</a:t>
            </a:r>
          </a:p>
        </p:txBody>
      </p:sp>
      <p:graphicFrame>
        <p:nvGraphicFramePr>
          <p:cNvPr id="5" name="Chart 4">
            <a:extLst>
              <a:ext uri="{FF2B5EF4-FFF2-40B4-BE49-F238E27FC236}">
                <a16:creationId xmlns:a16="http://schemas.microsoft.com/office/drawing/2014/main" id="{967E0252-9207-4BA1-886C-B87A2C3C5C15}"/>
              </a:ext>
            </a:extLst>
          </p:cNvPr>
          <p:cNvGraphicFramePr>
            <a:graphicFrameLocks/>
          </p:cNvGraphicFramePr>
          <p:nvPr>
            <p:extLst>
              <p:ext uri="{D42A27DB-BD31-4B8C-83A1-F6EECF244321}">
                <p14:modId xmlns:p14="http://schemas.microsoft.com/office/powerpoint/2010/main" val="3791776308"/>
              </p:ext>
            </p:extLst>
          </p:nvPr>
        </p:nvGraphicFramePr>
        <p:xfrm>
          <a:off x="714268" y="2493020"/>
          <a:ext cx="4572000" cy="257293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A0757CF8-CACD-444C-8966-5CAA62D21AE7}"/>
              </a:ext>
            </a:extLst>
          </p:cNvPr>
          <p:cNvGraphicFramePr>
            <a:graphicFrameLocks/>
          </p:cNvGraphicFramePr>
          <p:nvPr>
            <p:extLst>
              <p:ext uri="{D42A27DB-BD31-4B8C-83A1-F6EECF244321}">
                <p14:modId xmlns:p14="http://schemas.microsoft.com/office/powerpoint/2010/main" val="3583414049"/>
              </p:ext>
            </p:extLst>
          </p:nvPr>
        </p:nvGraphicFramePr>
        <p:xfrm>
          <a:off x="6811847" y="2493020"/>
          <a:ext cx="4572000" cy="252334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5114707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349383"/>
            <a:ext cx="10635584" cy="558538"/>
          </a:xfrm>
        </p:spPr>
        <p:txBody>
          <a:bodyPr/>
          <a:lstStyle/>
          <a:p>
            <a:r>
              <a:rPr lang="en-GB" sz="2800" dirty="0"/>
              <a:t>Community Services</a:t>
            </a:r>
          </a:p>
        </p:txBody>
      </p:sp>
      <p:sp>
        <p:nvSpPr>
          <p:cNvPr id="8" name="Text Placeholder 1">
            <a:extLst>
              <a:ext uri="{FF2B5EF4-FFF2-40B4-BE49-F238E27FC236}">
                <a16:creationId xmlns:a16="http://schemas.microsoft.com/office/drawing/2014/main" id="{9AED7E2E-47CA-0D79-67A9-7C97D6A64562}"/>
              </a:ext>
            </a:extLst>
          </p:cNvPr>
          <p:cNvSpPr txBox="1">
            <a:spLocks/>
          </p:cNvSpPr>
          <p:nvPr/>
        </p:nvSpPr>
        <p:spPr>
          <a:xfrm>
            <a:off x="701009" y="4976098"/>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2026 – 743 compared to target of 780</a:t>
            </a:r>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6362"/>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89576" y="1788314"/>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Direct Payments</a:t>
            </a:r>
          </a:p>
        </p:txBody>
      </p:sp>
      <p:graphicFrame>
        <p:nvGraphicFramePr>
          <p:cNvPr id="5" name="Chart 4">
            <a:extLst>
              <a:ext uri="{FF2B5EF4-FFF2-40B4-BE49-F238E27FC236}">
                <a16:creationId xmlns:a16="http://schemas.microsoft.com/office/drawing/2014/main" id="{2E6A07BF-6253-4F8B-B488-4E8C53F4E574}"/>
              </a:ext>
            </a:extLst>
          </p:cNvPr>
          <p:cNvGraphicFramePr>
            <a:graphicFrameLocks/>
          </p:cNvGraphicFramePr>
          <p:nvPr>
            <p:extLst>
              <p:ext uri="{D42A27DB-BD31-4B8C-83A1-F6EECF244321}">
                <p14:modId xmlns:p14="http://schemas.microsoft.com/office/powerpoint/2010/main" val="3269642078"/>
              </p:ext>
            </p:extLst>
          </p:nvPr>
        </p:nvGraphicFramePr>
        <p:xfrm>
          <a:off x="689576" y="2326717"/>
          <a:ext cx="4569081" cy="26233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867317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224711"/>
            <a:ext cx="4057803" cy="558538"/>
          </a:xfrm>
        </p:spPr>
        <p:txBody>
          <a:bodyPr/>
          <a:lstStyle/>
          <a:p>
            <a:r>
              <a:rPr lang="en-GB" sz="3200" dirty="0"/>
              <a:t>Safety &amp; Quality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3" y="5954939"/>
            <a:ext cx="45900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749071"/>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Compliance with SAI Process</a:t>
            </a:r>
          </a:p>
        </p:txBody>
      </p:sp>
      <p:sp>
        <p:nvSpPr>
          <p:cNvPr id="3" name="Text Placeholder 1">
            <a:extLst>
              <a:ext uri="{FF2B5EF4-FFF2-40B4-BE49-F238E27FC236}">
                <a16:creationId xmlns:a16="http://schemas.microsoft.com/office/drawing/2014/main" id="{190A3256-D148-1A60-351E-D83C562077F5}"/>
              </a:ext>
            </a:extLst>
          </p:cNvPr>
          <p:cNvSpPr txBox="1">
            <a:spLocks/>
          </p:cNvSpPr>
          <p:nvPr/>
        </p:nvSpPr>
        <p:spPr>
          <a:xfrm>
            <a:off x="671513" y="5088103"/>
            <a:ext cx="4495250"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July 2026 – 14 SAI reports overdue / not completed</a:t>
            </a:r>
          </a:p>
        </p:txBody>
      </p:sp>
      <p:graphicFrame>
        <p:nvGraphicFramePr>
          <p:cNvPr id="6" name="Chart 5">
            <a:extLst>
              <a:ext uri="{FF2B5EF4-FFF2-40B4-BE49-F238E27FC236}">
                <a16:creationId xmlns:a16="http://schemas.microsoft.com/office/drawing/2014/main" id="{C69A9E6E-28AE-46DE-BAC5-63B52A1D96BB}"/>
              </a:ext>
            </a:extLst>
          </p:cNvPr>
          <p:cNvGraphicFramePr>
            <a:graphicFrameLocks/>
          </p:cNvGraphicFramePr>
          <p:nvPr>
            <p:extLst>
              <p:ext uri="{D42A27DB-BD31-4B8C-83A1-F6EECF244321}">
                <p14:modId xmlns:p14="http://schemas.microsoft.com/office/powerpoint/2010/main" val="3321939994"/>
              </p:ext>
            </p:extLst>
          </p:nvPr>
        </p:nvGraphicFramePr>
        <p:xfrm>
          <a:off x="671513" y="2307609"/>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926430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671513" y="1220546"/>
            <a:ext cx="5424487" cy="558538"/>
          </a:xfrm>
        </p:spPr>
        <p:txBody>
          <a:bodyPr/>
          <a:lstStyle/>
          <a:p>
            <a:r>
              <a:rPr lang="en-GB" sz="3200" dirty="0"/>
              <a:t>Safety &amp; Quality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671514" y="5956362"/>
            <a:ext cx="45900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PHA Monthly Target Monitoring Report</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672604"/>
            <a:ext cx="7847798"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Reduce Hospital Acquired Infections</a:t>
            </a:r>
          </a:p>
        </p:txBody>
      </p:sp>
      <p:sp>
        <p:nvSpPr>
          <p:cNvPr id="3" name="Text Placeholder 1">
            <a:extLst>
              <a:ext uri="{FF2B5EF4-FFF2-40B4-BE49-F238E27FC236}">
                <a16:creationId xmlns:a16="http://schemas.microsoft.com/office/drawing/2014/main" id="{0E17853B-E9D0-EFB6-5CA3-7A3E27228E0D}"/>
              </a:ext>
            </a:extLst>
          </p:cNvPr>
          <p:cNvSpPr txBox="1">
            <a:spLocks/>
          </p:cNvSpPr>
          <p:nvPr/>
        </p:nvSpPr>
        <p:spPr>
          <a:xfrm>
            <a:off x="671513" y="2142093"/>
            <a:ext cx="3497364"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CDIFF</a:t>
            </a:r>
          </a:p>
        </p:txBody>
      </p:sp>
      <p:sp>
        <p:nvSpPr>
          <p:cNvPr id="5" name="Text Placeholder 1">
            <a:extLst>
              <a:ext uri="{FF2B5EF4-FFF2-40B4-BE49-F238E27FC236}">
                <a16:creationId xmlns:a16="http://schemas.microsoft.com/office/drawing/2014/main" id="{E4C726B7-5522-4BAB-E6A3-55D16C9C57FC}"/>
              </a:ext>
            </a:extLst>
          </p:cNvPr>
          <p:cNvSpPr txBox="1">
            <a:spLocks/>
          </p:cNvSpPr>
          <p:nvPr/>
        </p:nvSpPr>
        <p:spPr>
          <a:xfrm>
            <a:off x="6930422" y="2190580"/>
            <a:ext cx="3497364"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MRSA</a:t>
            </a:r>
          </a:p>
        </p:txBody>
      </p:sp>
      <p:sp>
        <p:nvSpPr>
          <p:cNvPr id="6" name="Text Placeholder 1">
            <a:extLst>
              <a:ext uri="{FF2B5EF4-FFF2-40B4-BE49-F238E27FC236}">
                <a16:creationId xmlns:a16="http://schemas.microsoft.com/office/drawing/2014/main" id="{99708A9E-2E3A-2186-0BFC-684DC74D5306}"/>
              </a:ext>
            </a:extLst>
          </p:cNvPr>
          <p:cNvSpPr txBox="1">
            <a:spLocks/>
          </p:cNvSpPr>
          <p:nvPr/>
        </p:nvSpPr>
        <p:spPr>
          <a:xfrm>
            <a:off x="757754" y="5228150"/>
            <a:ext cx="34973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Cumulative CDI Rate July 26 – 9.2</a:t>
            </a:r>
          </a:p>
        </p:txBody>
      </p:sp>
      <p:sp>
        <p:nvSpPr>
          <p:cNvPr id="8" name="Text Placeholder 1">
            <a:extLst>
              <a:ext uri="{FF2B5EF4-FFF2-40B4-BE49-F238E27FC236}">
                <a16:creationId xmlns:a16="http://schemas.microsoft.com/office/drawing/2014/main" id="{1B37E724-0010-CB72-57C7-B285F62B3C33}"/>
              </a:ext>
            </a:extLst>
          </p:cNvPr>
          <p:cNvSpPr txBox="1">
            <a:spLocks/>
          </p:cNvSpPr>
          <p:nvPr/>
        </p:nvSpPr>
        <p:spPr>
          <a:xfrm>
            <a:off x="6930422" y="5193739"/>
            <a:ext cx="3497364" cy="27719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Cumulative MRSA Rate July 26 – 4.108</a:t>
            </a:r>
          </a:p>
        </p:txBody>
      </p:sp>
      <p:graphicFrame>
        <p:nvGraphicFramePr>
          <p:cNvPr id="9" name="Chart 8">
            <a:extLst>
              <a:ext uri="{FF2B5EF4-FFF2-40B4-BE49-F238E27FC236}">
                <a16:creationId xmlns:a16="http://schemas.microsoft.com/office/drawing/2014/main" id="{92B4FA7E-960D-490A-9775-B3699940B218}"/>
              </a:ext>
            </a:extLst>
          </p:cNvPr>
          <p:cNvGraphicFramePr>
            <a:graphicFrameLocks/>
          </p:cNvGraphicFramePr>
          <p:nvPr>
            <p:extLst>
              <p:ext uri="{D42A27DB-BD31-4B8C-83A1-F6EECF244321}">
                <p14:modId xmlns:p14="http://schemas.microsoft.com/office/powerpoint/2010/main" val="199064184"/>
              </p:ext>
            </p:extLst>
          </p:nvPr>
        </p:nvGraphicFramePr>
        <p:xfrm>
          <a:off x="757754" y="2521947"/>
          <a:ext cx="4576849" cy="263920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a:extLst>
              <a:ext uri="{FF2B5EF4-FFF2-40B4-BE49-F238E27FC236}">
                <a16:creationId xmlns:a16="http://schemas.microsoft.com/office/drawing/2014/main" id="{F855B4F1-3620-4517-BE9D-D50F2D0597EC}"/>
              </a:ext>
            </a:extLst>
          </p:cNvPr>
          <p:cNvGraphicFramePr>
            <a:graphicFrameLocks/>
          </p:cNvGraphicFramePr>
          <p:nvPr>
            <p:extLst>
              <p:ext uri="{D42A27DB-BD31-4B8C-83A1-F6EECF244321}">
                <p14:modId xmlns:p14="http://schemas.microsoft.com/office/powerpoint/2010/main" val="2943276016"/>
              </p:ext>
            </p:extLst>
          </p:nvPr>
        </p:nvGraphicFramePr>
        <p:xfrm>
          <a:off x="6930422" y="2521947"/>
          <a:ext cx="4631912" cy="263920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9379618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714632" y="1326690"/>
            <a:ext cx="5424487" cy="558538"/>
          </a:xfrm>
        </p:spPr>
        <p:txBody>
          <a:bodyPr/>
          <a:lstStyle/>
          <a:p>
            <a:r>
              <a:rPr lang="en-GB" sz="3200" dirty="0"/>
              <a:t>Safety &amp; Quality</a:t>
            </a:r>
          </a:p>
        </p:txBody>
      </p:sp>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662468" y="2397374"/>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71513" y="1913073"/>
            <a:ext cx="8059532" cy="43220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 Compliance with elements of Palliative Care Bundle</a:t>
            </a:r>
          </a:p>
        </p:txBody>
      </p:sp>
      <p:sp>
        <p:nvSpPr>
          <p:cNvPr id="6" name="Text Placeholder 1">
            <a:extLst>
              <a:ext uri="{FF2B5EF4-FFF2-40B4-BE49-F238E27FC236}">
                <a16:creationId xmlns:a16="http://schemas.microsoft.com/office/drawing/2014/main" id="{99708A9E-2E3A-2186-0BFC-684DC74D5306}"/>
              </a:ext>
            </a:extLst>
          </p:cNvPr>
          <p:cNvSpPr txBox="1">
            <a:spLocks/>
          </p:cNvSpPr>
          <p:nvPr/>
        </p:nvSpPr>
        <p:spPr>
          <a:xfrm>
            <a:off x="757753" y="5130198"/>
            <a:ext cx="45900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August 26 – 92.22% Average Compliance against target of 95%</a:t>
            </a:r>
          </a:p>
        </p:txBody>
      </p:sp>
      <p:sp>
        <p:nvSpPr>
          <p:cNvPr id="14" name="Text Placeholder 1">
            <a:extLst>
              <a:ext uri="{FF2B5EF4-FFF2-40B4-BE49-F238E27FC236}">
                <a16:creationId xmlns:a16="http://schemas.microsoft.com/office/drawing/2014/main" id="{75747BFC-D041-89A5-127A-BB3A97F22A59}"/>
              </a:ext>
            </a:extLst>
          </p:cNvPr>
          <p:cNvSpPr txBox="1">
            <a:spLocks/>
          </p:cNvSpPr>
          <p:nvPr/>
        </p:nvSpPr>
        <p:spPr>
          <a:xfrm>
            <a:off x="714632" y="5994147"/>
            <a:ext cx="4590064"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HSC System Oversight Measures (SharePoint)</a:t>
            </a:r>
          </a:p>
        </p:txBody>
      </p:sp>
      <p:graphicFrame>
        <p:nvGraphicFramePr>
          <p:cNvPr id="5" name="Chart 4">
            <a:extLst>
              <a:ext uri="{FF2B5EF4-FFF2-40B4-BE49-F238E27FC236}">
                <a16:creationId xmlns:a16="http://schemas.microsoft.com/office/drawing/2014/main" id="{B926FA02-C694-4306-BBD0-C9AED66E7CB1}"/>
              </a:ext>
            </a:extLst>
          </p:cNvPr>
          <p:cNvGraphicFramePr>
            <a:graphicFrameLocks/>
          </p:cNvGraphicFramePr>
          <p:nvPr>
            <p:extLst>
              <p:ext uri="{D42A27DB-BD31-4B8C-83A1-F6EECF244321}">
                <p14:modId xmlns:p14="http://schemas.microsoft.com/office/powerpoint/2010/main" val="2527540664"/>
              </p:ext>
            </p:extLst>
          </p:nvPr>
        </p:nvGraphicFramePr>
        <p:xfrm>
          <a:off x="775817" y="2532087"/>
          <a:ext cx="4572000" cy="257272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9452064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E65BD3C4-857D-1237-2A69-0FA193F43205}"/>
              </a:ext>
            </a:extLst>
          </p:cNvPr>
          <p:cNvSpPr txBox="1">
            <a:spLocks/>
          </p:cNvSpPr>
          <p:nvPr/>
        </p:nvSpPr>
        <p:spPr>
          <a:xfrm>
            <a:off x="6751697" y="2497145"/>
            <a:ext cx="4858019" cy="2424023"/>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kern="1200" baseline="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dirty="0"/>
          </a:p>
        </p:txBody>
      </p:sp>
      <p:sp>
        <p:nvSpPr>
          <p:cNvPr id="10" name="Text Placeholder 1">
            <a:extLst>
              <a:ext uri="{FF2B5EF4-FFF2-40B4-BE49-F238E27FC236}">
                <a16:creationId xmlns:a16="http://schemas.microsoft.com/office/drawing/2014/main" id="{7502D829-5BF2-BCB3-2DD9-4200D103EB35}"/>
              </a:ext>
            </a:extLst>
          </p:cNvPr>
          <p:cNvSpPr txBox="1">
            <a:spLocks/>
          </p:cNvSpPr>
          <p:nvPr/>
        </p:nvSpPr>
        <p:spPr>
          <a:xfrm>
            <a:off x="798572" y="5997960"/>
            <a:ext cx="5280713" cy="25872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1200" dirty="0"/>
              <a:t>Source: SPPG</a:t>
            </a:r>
          </a:p>
        </p:txBody>
      </p:sp>
      <p:sp>
        <p:nvSpPr>
          <p:cNvPr id="4" name="Text Placeholder 1">
            <a:extLst>
              <a:ext uri="{FF2B5EF4-FFF2-40B4-BE49-F238E27FC236}">
                <a16:creationId xmlns:a16="http://schemas.microsoft.com/office/drawing/2014/main" id="{A960F5C6-32E5-78EA-2293-2649F97A2D73}"/>
              </a:ext>
            </a:extLst>
          </p:cNvPr>
          <p:cNvSpPr txBox="1">
            <a:spLocks/>
          </p:cNvSpPr>
          <p:nvPr/>
        </p:nvSpPr>
        <p:spPr>
          <a:xfrm>
            <a:off x="618673" y="1490702"/>
            <a:ext cx="7847798" cy="48964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600" b="1" kern="1200">
                <a:solidFill>
                  <a:srgbClr val="0F3E4C"/>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Support &amp; Intervention Framework (SIF) Escalations</a:t>
            </a:r>
          </a:p>
        </p:txBody>
      </p:sp>
      <p:pic>
        <p:nvPicPr>
          <p:cNvPr id="8" name="Picture 7">
            <a:extLst>
              <a:ext uri="{FF2B5EF4-FFF2-40B4-BE49-F238E27FC236}">
                <a16:creationId xmlns:a16="http://schemas.microsoft.com/office/drawing/2014/main" id="{CFEF4F29-9F72-F89E-450C-369F90100F30}"/>
              </a:ext>
            </a:extLst>
          </p:cNvPr>
          <p:cNvPicPr>
            <a:picLocks noChangeAspect="1"/>
          </p:cNvPicPr>
          <p:nvPr/>
        </p:nvPicPr>
        <p:blipFill>
          <a:blip r:embed="rId3"/>
          <a:stretch>
            <a:fillRect/>
          </a:stretch>
        </p:blipFill>
        <p:spPr>
          <a:xfrm>
            <a:off x="798572" y="2239521"/>
            <a:ext cx="6687483" cy="1609950"/>
          </a:xfrm>
          <a:prstGeom prst="rect">
            <a:avLst/>
          </a:prstGeom>
        </p:spPr>
      </p:pic>
    </p:spTree>
    <p:extLst>
      <p:ext uri="{BB962C8B-B14F-4D97-AF65-F5344CB8AC3E}">
        <p14:creationId xmlns:p14="http://schemas.microsoft.com/office/powerpoint/2010/main" val="38922317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 Template - Internal" id="{9DEF75C6-C6A6-4D2E-86DA-3E8CA84B5041}" vid="{135DE819-D551-451A-86C7-C8D63E090D6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 Template - Internal</Template>
  <TotalTime>33092</TotalTime>
  <Words>6547</Words>
  <Application>Microsoft Office PowerPoint</Application>
  <PresentationFormat>Widescreen</PresentationFormat>
  <Paragraphs>746</Paragraphs>
  <Slides>49</Slides>
  <Notes>49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49</vt:i4>
      </vt:variant>
    </vt:vector>
  </HeadingPairs>
  <TitlesOfParts>
    <vt:vector size="54" baseType="lpstr">
      <vt:lpstr>Aptos</vt:lpstr>
      <vt:lpstr>Arial</vt:lpstr>
      <vt:lpstr>Calibri</vt:lpstr>
      <vt:lpstr>Symbol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NHSCT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McAuley, Mary</dc:creator>
  <cp:lastModifiedBy>Steven Kennedy (NHSCT)</cp:lastModifiedBy>
  <cp:revision>716</cp:revision>
  <cp:lastPrinted>2026-08-06T13:50:39Z</cp:lastPrinted>
  <dcterms:created xsi:type="dcterms:W3CDTF">2025-04-04T07:33:11Z</dcterms:created>
  <dcterms:modified xsi:type="dcterms:W3CDTF">2026-09-17T10:04:04Z</dcterms:modified>
</cp:coreProperties>
</file>