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9.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drawings/drawing2.xml" ContentType="application/vnd.openxmlformats-officedocument.drawingml.chartshapes+xml"/>
  <Override PartName="/ppt/notesSlides/notesSlide11.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12.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notesSlides/notesSlide13.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4.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notesSlides/notesSlide15.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16.xml" ContentType="application/vnd.openxmlformats-officedocument.presentationml.notesSlide+xml"/>
  <Override PartName="/ppt/charts/chart24.xml" ContentType="application/vnd.openxmlformats-officedocument.drawingml.chart+xml"/>
  <Override PartName="/ppt/charts/chart25.xml" ContentType="application/vnd.openxmlformats-officedocument.drawingml.chart+xml"/>
  <Override PartName="/ppt/notesSlides/notesSlide17.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notesSlides/notesSlide18.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notesSlides/notesSlide19.xml" ContentType="application/vnd.openxmlformats-officedocument.presentationml.notesSlide+xml"/>
  <Override PartName="/ppt/charts/chart30.xml" ContentType="application/vnd.openxmlformats-officedocument.drawingml.chart+xml"/>
  <Override PartName="/ppt/charts/chart31.xml" ContentType="application/vnd.openxmlformats-officedocument.drawingml.chart+xml"/>
  <Override PartName="/ppt/notesSlides/notesSlide20.xml" ContentType="application/vnd.openxmlformats-officedocument.presentationml.notesSlide+xml"/>
  <Override PartName="/ppt/charts/chart32.xml" ContentType="application/vnd.openxmlformats-officedocument.drawingml.chart+xml"/>
  <Override PartName="/ppt/charts/chart33.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notesSlides/notesSlide23.xml" ContentType="application/vnd.openxmlformats-officedocument.presentationml.notesSlide+xml"/>
  <Override PartName="/ppt/charts/chart36.xml" ContentType="application/vnd.openxmlformats-officedocument.drawingml.chart+xml"/>
  <Override PartName="/ppt/charts/chart37.xml" ContentType="application/vnd.openxmlformats-officedocument.drawingml.chart+xml"/>
  <Override PartName="/ppt/notesSlides/notesSlide24.xml" ContentType="application/vnd.openxmlformats-officedocument.presentationml.notesSlide+xml"/>
  <Override PartName="/ppt/charts/chart38.xml" ContentType="application/vnd.openxmlformats-officedocument.drawingml.chart+xml"/>
  <Override PartName="/ppt/notesSlides/notesSlide25.xml" ContentType="application/vnd.openxmlformats-officedocument.presentationml.notesSlide+xml"/>
  <Override PartName="/ppt/charts/chart39.xml" ContentType="application/vnd.openxmlformats-officedocument.drawingml.chart+xml"/>
  <Override PartName="/ppt/notesSlides/notesSlide26.xml" ContentType="application/vnd.openxmlformats-officedocument.presentationml.notesSlide+xml"/>
  <Override PartName="/ppt/charts/chart40.xml" ContentType="application/vnd.openxmlformats-officedocument.drawingml.chart+xml"/>
  <Override PartName="/ppt/charts/chart41.xml" ContentType="application/vnd.openxmlformats-officedocument.drawingml.chart+xml"/>
  <Override PartName="/ppt/notesSlides/notesSlide27.xml" ContentType="application/vnd.openxmlformats-officedocument.presentationml.notesSlide+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notesSlides/notesSlide28.xml" ContentType="application/vnd.openxmlformats-officedocument.presentationml.notesSlide+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notesSlides/notesSlide29.xml" ContentType="application/vnd.openxmlformats-officedocument.presentationml.notesSlide+xml"/>
  <Override PartName="/ppt/charts/chart48.xml" ContentType="application/vnd.openxmlformats-officedocument.drawingml.chart+xml"/>
  <Override PartName="/ppt/charts/chart49.xml" ContentType="application/vnd.openxmlformats-officedocument.drawingml.chart+xml"/>
  <Override PartName="/ppt/notesSlides/notesSlide30.xml" ContentType="application/vnd.openxmlformats-officedocument.presentationml.notesSlide+xml"/>
  <Override PartName="/ppt/charts/chart50.xml" ContentType="application/vnd.openxmlformats-officedocument.drawingml.chart+xml"/>
  <Override PartName="/ppt/charts/chart51.xml" ContentType="application/vnd.openxmlformats-officedocument.drawingml.chart+xml"/>
  <Override PartName="/ppt/notesSlides/notesSlide31.xml" ContentType="application/vnd.openxmlformats-officedocument.presentationml.notesSlide+xml"/>
  <Override PartName="/ppt/charts/chart52.xml" ContentType="application/vnd.openxmlformats-officedocument.drawingml.chart+xml"/>
  <Override PartName="/ppt/notesSlides/notesSlide32.xml" ContentType="application/vnd.openxmlformats-officedocument.presentationml.notesSlide+xml"/>
  <Override PartName="/ppt/charts/chart53.xml" ContentType="application/vnd.openxmlformats-officedocument.drawingml.chart+xml"/>
  <Override PartName="/ppt/charts/chart54.xml" ContentType="application/vnd.openxmlformats-officedocument.drawingml.chart+xml"/>
  <Override PartName="/ppt/notesSlides/notesSlide33.xml" ContentType="application/vnd.openxmlformats-officedocument.presentationml.notesSlide+xml"/>
  <Override PartName="/ppt/charts/chart55.xml" ContentType="application/vnd.openxmlformats-officedocument.drawingml.chart+xml"/>
  <Override PartName="/ppt/charts/chart56.xml" ContentType="application/vnd.openxmlformats-officedocument.drawingml.chart+xml"/>
  <Override PartName="/ppt/notesSlides/notesSlide34.xml" ContentType="application/vnd.openxmlformats-officedocument.presentationml.notesSlide+xml"/>
  <Override PartName="/ppt/charts/chart57.xml" ContentType="application/vnd.openxmlformats-officedocument.drawingml.chart+xml"/>
  <Override PartName="/ppt/charts/chart58.xml" ContentType="application/vnd.openxmlformats-officedocument.drawingml.chart+xml"/>
  <Override PartName="/ppt/notesSlides/notesSlide35.xml" ContentType="application/vnd.openxmlformats-officedocument.presentationml.notesSlide+xml"/>
  <Override PartName="/ppt/charts/chart59.xml" ContentType="application/vnd.openxmlformats-officedocument.drawingml.chart+xml"/>
  <Override PartName="/ppt/charts/chart60.xml" ContentType="application/vnd.openxmlformats-officedocument.drawingml.chart+xml"/>
  <Override PartName="/ppt/notesSlides/notesSlide36.xml" ContentType="application/vnd.openxmlformats-officedocument.presentationml.notesSlide+xml"/>
  <Override PartName="/ppt/charts/chart61.xml" ContentType="application/vnd.openxmlformats-officedocument.drawingml.chart+xml"/>
  <Override PartName="/ppt/charts/chart62.xml" ContentType="application/vnd.openxmlformats-officedocument.drawingml.chart+xml"/>
  <Override PartName="/ppt/notesSlides/notesSlide37.xml" ContentType="application/vnd.openxmlformats-officedocument.presentationml.notesSlide+xml"/>
  <Override PartName="/ppt/charts/chart63.xml" ContentType="application/vnd.openxmlformats-officedocument.drawingml.chart+xml"/>
  <Override PartName="/ppt/charts/chart64.xml" ContentType="application/vnd.openxmlformats-officedocument.drawingml.chart+xml"/>
  <Override PartName="/ppt/notesSlides/notesSlide38.xml" ContentType="application/vnd.openxmlformats-officedocument.presentationml.notesSlide+xml"/>
  <Override PartName="/ppt/charts/chart65.xml" ContentType="application/vnd.openxmlformats-officedocument.drawingml.chart+xml"/>
  <Override PartName="/ppt/charts/chart66.xml" ContentType="application/vnd.openxmlformats-officedocument.drawingml.chart+xml"/>
  <Override PartName="/ppt/notesSlides/notesSlide39.xml" ContentType="application/vnd.openxmlformats-officedocument.presentationml.notesSlide+xml"/>
  <Override PartName="/ppt/charts/chart67.xml" ContentType="application/vnd.openxmlformats-officedocument.drawingml.chart+xml"/>
  <Override PartName="/ppt/charts/chart68.xml" ContentType="application/vnd.openxmlformats-officedocument.drawingml.chart+xml"/>
  <Override PartName="/ppt/notesSlides/notesSlide40.xml" ContentType="application/vnd.openxmlformats-officedocument.presentationml.notesSlide+xml"/>
  <Override PartName="/ppt/charts/chart69.xml" ContentType="application/vnd.openxmlformats-officedocument.drawingml.chart+xml"/>
  <Override PartName="/ppt/notesSlides/notesSlide41.xml" ContentType="application/vnd.openxmlformats-officedocument.presentationml.notesSlide+xml"/>
  <Override PartName="/ppt/charts/chart70.xml" ContentType="application/vnd.openxmlformats-officedocument.drawingml.chart+xml"/>
  <Override PartName="/ppt/notesSlides/notesSlide42.xml" ContentType="application/vnd.openxmlformats-officedocument.presentationml.notesSlide+xml"/>
  <Override PartName="/ppt/charts/chart71.xml" ContentType="application/vnd.openxmlformats-officedocument.drawingml.chart+xml"/>
  <Override PartName="/ppt/charts/chart72.xml" ContentType="application/vnd.openxmlformats-officedocument.drawingml.chart+xml"/>
  <Override PartName="/ppt/notesSlides/notesSlide43.xml" ContentType="application/vnd.openxmlformats-officedocument.presentationml.notesSlide+xml"/>
  <Override PartName="/ppt/charts/chart73.xml" ContentType="application/vnd.openxmlformats-officedocument.drawingml.chart+xml"/>
  <Override PartName="/ppt/notesSlides/notesSlide44.xml" ContentType="application/vnd.openxmlformats-officedocument.presentationml.notesSlide+xml"/>
  <Override PartName="/ppt/charts/chart74.xml" ContentType="application/vnd.openxmlformats-officedocument.drawingml.chart+xml"/>
  <Override PartName="/ppt/charts/chart75.xml" ContentType="application/vnd.openxmlformats-officedocument.drawingml.chart+xml"/>
  <Override PartName="/ppt/notesSlides/notesSlide45.xml" ContentType="application/vnd.openxmlformats-officedocument.presentationml.notesSlide+xml"/>
  <Override PartName="/ppt/charts/chart76.xml" ContentType="application/vnd.openxmlformats-officedocument.drawingml.chart+xml"/>
  <Override PartName="/ppt/notesSlides/notesSlide46.xml" ContentType="application/vnd.openxmlformats-officedocument.presentationml.notesSlide+xml"/>
  <Override PartName="/ppt/charts/chart77.xml" ContentType="application/vnd.openxmlformats-officedocument.drawingml.chart+xml"/>
  <Override PartName="/ppt/notesSlides/notesSlide47.xml" ContentType="application/vnd.openxmlformats-officedocument.presentationml.notesSlide+xml"/>
  <Override PartName="/ppt/charts/chart78.xml" ContentType="application/vnd.openxmlformats-officedocument.drawingml.chart+xml"/>
  <Override PartName="/ppt/charts/chart79.xml" ContentType="application/vnd.openxmlformats-officedocument.drawingml.chart+xml"/>
  <Override PartName="/ppt/notesSlides/notesSlide48.xml" ContentType="application/vnd.openxmlformats-officedocument.presentationml.notesSlide+xml"/>
  <Override PartName="/ppt/charts/chart80.xml" ContentType="application/vnd.openxmlformats-officedocument.drawingml.chart+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86" r:id="rId6"/>
    <p:sldId id="269" r:id="rId7"/>
    <p:sldId id="261" r:id="rId8"/>
    <p:sldId id="262" r:id="rId9"/>
    <p:sldId id="263" r:id="rId10"/>
    <p:sldId id="271" r:id="rId11"/>
    <p:sldId id="264" r:id="rId12"/>
    <p:sldId id="272" r:id="rId13"/>
    <p:sldId id="265" r:id="rId14"/>
    <p:sldId id="266" r:id="rId15"/>
    <p:sldId id="267" r:id="rId16"/>
    <p:sldId id="268" r:id="rId17"/>
    <p:sldId id="302" r:id="rId18"/>
    <p:sldId id="270" r:id="rId19"/>
    <p:sldId id="303" r:id="rId20"/>
    <p:sldId id="273" r:id="rId21"/>
    <p:sldId id="306" r:id="rId22"/>
    <p:sldId id="285" r:id="rId23"/>
    <p:sldId id="274" r:id="rId24"/>
    <p:sldId id="313" r:id="rId25"/>
    <p:sldId id="275" r:id="rId26"/>
    <p:sldId id="276" r:id="rId27"/>
    <p:sldId id="288" r:id="rId28"/>
    <p:sldId id="309" r:id="rId29"/>
    <p:sldId id="277" r:id="rId30"/>
    <p:sldId id="278" r:id="rId31"/>
    <p:sldId id="280" r:id="rId32"/>
    <p:sldId id="281" r:id="rId33"/>
    <p:sldId id="304" r:id="rId34"/>
    <p:sldId id="305" r:id="rId35"/>
    <p:sldId id="282" r:id="rId36"/>
    <p:sldId id="283" r:id="rId37"/>
    <p:sldId id="289" r:id="rId38"/>
    <p:sldId id="290" r:id="rId39"/>
    <p:sldId id="291" r:id="rId40"/>
    <p:sldId id="307" r:id="rId41"/>
    <p:sldId id="308" r:id="rId42"/>
    <p:sldId id="292" r:id="rId43"/>
    <p:sldId id="293" r:id="rId44"/>
    <p:sldId id="294" r:id="rId45"/>
    <p:sldId id="297" r:id="rId46"/>
    <p:sldId id="298" r:id="rId47"/>
    <p:sldId id="299" r:id="rId48"/>
    <p:sldId id="311" r:id="rId49"/>
    <p:sldId id="310" r:id="rId50"/>
  </p:sldIdLst>
  <p:sldSz cx="12192000" cy="6858000"/>
  <p:notesSz cx="9940925" cy="68087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E4C"/>
    <a:srgbClr val="084D85"/>
    <a:srgbClr val="EB058C"/>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8257" autoAdjust="0"/>
  </p:normalViewPr>
  <p:slideViewPr>
    <p:cSldViewPr snapToGrid="0" showGuides="1">
      <p:cViewPr varScale="1">
        <p:scale>
          <a:sx n="97" d="100"/>
          <a:sy n="97" d="100"/>
        </p:scale>
        <p:origin x="1056" y="96"/>
      </p:cViewPr>
      <p:guideLst>
        <p:guide orient="horz" pos="2160"/>
        <p:guide pos="3840"/>
      </p:guideLst>
    </p:cSldViewPr>
  </p:slideViewPr>
  <p:outlineViewPr>
    <p:cViewPr>
      <p:scale>
        <a:sx n="33" d="100"/>
        <a:sy n="33" d="100"/>
      </p:scale>
      <p:origin x="0" y="-1758"/>
    </p:cViewPr>
  </p:outlineViewPr>
  <p:notesTextViewPr>
    <p:cViewPr>
      <p:scale>
        <a:sx n="1" d="1"/>
        <a:sy n="1" d="1"/>
      </p:scale>
      <p:origin x="0" y="0"/>
    </p:cViewPr>
  </p:notesTextViewPr>
  <p:notesViewPr>
    <p:cSldViewPr snapToGrid="0">
      <p:cViewPr varScale="1">
        <p:scale>
          <a:sx n="112" d="100"/>
          <a:sy n="112" d="100"/>
        </p:scale>
        <p:origin x="222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2.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2.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4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5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6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7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_rels/chart8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9%20September%202026\202609_graphs%20for%20report_202627_V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RF breast seen within 14 days</a:t>
            </a:r>
            <a:endParaRPr lang="en-GB" sz="1100">
              <a:effectLst/>
            </a:endParaRPr>
          </a:p>
        </c:rich>
      </c:tx>
      <c:layout>
        <c:manualLayout>
          <c:xMode val="edge"/>
          <c:yMode val="edge"/>
          <c:x val="0.32093550398430015"/>
          <c:y val="3.2863849765258218E-2"/>
        </c:manualLayout>
      </c:layout>
      <c:overlay val="0"/>
      <c:spPr>
        <a:noFill/>
        <a:ln>
          <a:noFill/>
        </a:ln>
        <a:effectLst/>
      </c:spPr>
    </c:title>
    <c:autoTitleDeleted val="0"/>
    <c:plotArea>
      <c:layout>
        <c:manualLayout>
          <c:layoutTarget val="inner"/>
          <c:xMode val="edge"/>
          <c:yMode val="edge"/>
          <c:x val="0.11666740496436945"/>
          <c:y val="0.15118886668827586"/>
          <c:w val="0.79465266297016335"/>
          <c:h val="0.49520198785015063"/>
        </c:manualLayout>
      </c:layout>
      <c:lineChart>
        <c:grouping val="standard"/>
        <c:varyColors val="0"/>
        <c:ser>
          <c:idx val="1"/>
          <c:order val="0"/>
          <c:tx>
            <c:strRef>
              <c:f>'Cancer 14 Day Breast'!$E$6</c:f>
              <c:strCache>
                <c:ptCount val="1"/>
                <c:pt idx="0">
                  <c:v>&lt; 14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Breast'!$E$79:$E$102</c:f>
              <c:numCache>
                <c:formatCode>0.00%</c:formatCode>
                <c:ptCount val="24"/>
                <c:pt idx="0">
                  <c:v>0.31019999999999998</c:v>
                </c:pt>
                <c:pt idx="1">
                  <c:v>0.13</c:v>
                </c:pt>
                <c:pt idx="2">
                  <c:v>9.8400000000000001E-2</c:v>
                </c:pt>
                <c:pt idx="3">
                  <c:v>9.2700000000000005E-2</c:v>
                </c:pt>
                <c:pt idx="4">
                  <c:v>5.8900000000000001E-2</c:v>
                </c:pt>
                <c:pt idx="5">
                  <c:v>6.9400000000000003E-2</c:v>
                </c:pt>
                <c:pt idx="6">
                  <c:v>6.4299999999999996E-2</c:v>
                </c:pt>
                <c:pt idx="7">
                  <c:v>4.2200000000000001E-2</c:v>
                </c:pt>
                <c:pt idx="8">
                  <c:v>7.0999999999999994E-2</c:v>
                </c:pt>
                <c:pt idx="9">
                  <c:v>6.9800000000000001E-2</c:v>
                </c:pt>
                <c:pt idx="10">
                  <c:v>9.06E-2</c:v>
                </c:pt>
                <c:pt idx="11">
                  <c:v>9.1300000000000006E-2</c:v>
                </c:pt>
                <c:pt idx="12">
                  <c:v>6.4299999999999996E-2</c:v>
                </c:pt>
                <c:pt idx="13">
                  <c:v>6.8500000000000005E-2</c:v>
                </c:pt>
                <c:pt idx="14">
                  <c:v>5.2200000000000003E-2</c:v>
                </c:pt>
                <c:pt idx="15">
                  <c:v>6.0999999999999999E-2</c:v>
                </c:pt>
                <c:pt idx="16">
                  <c:v>4.4400000000000002E-2</c:v>
                </c:pt>
              </c:numCache>
            </c:numRef>
          </c:val>
          <c:smooth val="0"/>
          <c:extLst>
            <c:ext xmlns:c16="http://schemas.microsoft.com/office/drawing/2014/chart" uri="{C3380CC4-5D6E-409C-BE32-E72D297353CC}">
              <c16:uniqueId val="{00000000-809D-42AF-9A6E-42B37A8AF564}"/>
            </c:ext>
          </c:extLst>
        </c:ser>
        <c:ser>
          <c:idx val="3"/>
          <c:order val="1"/>
          <c:tx>
            <c:strRef>
              <c:f>'Cancer 14 Day Breast'!$G$6</c:f>
              <c:strCache>
                <c:ptCount val="1"/>
                <c:pt idx="0">
                  <c:v>Target</c:v>
                </c:pt>
              </c:strCache>
            </c:strRef>
          </c:tx>
          <c:spPr>
            <a:ln w="19050" cap="rnd">
              <a:solidFill>
                <a:srgbClr val="FF0000"/>
              </a:solidFill>
              <a:prstDash val="dash"/>
              <a:round/>
            </a:ln>
            <a:effectLst/>
          </c:spPr>
          <c:marker>
            <c:symbol val="none"/>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809D-42AF-9A6E-42B37A8AF564}"/>
            </c:ext>
          </c:extLst>
        </c:ser>
        <c:ser>
          <c:idx val="0"/>
          <c:order val="2"/>
          <c:tx>
            <c:strRef>
              <c:f>'Cancer 14 Day Breast'!$D$6</c:f>
              <c:strCache>
                <c:ptCount val="1"/>
                <c:pt idx="0">
                  <c:v>Mean</c:v>
                </c:pt>
              </c:strCache>
            </c:strRef>
          </c:tx>
          <c:spPr>
            <a:ln w="15875">
              <a:solidFill>
                <a:schemeClr val="tx1"/>
              </a:solidFill>
            </a:ln>
          </c:spPr>
          <c:marker>
            <c:symbol val="none"/>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Breast'!$D$79:$D$102</c:f>
              <c:numCache>
                <c:formatCode>0%</c:formatCode>
                <c:ptCount val="24"/>
                <c:pt idx="0">
                  <c:v>8.7011764705882344E-2</c:v>
                </c:pt>
                <c:pt idx="1">
                  <c:v>8.7011764705882344E-2</c:v>
                </c:pt>
                <c:pt idx="2">
                  <c:v>8.7011764705882344E-2</c:v>
                </c:pt>
                <c:pt idx="3">
                  <c:v>8.7011764705882344E-2</c:v>
                </c:pt>
                <c:pt idx="4">
                  <c:v>8.7011764705882344E-2</c:v>
                </c:pt>
                <c:pt idx="5">
                  <c:v>8.7011764705882344E-2</c:v>
                </c:pt>
                <c:pt idx="6">
                  <c:v>8.7011764705882344E-2</c:v>
                </c:pt>
                <c:pt idx="7">
                  <c:v>8.7011764705882344E-2</c:v>
                </c:pt>
                <c:pt idx="8">
                  <c:v>8.7011764705882344E-2</c:v>
                </c:pt>
                <c:pt idx="9">
                  <c:v>8.7011764705882344E-2</c:v>
                </c:pt>
                <c:pt idx="10">
                  <c:v>8.7011764705882344E-2</c:v>
                </c:pt>
                <c:pt idx="11">
                  <c:v>8.7011764705882344E-2</c:v>
                </c:pt>
                <c:pt idx="12">
                  <c:v>8.7011764705882344E-2</c:v>
                </c:pt>
                <c:pt idx="13">
                  <c:v>8.7011764705882344E-2</c:v>
                </c:pt>
                <c:pt idx="14">
                  <c:v>8.7011764705882344E-2</c:v>
                </c:pt>
                <c:pt idx="15">
                  <c:v>8.7011764705882344E-2</c:v>
                </c:pt>
                <c:pt idx="16">
                  <c:v>8.7011764705882344E-2</c:v>
                </c:pt>
                <c:pt idx="17">
                  <c:v>8.7011764705882344E-2</c:v>
                </c:pt>
                <c:pt idx="18">
                  <c:v>8.7011764705882344E-2</c:v>
                </c:pt>
                <c:pt idx="19">
                  <c:v>8.7011764705882344E-2</c:v>
                </c:pt>
                <c:pt idx="20">
                  <c:v>8.7011764705882344E-2</c:v>
                </c:pt>
                <c:pt idx="21">
                  <c:v>8.7011764705882344E-2</c:v>
                </c:pt>
                <c:pt idx="22">
                  <c:v>8.7011764705882344E-2</c:v>
                </c:pt>
                <c:pt idx="23">
                  <c:v>8.7011764705882344E-2</c:v>
                </c:pt>
              </c:numCache>
            </c:numRef>
          </c:val>
          <c:smooth val="0"/>
          <c:extLst>
            <c:ext xmlns:c16="http://schemas.microsoft.com/office/drawing/2014/chart" uri="{C3380CC4-5D6E-409C-BE32-E72D297353CC}">
              <c16:uniqueId val="{00000002-809D-42AF-9A6E-42B37A8AF564}"/>
            </c:ext>
          </c:extLst>
        </c:ser>
        <c:ser>
          <c:idx val="2"/>
          <c:order val="3"/>
          <c:tx>
            <c:strRef>
              <c:f>'Cancer 14 Day Breast'!$F$6</c:f>
              <c:strCache>
                <c:ptCount val="1"/>
                <c:pt idx="0">
                  <c:v>LPL</c:v>
                </c:pt>
              </c:strCache>
            </c:strRef>
          </c:tx>
          <c:spPr>
            <a:ln w="15875">
              <a:solidFill>
                <a:schemeClr val="tx1"/>
              </a:solidFill>
              <a:prstDash val="lgDash"/>
            </a:ln>
          </c:spPr>
          <c:marker>
            <c:symbol val="none"/>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Breast'!$F$79:$F$102</c:f>
              <c:numCache>
                <c:formatCode>0%</c:formatCode>
                <c:ptCount val="24"/>
                <c:pt idx="0">
                  <c:v>1.8284014705882354E-2</c:v>
                </c:pt>
                <c:pt idx="1">
                  <c:v>1.8284014705882354E-2</c:v>
                </c:pt>
                <c:pt idx="2">
                  <c:v>1.8284014705882354E-2</c:v>
                </c:pt>
                <c:pt idx="3">
                  <c:v>1.8284014705882354E-2</c:v>
                </c:pt>
                <c:pt idx="4">
                  <c:v>1.8284014705882354E-2</c:v>
                </c:pt>
                <c:pt idx="5">
                  <c:v>1.8284014705882354E-2</c:v>
                </c:pt>
                <c:pt idx="6">
                  <c:v>1.8284014705882354E-2</c:v>
                </c:pt>
                <c:pt idx="7">
                  <c:v>1.8284014705882354E-2</c:v>
                </c:pt>
                <c:pt idx="8">
                  <c:v>1.8284014705882354E-2</c:v>
                </c:pt>
                <c:pt idx="9">
                  <c:v>1.8284014705882354E-2</c:v>
                </c:pt>
                <c:pt idx="10">
                  <c:v>1.8284014705882354E-2</c:v>
                </c:pt>
                <c:pt idx="11">
                  <c:v>1.8284014705882354E-2</c:v>
                </c:pt>
                <c:pt idx="12">
                  <c:v>1.8284014705882354E-2</c:v>
                </c:pt>
                <c:pt idx="13">
                  <c:v>1.8284014705882354E-2</c:v>
                </c:pt>
                <c:pt idx="14">
                  <c:v>1.8284014705882354E-2</c:v>
                </c:pt>
                <c:pt idx="15">
                  <c:v>1.8284014705882354E-2</c:v>
                </c:pt>
                <c:pt idx="16">
                  <c:v>1.8284014705882354E-2</c:v>
                </c:pt>
                <c:pt idx="17">
                  <c:v>1.8284014705882354E-2</c:v>
                </c:pt>
                <c:pt idx="18">
                  <c:v>1.8284014705882354E-2</c:v>
                </c:pt>
                <c:pt idx="19">
                  <c:v>1.8284014705882354E-2</c:v>
                </c:pt>
                <c:pt idx="20">
                  <c:v>1.8284014705882354E-2</c:v>
                </c:pt>
                <c:pt idx="21">
                  <c:v>1.8284014705882354E-2</c:v>
                </c:pt>
                <c:pt idx="22">
                  <c:v>1.8284014705882354E-2</c:v>
                </c:pt>
                <c:pt idx="23">
                  <c:v>1.8284014705882354E-2</c:v>
                </c:pt>
              </c:numCache>
            </c:numRef>
          </c:val>
          <c:smooth val="0"/>
          <c:extLst>
            <c:ext xmlns:c16="http://schemas.microsoft.com/office/drawing/2014/chart" uri="{C3380CC4-5D6E-409C-BE32-E72D297353CC}">
              <c16:uniqueId val="{00000003-809D-42AF-9A6E-42B37A8AF564}"/>
            </c:ext>
          </c:extLst>
        </c:ser>
        <c:ser>
          <c:idx val="4"/>
          <c:order val="4"/>
          <c:tx>
            <c:strRef>
              <c:f>'Cancer 14 Day Breast'!$C$6</c:f>
              <c:strCache>
                <c:ptCount val="1"/>
                <c:pt idx="0">
                  <c:v>UPL</c:v>
                </c:pt>
              </c:strCache>
            </c:strRef>
          </c:tx>
          <c:spPr>
            <a:ln w="15875">
              <a:solidFill>
                <a:schemeClr val="tx1"/>
              </a:solidFill>
              <a:prstDash val="lgDash"/>
            </a:ln>
          </c:spPr>
          <c:marker>
            <c:symbol val="none"/>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Breast'!$C$79:$C$102</c:f>
              <c:numCache>
                <c:formatCode>0%</c:formatCode>
                <c:ptCount val="24"/>
                <c:pt idx="0">
                  <c:v>0.15573951470588232</c:v>
                </c:pt>
                <c:pt idx="1">
                  <c:v>0.15573951470588232</c:v>
                </c:pt>
                <c:pt idx="2">
                  <c:v>0.15573951470588232</c:v>
                </c:pt>
                <c:pt idx="3">
                  <c:v>0.15573951470588232</c:v>
                </c:pt>
                <c:pt idx="4">
                  <c:v>0.15573951470588232</c:v>
                </c:pt>
                <c:pt idx="5">
                  <c:v>0.15573951470588232</c:v>
                </c:pt>
                <c:pt idx="6">
                  <c:v>0.15573951470588232</c:v>
                </c:pt>
                <c:pt idx="7">
                  <c:v>0.15573951470588232</c:v>
                </c:pt>
                <c:pt idx="8">
                  <c:v>0.15573951470588232</c:v>
                </c:pt>
                <c:pt idx="9">
                  <c:v>0.15573951470588232</c:v>
                </c:pt>
                <c:pt idx="10">
                  <c:v>0.15573951470588232</c:v>
                </c:pt>
                <c:pt idx="11">
                  <c:v>0.15573951470588232</c:v>
                </c:pt>
                <c:pt idx="12">
                  <c:v>0.15573951470588232</c:v>
                </c:pt>
                <c:pt idx="13">
                  <c:v>0.15573951470588232</c:v>
                </c:pt>
                <c:pt idx="14">
                  <c:v>0.15573951470588232</c:v>
                </c:pt>
                <c:pt idx="15">
                  <c:v>0.15573951470588232</c:v>
                </c:pt>
                <c:pt idx="16">
                  <c:v>0.15573951470588232</c:v>
                </c:pt>
                <c:pt idx="17">
                  <c:v>0.15573951470588232</c:v>
                </c:pt>
                <c:pt idx="18">
                  <c:v>0.15573951470588232</c:v>
                </c:pt>
                <c:pt idx="19">
                  <c:v>0.15573951470588232</c:v>
                </c:pt>
                <c:pt idx="20">
                  <c:v>0.15573951470588232</c:v>
                </c:pt>
                <c:pt idx="21">
                  <c:v>0.15573951470588232</c:v>
                </c:pt>
                <c:pt idx="22">
                  <c:v>0.15573951470588232</c:v>
                </c:pt>
                <c:pt idx="23">
                  <c:v>0.15573951470588232</c:v>
                </c:pt>
              </c:numCache>
            </c:numRef>
          </c:val>
          <c:smooth val="0"/>
          <c:extLst>
            <c:ext xmlns:c16="http://schemas.microsoft.com/office/drawing/2014/chart" uri="{C3380CC4-5D6E-409C-BE32-E72D297353CC}">
              <c16:uniqueId val="{00000004-809D-42AF-9A6E-42B37A8AF564}"/>
            </c:ext>
          </c:extLst>
        </c:ser>
        <c:ser>
          <c:idx val="5"/>
          <c:order val="5"/>
          <c:tx>
            <c:strRef>
              <c:f>'Cancer 14 Day Breast'!$I$6</c:f>
              <c:strCache>
                <c:ptCount val="1"/>
                <c:pt idx="0">
                  <c:v>SCL</c:v>
                </c:pt>
              </c:strCache>
            </c:strRef>
          </c:tx>
          <c:spPr>
            <a:ln>
              <a:noFill/>
            </a:ln>
          </c:spPr>
          <c:marker>
            <c:symbol val="circle"/>
            <c:size val="6"/>
            <c:spPr>
              <a:solidFill>
                <a:srgbClr val="FF6600"/>
              </a:solidFill>
              <a:ln>
                <a:noFill/>
              </a:ln>
            </c:spPr>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09D-42AF-9A6E-42B37A8AF564}"/>
            </c:ext>
          </c:extLst>
        </c:ser>
        <c:ser>
          <c:idx val="6"/>
          <c:order val="6"/>
          <c:tx>
            <c:strRef>
              <c:f>'Cancer 14 Day Breast'!$J$6</c:f>
              <c:strCache>
                <c:ptCount val="1"/>
                <c:pt idx="0">
                  <c:v>SCH</c:v>
                </c:pt>
              </c:strCache>
            </c:strRef>
          </c:tx>
          <c:spPr>
            <a:ln>
              <a:noFill/>
            </a:ln>
          </c:spPr>
          <c:marker>
            <c:symbol val="circle"/>
            <c:size val="6"/>
            <c:spPr>
              <a:solidFill>
                <a:srgbClr val="5B9BD5"/>
              </a:solidFill>
              <a:ln>
                <a:noFill/>
              </a:ln>
            </c:spPr>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Breast'!$J$79:$J$102</c:f>
              <c:numCache>
                <c:formatCode>0%</c:formatCode>
                <c:ptCount val="24"/>
                <c:pt idx="0">
                  <c:v>0.31019999999999998</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09D-42AF-9A6E-42B37A8AF564}"/>
            </c:ext>
          </c:extLst>
        </c:ser>
        <c:dLbls>
          <c:showLegendKey val="0"/>
          <c:showVal val="0"/>
          <c:showCatName val="0"/>
          <c:showSerName val="0"/>
          <c:showPercent val="0"/>
          <c:showBubbleSize val="0"/>
        </c:dLbls>
        <c:marker val="1"/>
        <c:smooth val="0"/>
        <c:axId val="176795648"/>
        <c:axId val="176797568"/>
        <c:extLst/>
      </c:lineChart>
      <c:dateAx>
        <c:axId val="17679564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7568"/>
        <c:crosses val="autoZero"/>
        <c:auto val="1"/>
        <c:lblOffset val="100"/>
        <c:baseTimeUnit val="months"/>
        <c:majorUnit val="1"/>
        <c:majorTimeUnit val="months"/>
      </c:dateAx>
      <c:valAx>
        <c:axId val="17679756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5648"/>
        <c:crosses val="autoZero"/>
        <c:crossBetween val="midCat"/>
        <c:majorUnit val="0.2"/>
      </c:valAx>
      <c:spPr>
        <a:noFill/>
        <a:ln>
          <a:noFill/>
        </a:ln>
        <a:effectLst/>
      </c:spPr>
    </c:plotArea>
    <c:legend>
      <c:legendPos val="b"/>
      <c:layout>
        <c:manualLayout>
          <c:xMode val="edge"/>
          <c:yMode val="edge"/>
          <c:x val="0.13065036735136334"/>
          <c:y val="0.81724254489217818"/>
          <c:w val="0.73445352707771727"/>
          <c:h val="0.16461811361617226"/>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RF Non-breast seen within 14 days</a:t>
            </a:r>
            <a:endParaRPr lang="en-GB" sz="1100">
              <a:effectLst/>
            </a:endParaRPr>
          </a:p>
        </c:rich>
      </c:tx>
      <c:layout>
        <c:manualLayout>
          <c:xMode val="edge"/>
          <c:yMode val="edge"/>
          <c:x val="0.29439857711923478"/>
          <c:y val="3.2863841148189764E-2"/>
        </c:manualLayout>
      </c:layout>
      <c:overlay val="0"/>
      <c:spPr>
        <a:noFill/>
        <a:ln>
          <a:noFill/>
        </a:ln>
        <a:effectLst/>
      </c:spPr>
    </c:title>
    <c:autoTitleDeleted val="0"/>
    <c:plotArea>
      <c:layout>
        <c:manualLayout>
          <c:layoutTarget val="inner"/>
          <c:xMode val="edge"/>
          <c:yMode val="edge"/>
          <c:x val="0.11666740496436945"/>
          <c:y val="0.15118886668827586"/>
          <c:w val="0.79465266297016335"/>
          <c:h val="0.54648405795718213"/>
        </c:manualLayout>
      </c:layout>
      <c:lineChart>
        <c:grouping val="standard"/>
        <c:varyColors val="0"/>
        <c:ser>
          <c:idx val="1"/>
          <c:order val="0"/>
          <c:tx>
            <c:strRef>
              <c:f>'Cancer 14 Day Non Breast'!$E$6</c:f>
              <c:strCache>
                <c:ptCount val="1"/>
                <c:pt idx="0">
                  <c:v>&lt; 14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14 Day Non Breast'!$B$79:$B$96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'Cancer 14 Day Non Breast'!$E$79:$E$102</c:f>
              <c:numCache>
                <c:formatCode>0.00%</c:formatCode>
                <c:ptCount val="24"/>
                <c:pt idx="0">
                  <c:v>0.21479999999999999</c:v>
                </c:pt>
                <c:pt idx="1">
                  <c:v>0.1883</c:v>
                </c:pt>
                <c:pt idx="2">
                  <c:v>0.22520000000000001</c:v>
                </c:pt>
                <c:pt idx="3">
                  <c:v>0.20930000000000001</c:v>
                </c:pt>
                <c:pt idx="4">
                  <c:v>0.2203</c:v>
                </c:pt>
                <c:pt idx="5">
                  <c:v>0.19819999999999999</c:v>
                </c:pt>
                <c:pt idx="6">
                  <c:v>0.24060000000000001</c:v>
                </c:pt>
                <c:pt idx="7">
                  <c:v>0.2233</c:v>
                </c:pt>
                <c:pt idx="8">
                  <c:v>0.24890000000000001</c:v>
                </c:pt>
                <c:pt idx="9">
                  <c:v>0.2389</c:v>
                </c:pt>
                <c:pt idx="10">
                  <c:v>0.32</c:v>
                </c:pt>
                <c:pt idx="11">
                  <c:v>0.2555</c:v>
                </c:pt>
                <c:pt idx="12">
                  <c:v>0.13200000000000001</c:v>
                </c:pt>
                <c:pt idx="13">
                  <c:v>0.1358</c:v>
                </c:pt>
                <c:pt idx="14">
                  <c:v>0.18390000000000001</c:v>
                </c:pt>
                <c:pt idx="15">
                  <c:v>0.15859999999999999</c:v>
                </c:pt>
                <c:pt idx="16">
                  <c:v>0.22470000000000001</c:v>
                </c:pt>
                <c:pt idx="17">
                  <c:v>0.2422</c:v>
                </c:pt>
              </c:numCache>
            </c:numRef>
          </c:val>
          <c:smooth val="0"/>
          <c:extLst>
            <c:ext xmlns:c16="http://schemas.microsoft.com/office/drawing/2014/chart" uri="{C3380CC4-5D6E-409C-BE32-E72D297353CC}">
              <c16:uniqueId val="{00000000-B487-47F6-A7DE-32827F789594}"/>
            </c:ext>
          </c:extLst>
        </c:ser>
        <c:ser>
          <c:idx val="0"/>
          <c:order val="1"/>
          <c:tx>
            <c:strRef>
              <c:f>'Cancer 14 Day Non Breast'!$D$6</c:f>
              <c:strCache>
                <c:ptCount val="1"/>
                <c:pt idx="0">
                  <c:v>Mean</c:v>
                </c:pt>
              </c:strCache>
            </c:strRef>
          </c:tx>
          <c:spPr>
            <a:ln w="15875">
              <a:solidFill>
                <a:schemeClr val="tx1"/>
              </a:solidFill>
            </a:ln>
          </c:spPr>
          <c:marker>
            <c:symbol val="none"/>
          </c:marker>
          <c:cat>
            <c:numRef>
              <c:f>'Cancer 14 Day Non Breast'!$B$79:$B$96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'Cancer 14 Day Non Breast'!$D$79:$D$102</c:f>
              <c:numCache>
                <c:formatCode>0%</c:formatCode>
                <c:ptCount val="24"/>
                <c:pt idx="0">
                  <c:v>0.21447222222222223</c:v>
                </c:pt>
                <c:pt idx="1">
                  <c:v>0.21447222222222223</c:v>
                </c:pt>
                <c:pt idx="2">
                  <c:v>0.21447222222222223</c:v>
                </c:pt>
                <c:pt idx="3">
                  <c:v>0.21447222222222223</c:v>
                </c:pt>
                <c:pt idx="4">
                  <c:v>0.21447222222222223</c:v>
                </c:pt>
                <c:pt idx="5">
                  <c:v>0.21447222222222223</c:v>
                </c:pt>
                <c:pt idx="6">
                  <c:v>0.21447222222222223</c:v>
                </c:pt>
                <c:pt idx="7">
                  <c:v>0.21447222222222223</c:v>
                </c:pt>
                <c:pt idx="8">
                  <c:v>0.21447222222222223</c:v>
                </c:pt>
                <c:pt idx="9">
                  <c:v>0.21447222222222223</c:v>
                </c:pt>
                <c:pt idx="10">
                  <c:v>0.21447222222222223</c:v>
                </c:pt>
                <c:pt idx="11">
                  <c:v>0.21447222222222223</c:v>
                </c:pt>
                <c:pt idx="12">
                  <c:v>0.21447222222222223</c:v>
                </c:pt>
                <c:pt idx="13">
                  <c:v>0.21447222222222223</c:v>
                </c:pt>
                <c:pt idx="14">
                  <c:v>0.21447222222222223</c:v>
                </c:pt>
                <c:pt idx="15">
                  <c:v>0.21447222222222223</c:v>
                </c:pt>
                <c:pt idx="16">
                  <c:v>0.21447222222222223</c:v>
                </c:pt>
                <c:pt idx="17">
                  <c:v>0.21447222222222223</c:v>
                </c:pt>
                <c:pt idx="18">
                  <c:v>0.21447222222222223</c:v>
                </c:pt>
                <c:pt idx="19">
                  <c:v>0.21447222222222223</c:v>
                </c:pt>
                <c:pt idx="20">
                  <c:v>0.21447222222222223</c:v>
                </c:pt>
                <c:pt idx="21">
                  <c:v>0.21447222222222223</c:v>
                </c:pt>
                <c:pt idx="22">
                  <c:v>0.21447222222222223</c:v>
                </c:pt>
                <c:pt idx="23">
                  <c:v>0.21447222222222223</c:v>
                </c:pt>
              </c:numCache>
            </c:numRef>
          </c:val>
          <c:smooth val="0"/>
          <c:extLst>
            <c:ext xmlns:c16="http://schemas.microsoft.com/office/drawing/2014/chart" uri="{C3380CC4-5D6E-409C-BE32-E72D297353CC}">
              <c16:uniqueId val="{00000001-B487-47F6-A7DE-32827F789594}"/>
            </c:ext>
          </c:extLst>
        </c:ser>
        <c:ser>
          <c:idx val="2"/>
          <c:order val="2"/>
          <c:tx>
            <c:strRef>
              <c:f>'Cancer 14 Day Non Breast'!$G$6</c:f>
              <c:strCache>
                <c:ptCount val="1"/>
                <c:pt idx="0">
                  <c:v>Target</c:v>
                </c:pt>
              </c:strCache>
            </c:strRef>
          </c:tx>
          <c:spPr>
            <a:ln w="19050">
              <a:solidFill>
                <a:srgbClr val="FF0000"/>
              </a:solidFill>
              <a:prstDash val="dash"/>
            </a:ln>
          </c:spPr>
          <c:marker>
            <c:symbol val="none"/>
          </c:marker>
          <c:cat>
            <c:numRef>
              <c:f>'Cancer 14 Day Non Breast'!$B$79:$B$96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'Cancer 14 Day Non Breast'!$G$79:$G$102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2-B487-47F6-A7DE-32827F789594}"/>
            </c:ext>
          </c:extLst>
        </c:ser>
        <c:ser>
          <c:idx val="3"/>
          <c:order val="3"/>
          <c:tx>
            <c:strRef>
              <c:f>'Cancer 14 Day Non Breast'!$F$6</c:f>
              <c:strCache>
                <c:ptCount val="1"/>
                <c:pt idx="0">
                  <c:v>LPL</c:v>
                </c:pt>
              </c:strCache>
            </c:strRef>
          </c:tx>
          <c:spPr>
            <a:ln w="15875">
              <a:solidFill>
                <a:schemeClr val="tx1"/>
              </a:solidFill>
              <a:prstDash val="lgDash"/>
            </a:ln>
          </c:spPr>
          <c:marker>
            <c:symbol val="none"/>
          </c:marker>
          <c:cat>
            <c:numRef>
              <c:f>'Cancer 14 Day Non Breast'!$B$79:$B$96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'Cancer 14 Day Non Breast'!$F$79:$F$102</c:f>
              <c:numCache>
                <c:formatCode>0%</c:formatCode>
                <c:ptCount val="24"/>
                <c:pt idx="0">
                  <c:v>0.11470657516339869</c:v>
                </c:pt>
                <c:pt idx="1">
                  <c:v>0.11470657516339869</c:v>
                </c:pt>
                <c:pt idx="2">
                  <c:v>0.11470657516339869</c:v>
                </c:pt>
                <c:pt idx="3">
                  <c:v>0.11470657516339869</c:v>
                </c:pt>
                <c:pt idx="4">
                  <c:v>0.11470657516339869</c:v>
                </c:pt>
                <c:pt idx="5">
                  <c:v>0.11470657516339869</c:v>
                </c:pt>
                <c:pt idx="6">
                  <c:v>0.11470657516339869</c:v>
                </c:pt>
                <c:pt idx="7">
                  <c:v>0.11470657516339869</c:v>
                </c:pt>
                <c:pt idx="8">
                  <c:v>0.11470657516339869</c:v>
                </c:pt>
                <c:pt idx="9">
                  <c:v>0.11470657516339869</c:v>
                </c:pt>
                <c:pt idx="10">
                  <c:v>0.11470657516339869</c:v>
                </c:pt>
                <c:pt idx="11">
                  <c:v>0.11470657516339869</c:v>
                </c:pt>
                <c:pt idx="12">
                  <c:v>0.11470657516339869</c:v>
                </c:pt>
                <c:pt idx="13">
                  <c:v>0.11470657516339869</c:v>
                </c:pt>
                <c:pt idx="14">
                  <c:v>0.11470657516339869</c:v>
                </c:pt>
                <c:pt idx="15">
                  <c:v>0.11470657516339869</c:v>
                </c:pt>
                <c:pt idx="16">
                  <c:v>0.11470657516339869</c:v>
                </c:pt>
                <c:pt idx="17">
                  <c:v>0.11470657516339869</c:v>
                </c:pt>
                <c:pt idx="18">
                  <c:v>0.11470657516339869</c:v>
                </c:pt>
                <c:pt idx="19">
                  <c:v>0.11470657516339869</c:v>
                </c:pt>
                <c:pt idx="20">
                  <c:v>0.11470657516339869</c:v>
                </c:pt>
                <c:pt idx="21">
                  <c:v>0.11470657516339869</c:v>
                </c:pt>
                <c:pt idx="22">
                  <c:v>0.11470657516339869</c:v>
                </c:pt>
                <c:pt idx="23">
                  <c:v>0.11470657516339869</c:v>
                </c:pt>
              </c:numCache>
            </c:numRef>
          </c:val>
          <c:smooth val="0"/>
          <c:extLst>
            <c:ext xmlns:c16="http://schemas.microsoft.com/office/drawing/2014/chart" uri="{C3380CC4-5D6E-409C-BE32-E72D297353CC}">
              <c16:uniqueId val="{00000003-B487-47F6-A7DE-32827F789594}"/>
            </c:ext>
          </c:extLst>
        </c:ser>
        <c:ser>
          <c:idx val="4"/>
          <c:order val="4"/>
          <c:tx>
            <c:strRef>
              <c:f>'Cancer 14 Day Non Breast'!$C$6</c:f>
              <c:strCache>
                <c:ptCount val="1"/>
                <c:pt idx="0">
                  <c:v>UPL</c:v>
                </c:pt>
              </c:strCache>
            </c:strRef>
          </c:tx>
          <c:spPr>
            <a:ln w="15875">
              <a:solidFill>
                <a:schemeClr val="tx1"/>
              </a:solidFill>
              <a:prstDash val="lgDash"/>
            </a:ln>
          </c:spPr>
          <c:marker>
            <c:symbol val="none"/>
          </c:marker>
          <c:cat>
            <c:numRef>
              <c:f>'Cancer 14 Day Non Breast'!$B$79:$B$96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'Cancer 14 Day Non Breast'!$C$79:$C$102</c:f>
              <c:numCache>
                <c:formatCode>0%</c:formatCode>
                <c:ptCount val="24"/>
                <c:pt idx="0">
                  <c:v>0.3142378692810458</c:v>
                </c:pt>
                <c:pt idx="1">
                  <c:v>0.3142378692810458</c:v>
                </c:pt>
                <c:pt idx="2">
                  <c:v>0.3142378692810458</c:v>
                </c:pt>
                <c:pt idx="3">
                  <c:v>0.3142378692810458</c:v>
                </c:pt>
                <c:pt idx="4">
                  <c:v>0.3142378692810458</c:v>
                </c:pt>
                <c:pt idx="5">
                  <c:v>0.3142378692810458</c:v>
                </c:pt>
                <c:pt idx="6">
                  <c:v>0.3142378692810458</c:v>
                </c:pt>
                <c:pt idx="7">
                  <c:v>0.3142378692810458</c:v>
                </c:pt>
                <c:pt idx="8">
                  <c:v>0.3142378692810458</c:v>
                </c:pt>
                <c:pt idx="9">
                  <c:v>0.3142378692810458</c:v>
                </c:pt>
                <c:pt idx="10">
                  <c:v>0.3142378692810458</c:v>
                </c:pt>
                <c:pt idx="11">
                  <c:v>0.3142378692810458</c:v>
                </c:pt>
                <c:pt idx="12">
                  <c:v>0.3142378692810458</c:v>
                </c:pt>
                <c:pt idx="13">
                  <c:v>0.3142378692810458</c:v>
                </c:pt>
                <c:pt idx="14">
                  <c:v>0.3142378692810458</c:v>
                </c:pt>
                <c:pt idx="15">
                  <c:v>0.3142378692810458</c:v>
                </c:pt>
                <c:pt idx="16">
                  <c:v>0.3142378692810458</c:v>
                </c:pt>
                <c:pt idx="17">
                  <c:v>0.3142378692810458</c:v>
                </c:pt>
                <c:pt idx="18">
                  <c:v>0.3142378692810458</c:v>
                </c:pt>
                <c:pt idx="19">
                  <c:v>0.3142378692810458</c:v>
                </c:pt>
                <c:pt idx="20">
                  <c:v>0.3142378692810458</c:v>
                </c:pt>
                <c:pt idx="21">
                  <c:v>0.3142378692810458</c:v>
                </c:pt>
                <c:pt idx="22">
                  <c:v>0.3142378692810458</c:v>
                </c:pt>
                <c:pt idx="23">
                  <c:v>0.3142378692810458</c:v>
                </c:pt>
              </c:numCache>
            </c:numRef>
          </c:val>
          <c:smooth val="0"/>
          <c:extLst>
            <c:ext xmlns:c16="http://schemas.microsoft.com/office/drawing/2014/chart" uri="{C3380CC4-5D6E-409C-BE32-E72D297353CC}">
              <c16:uniqueId val="{00000004-B487-47F6-A7DE-32827F789594}"/>
            </c:ext>
          </c:extLst>
        </c:ser>
        <c:ser>
          <c:idx val="5"/>
          <c:order val="5"/>
          <c:tx>
            <c:strRef>
              <c:f>'Cancer 14 Day Non Breast'!$I$6</c:f>
              <c:strCache>
                <c:ptCount val="1"/>
                <c:pt idx="0">
                  <c:v>SCL</c:v>
                </c:pt>
              </c:strCache>
            </c:strRef>
          </c:tx>
          <c:spPr>
            <a:ln>
              <a:noFill/>
            </a:ln>
          </c:spPr>
          <c:marker>
            <c:symbol val="circle"/>
            <c:size val="7"/>
            <c:spPr>
              <a:solidFill>
                <a:srgbClr val="FF6600"/>
              </a:solidFill>
              <a:ln>
                <a:noFill/>
              </a:ln>
            </c:spPr>
          </c:marker>
          <c:cat>
            <c:numRef>
              <c:f>'Cancer 14 Day Non Breast'!$B$79:$B$96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'Cancer 14 Day Non Breast'!$I$79:$I$102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B487-47F6-A7DE-32827F789594}"/>
            </c:ext>
          </c:extLst>
        </c:ser>
        <c:ser>
          <c:idx val="6"/>
          <c:order val="6"/>
          <c:tx>
            <c:strRef>
              <c:f>'Cancer 14 Day Non Breast'!$J$6</c:f>
              <c:strCache>
                <c:ptCount val="1"/>
                <c:pt idx="0">
                  <c:v>SCH</c:v>
                </c:pt>
              </c:strCache>
            </c:strRef>
          </c:tx>
          <c:spPr>
            <a:ln>
              <a:noFill/>
            </a:ln>
          </c:spPr>
          <c:marker>
            <c:symbol val="circle"/>
            <c:size val="7"/>
            <c:spPr>
              <a:solidFill>
                <a:srgbClr val="0099CC"/>
              </a:solidFill>
              <a:ln>
                <a:noFill/>
              </a:ln>
            </c:spPr>
          </c:marker>
          <c:cat>
            <c:numRef>
              <c:f>'Cancer 14 Day Non Breast'!$B$79:$B$96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'Cancer 14 Day Non Breast'!$J$79:$J$102</c:f>
              <c:numCache>
                <c:formatCode>0%</c:formatCode>
                <c:ptCount val="24"/>
                <c:pt idx="0">
                  <c:v>#N/A</c:v>
                </c:pt>
                <c:pt idx="1">
                  <c:v>#N/A</c:v>
                </c:pt>
                <c:pt idx="2">
                  <c:v>#N/A</c:v>
                </c:pt>
                <c:pt idx="3">
                  <c:v>#N/A</c:v>
                </c:pt>
                <c:pt idx="4">
                  <c:v>#N/A</c:v>
                </c:pt>
                <c:pt idx="5">
                  <c:v>#N/A</c:v>
                </c:pt>
                <c:pt idx="6">
                  <c:v>#N/A</c:v>
                </c:pt>
                <c:pt idx="7">
                  <c:v>#N/A</c:v>
                </c:pt>
                <c:pt idx="8">
                  <c:v>#N/A</c:v>
                </c:pt>
                <c:pt idx="9">
                  <c:v>#N/A</c:v>
                </c:pt>
                <c:pt idx="10">
                  <c:v>0.32</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B487-47F6-A7DE-32827F789594}"/>
            </c:ext>
          </c:extLst>
        </c:ser>
        <c:dLbls>
          <c:showLegendKey val="0"/>
          <c:showVal val="0"/>
          <c:showCatName val="0"/>
          <c:showSerName val="0"/>
          <c:showPercent val="0"/>
          <c:showBubbleSize val="0"/>
        </c:dLbls>
        <c:marker val="1"/>
        <c:smooth val="0"/>
        <c:axId val="176795648"/>
        <c:axId val="176797568"/>
        <c:extLst/>
      </c:lineChart>
      <c:dateAx>
        <c:axId val="17679564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7568"/>
        <c:crosses val="autoZero"/>
        <c:auto val="1"/>
        <c:lblOffset val="100"/>
        <c:baseTimeUnit val="months"/>
        <c:majorUnit val="1"/>
        <c:majorTimeUnit val="months"/>
      </c:dateAx>
      <c:valAx>
        <c:axId val="17679756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5648"/>
        <c:crosses val="autoZero"/>
        <c:crossBetween val="midCat"/>
        <c:majorUnit val="0.2"/>
      </c:valAx>
      <c:spPr>
        <a:solidFill>
          <a:schemeClr val="bg1"/>
        </a:solidFill>
        <a:ln>
          <a:noFill/>
        </a:ln>
        <a:effectLst/>
      </c:spPr>
    </c:plotArea>
    <c:legend>
      <c:legendPos val="b"/>
      <c:layout>
        <c:manualLayout>
          <c:xMode val="edge"/>
          <c:yMode val="edge"/>
          <c:x val="9.0949914821407574E-2"/>
          <c:y val="0.8730998194298476"/>
          <c:w val="0.8484195100745141"/>
          <c:h val="0.1269003020787404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100">
                <a:latin typeface="Arial" panose="020B0604020202020204" pitchFamily="34" charset="0"/>
                <a:cs typeface="Arial" panose="020B0604020202020204" pitchFamily="34" charset="0"/>
              </a:rPr>
              <a:t>14-day</a:t>
            </a:r>
            <a:r>
              <a:rPr lang="en-US" sz="1100" baseline="0">
                <a:latin typeface="Arial" panose="020B0604020202020204" pitchFamily="34" charset="0"/>
                <a:cs typeface="Arial" panose="020B0604020202020204" pitchFamily="34" charset="0"/>
              </a:rPr>
              <a:t> Non Breast</a:t>
            </a:r>
            <a:r>
              <a:rPr lang="en-US" sz="1100">
                <a:latin typeface="Arial" panose="020B0604020202020204" pitchFamily="34" charset="0"/>
                <a:cs typeface="Arial" panose="020B0604020202020204" pitchFamily="34" charset="0"/>
              </a:rPr>
              <a:t> tumour site</a:t>
            </a:r>
            <a:r>
              <a:rPr lang="en-US" sz="1100" baseline="0">
                <a:latin typeface="Arial" panose="020B0604020202020204" pitchFamily="34" charset="0"/>
                <a:cs typeface="Arial" panose="020B0604020202020204" pitchFamily="34" charset="0"/>
              </a:rPr>
              <a:t> (Apr 26-Sep 26)</a:t>
            </a:r>
            <a:endParaRPr lang="en-US" sz="1100">
              <a:latin typeface="Arial" panose="020B0604020202020204" pitchFamily="34" charset="0"/>
              <a:cs typeface="Arial" panose="020B0604020202020204" pitchFamily="34" charset="0"/>
            </a:endParaRPr>
          </a:p>
        </c:rich>
      </c:tx>
      <c:layout>
        <c:manualLayout>
          <c:xMode val="edge"/>
          <c:yMode val="edge"/>
          <c:x val="0.26674789687220496"/>
          <c:y val="2.6817975643362687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6538412804500231"/>
          <c:y val="0.1820822748513983"/>
          <c:w val="0.60589346756058671"/>
          <c:h val="0.71011016419061057"/>
        </c:manualLayout>
      </c:layout>
      <c:barChart>
        <c:barDir val="bar"/>
        <c:grouping val="stacked"/>
        <c:varyColors val="0"/>
        <c:ser>
          <c:idx val="0"/>
          <c:order val="0"/>
          <c:tx>
            <c:strRef>
              <c:f>'14 Day Non Breast Tumour Site'!$BD$4</c:f>
              <c:strCache>
                <c:ptCount val="1"/>
                <c:pt idx="0">
                  <c:v>&lt;=14 days</c:v>
                </c:pt>
              </c:strCache>
            </c:strRef>
          </c:tx>
          <c:spPr>
            <a:solidFill>
              <a:srgbClr val="5B9BD5"/>
            </a:solidFill>
            <a:ln>
              <a:noFill/>
            </a:ln>
            <a:effectLst/>
          </c:spPr>
          <c:invertIfNegative val="0"/>
          <c:cat>
            <c:strRef>
              <c:f>'14 Day Non Breast Tumour Site'!$B$5:$B$23</c:f>
              <c:strCache>
                <c:ptCount val="14"/>
                <c:pt idx="0">
                  <c:v>02 Suspected children's cancer</c:v>
                </c:pt>
                <c:pt idx="1">
                  <c:v>03 Suspected lung cancer</c:v>
                </c:pt>
                <c:pt idx="2">
                  <c:v>04 Suspected haematological malignancies excluding acute leukaemia</c:v>
                </c:pt>
                <c:pt idx="3">
                  <c:v>06 Suspected upper gastrointestinal cancers</c:v>
                </c:pt>
                <c:pt idx="4">
                  <c:v>07 Suspected lower gastrointestinal cancers</c:v>
                </c:pt>
                <c:pt idx="5">
                  <c:v>08 Suspected skin cancers</c:v>
                </c:pt>
                <c:pt idx="6">
                  <c:v>09 Suspected gynaecological cancers</c:v>
                </c:pt>
                <c:pt idx="7">
                  <c:v>10 Suspected brain or central nervous system tumours</c:v>
                </c:pt>
                <c:pt idx="8">
                  <c:v>11 Suspected urological cancers (excluding testicular)</c:v>
                </c:pt>
                <c:pt idx="9">
                  <c:v>13 Suspected head and neck cancers</c:v>
                </c:pt>
                <c:pt idx="10">
                  <c:v>14 Suspected sarcomas</c:v>
                </c:pt>
                <c:pt idx="11">
                  <c:v>18 Other suspected cancer (not listed)</c:v>
                </c:pt>
                <c:pt idx="12">
                  <c:v>19 Suspected Dental Cancers</c:v>
                </c:pt>
                <c:pt idx="13">
                  <c:v>20 Suspected Hepatobiliary and Pancreatic cancers</c:v>
                </c:pt>
              </c:strCache>
            </c:strRef>
          </c:cat>
          <c:val>
            <c:numRef>
              <c:f>'14 Day Non Breast Tumour Site'!$BD$5:$BD$23</c:f>
              <c:numCache>
                <c:formatCode>0.0;\(0.0\)</c:formatCode>
                <c:ptCount val="14"/>
                <c:pt idx="0">
                  <c:v>1</c:v>
                </c:pt>
                <c:pt idx="1">
                  <c:v>123</c:v>
                </c:pt>
                <c:pt idx="2">
                  <c:v>145</c:v>
                </c:pt>
                <c:pt idx="3">
                  <c:v>384</c:v>
                </c:pt>
                <c:pt idx="4">
                  <c:v>189</c:v>
                </c:pt>
                <c:pt idx="5">
                  <c:v>101</c:v>
                </c:pt>
                <c:pt idx="6">
                  <c:v>56</c:v>
                </c:pt>
                <c:pt idx="7">
                  <c:v>7</c:v>
                </c:pt>
                <c:pt idx="8">
                  <c:v>155</c:v>
                </c:pt>
                <c:pt idx="9">
                  <c:v>235</c:v>
                </c:pt>
                <c:pt idx="10">
                  <c:v>1</c:v>
                </c:pt>
                <c:pt idx="11">
                  <c:v>50</c:v>
                </c:pt>
                <c:pt idx="12">
                  <c:v>15</c:v>
                </c:pt>
                <c:pt idx="13">
                  <c:v>4</c:v>
                </c:pt>
              </c:numCache>
            </c:numRef>
          </c:val>
          <c:extLst>
            <c:ext xmlns:c16="http://schemas.microsoft.com/office/drawing/2014/chart" uri="{C3380CC4-5D6E-409C-BE32-E72D297353CC}">
              <c16:uniqueId val="{00000000-B456-4A0F-ABD3-DBDF1FE7C852}"/>
            </c:ext>
          </c:extLst>
        </c:ser>
        <c:ser>
          <c:idx val="1"/>
          <c:order val="1"/>
          <c:tx>
            <c:strRef>
              <c:f>'14 Day Non Breast Tumour Site'!$BE$4</c:f>
              <c:strCache>
                <c:ptCount val="1"/>
                <c:pt idx="0">
                  <c:v>&gt;14</c:v>
                </c:pt>
              </c:strCache>
            </c:strRef>
          </c:tx>
          <c:spPr>
            <a:solidFill>
              <a:srgbClr val="ED7D31"/>
            </a:solidFill>
            <a:ln>
              <a:noFill/>
            </a:ln>
            <a:effectLst/>
          </c:spPr>
          <c:invertIfNegative val="0"/>
          <c:cat>
            <c:strRef>
              <c:f>'14 Day Non Breast Tumour Site'!$B$5:$B$23</c:f>
              <c:strCache>
                <c:ptCount val="14"/>
                <c:pt idx="0">
                  <c:v>02 Suspected children's cancer</c:v>
                </c:pt>
                <c:pt idx="1">
                  <c:v>03 Suspected lung cancer</c:v>
                </c:pt>
                <c:pt idx="2">
                  <c:v>04 Suspected haematological malignancies excluding acute leukaemia</c:v>
                </c:pt>
                <c:pt idx="3">
                  <c:v>06 Suspected upper gastrointestinal cancers</c:v>
                </c:pt>
                <c:pt idx="4">
                  <c:v>07 Suspected lower gastrointestinal cancers</c:v>
                </c:pt>
                <c:pt idx="5">
                  <c:v>08 Suspected skin cancers</c:v>
                </c:pt>
                <c:pt idx="6">
                  <c:v>09 Suspected gynaecological cancers</c:v>
                </c:pt>
                <c:pt idx="7">
                  <c:v>10 Suspected brain or central nervous system tumours</c:v>
                </c:pt>
                <c:pt idx="8">
                  <c:v>11 Suspected urological cancers (excluding testicular)</c:v>
                </c:pt>
                <c:pt idx="9">
                  <c:v>13 Suspected head and neck cancers</c:v>
                </c:pt>
                <c:pt idx="10">
                  <c:v>14 Suspected sarcomas</c:v>
                </c:pt>
                <c:pt idx="11">
                  <c:v>18 Other suspected cancer (not listed)</c:v>
                </c:pt>
                <c:pt idx="12">
                  <c:v>19 Suspected Dental Cancers</c:v>
                </c:pt>
                <c:pt idx="13">
                  <c:v>20 Suspected Hepatobiliary and Pancreatic cancers</c:v>
                </c:pt>
              </c:strCache>
            </c:strRef>
          </c:cat>
          <c:val>
            <c:numRef>
              <c:f>'14 Day Non Breast Tumour Site'!$BE$5:$BE$23</c:f>
              <c:numCache>
                <c:formatCode>General</c:formatCode>
                <c:ptCount val="14"/>
                <c:pt idx="0" formatCode="0.0">
                  <c:v>6</c:v>
                </c:pt>
                <c:pt idx="1">
                  <c:v>140</c:v>
                </c:pt>
                <c:pt idx="2">
                  <c:v>59</c:v>
                </c:pt>
                <c:pt idx="3">
                  <c:v>1060</c:v>
                </c:pt>
                <c:pt idx="4">
                  <c:v>2026</c:v>
                </c:pt>
                <c:pt idx="5">
                  <c:v>1261</c:v>
                </c:pt>
                <c:pt idx="6">
                  <c:v>1042</c:v>
                </c:pt>
                <c:pt idx="7">
                  <c:v>12</c:v>
                </c:pt>
                <c:pt idx="8">
                  <c:v>13</c:v>
                </c:pt>
                <c:pt idx="9">
                  <c:v>744</c:v>
                </c:pt>
                <c:pt idx="10">
                  <c:v>6</c:v>
                </c:pt>
                <c:pt idx="11">
                  <c:v>209</c:v>
                </c:pt>
                <c:pt idx="12">
                  <c:v>3</c:v>
                </c:pt>
                <c:pt idx="13">
                  <c:v>4</c:v>
                </c:pt>
              </c:numCache>
            </c:numRef>
          </c:val>
          <c:extLst>
            <c:ext xmlns:c16="http://schemas.microsoft.com/office/drawing/2014/chart" uri="{C3380CC4-5D6E-409C-BE32-E72D297353CC}">
              <c16:uniqueId val="{00000001-B456-4A0F-ABD3-DBDF1FE7C852}"/>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majorUnit val="400"/>
      </c:valAx>
      <c:spPr>
        <a:noFill/>
        <a:ln>
          <a:noFill/>
        </a:ln>
        <a:effectLst/>
      </c:spPr>
    </c:plotArea>
    <c:legend>
      <c:legendPos val="b"/>
      <c:layout>
        <c:manualLayout>
          <c:xMode val="edge"/>
          <c:yMode val="edge"/>
          <c:x val="0.42669479312433428"/>
          <c:y val="0.92254896928228725"/>
          <c:w val="0.18683917728074095"/>
          <c:h val="4.756904329876313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Cancer 31 Day Target</a:t>
            </a:r>
            <a:endParaRPr lang="en-GB" sz="1100">
              <a:effectLst/>
            </a:endParaRPr>
          </a:p>
        </c:rich>
      </c:tx>
      <c:layout>
        <c:manualLayout>
          <c:xMode val="edge"/>
          <c:yMode val="edge"/>
          <c:x val="0.36943653107763741"/>
          <c:y val="5.4298642533936653E-2"/>
        </c:manualLayout>
      </c:layout>
      <c:overlay val="0"/>
      <c:spPr>
        <a:noFill/>
        <a:ln>
          <a:noFill/>
        </a:ln>
        <a:effectLst/>
      </c:spPr>
    </c:title>
    <c:autoTitleDeleted val="0"/>
    <c:plotArea>
      <c:layout>
        <c:manualLayout>
          <c:layoutTarget val="inner"/>
          <c:xMode val="edge"/>
          <c:yMode val="edge"/>
          <c:x val="0.10842151390386674"/>
          <c:y val="0.15126696832579187"/>
          <c:w val="0.83471145190004203"/>
          <c:h val="0.51004916806213707"/>
        </c:manualLayout>
      </c:layout>
      <c:lineChart>
        <c:grouping val="standard"/>
        <c:varyColors val="0"/>
        <c:ser>
          <c:idx val="0"/>
          <c:order val="0"/>
          <c:tx>
            <c:strRef>
              <c:f>'Cancer 31 Day'!$F$6</c:f>
              <c:strCache>
                <c:ptCount val="1"/>
                <c:pt idx="0">
                  <c:v>LPL</c:v>
                </c:pt>
              </c:strCache>
              <c:extLst xmlns:c15="http://schemas.microsoft.com/office/drawing/2012/chart"/>
            </c:strRef>
          </c:tx>
          <c:spPr>
            <a:ln w="15875" cap="rnd">
              <a:solidFill>
                <a:schemeClr val="tx1"/>
              </a:solidFill>
              <a:prstDash val="lgDash"/>
              <a:round/>
            </a:ln>
            <a:effectLst/>
          </c:spPr>
          <c:marker>
            <c:symbol val="none"/>
          </c:marker>
          <c:cat>
            <c:numRef>
              <c:f>'Cancer 31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31 Day'!$F$79:$F$102</c:f>
              <c:numCache>
                <c:formatCode>0%</c:formatCode>
                <c:ptCount val="24"/>
                <c:pt idx="0">
                  <c:v>0.81879082352941168</c:v>
                </c:pt>
                <c:pt idx="1">
                  <c:v>0.81879082352941168</c:v>
                </c:pt>
                <c:pt idx="2">
                  <c:v>0.81879082352941168</c:v>
                </c:pt>
                <c:pt idx="3">
                  <c:v>0.81879082352941168</c:v>
                </c:pt>
                <c:pt idx="4">
                  <c:v>0.81879082352941168</c:v>
                </c:pt>
                <c:pt idx="5">
                  <c:v>0.81879082352941168</c:v>
                </c:pt>
                <c:pt idx="6">
                  <c:v>0.81879082352941168</c:v>
                </c:pt>
                <c:pt idx="7">
                  <c:v>0.81879082352941168</c:v>
                </c:pt>
                <c:pt idx="8">
                  <c:v>0.81879082352941168</c:v>
                </c:pt>
                <c:pt idx="9">
                  <c:v>0.81879082352941168</c:v>
                </c:pt>
                <c:pt idx="10">
                  <c:v>0.81879082352941168</c:v>
                </c:pt>
                <c:pt idx="11">
                  <c:v>0.81879082352941168</c:v>
                </c:pt>
                <c:pt idx="12">
                  <c:v>0.81879082352941168</c:v>
                </c:pt>
                <c:pt idx="13">
                  <c:v>0.81879082352941168</c:v>
                </c:pt>
                <c:pt idx="14">
                  <c:v>0.81879082352941168</c:v>
                </c:pt>
                <c:pt idx="15">
                  <c:v>0.81879082352941168</c:v>
                </c:pt>
                <c:pt idx="16">
                  <c:v>0.81879082352941168</c:v>
                </c:pt>
                <c:pt idx="17">
                  <c:v>0.81879082352941168</c:v>
                </c:pt>
                <c:pt idx="18">
                  <c:v>0.81879082352941168</c:v>
                </c:pt>
                <c:pt idx="19">
                  <c:v>0.81879082352941168</c:v>
                </c:pt>
                <c:pt idx="20">
                  <c:v>0.81879082352941168</c:v>
                </c:pt>
                <c:pt idx="21">
                  <c:v>0.81879082352941168</c:v>
                </c:pt>
                <c:pt idx="22">
                  <c:v>0.81879082352941168</c:v>
                </c:pt>
                <c:pt idx="23">
                  <c:v>0.81879082352941168</c:v>
                </c:pt>
              </c:numCache>
            </c:numRef>
          </c:val>
          <c:smooth val="0"/>
          <c:extLst xmlns:c15="http://schemas.microsoft.com/office/drawing/2012/chart">
            <c:ext xmlns:c16="http://schemas.microsoft.com/office/drawing/2014/chart" uri="{C3380CC4-5D6E-409C-BE32-E72D297353CC}">
              <c16:uniqueId val="{00000000-C870-43FD-A47A-4C6AD32686EB}"/>
            </c:ext>
          </c:extLst>
        </c:ser>
        <c:ser>
          <c:idx val="1"/>
          <c:order val="1"/>
          <c:tx>
            <c:strRef>
              <c:f>'Cancer 31 Day'!$E$6</c:f>
              <c:strCache>
                <c:ptCount val="1"/>
                <c:pt idx="0">
                  <c:v>&lt; 31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31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31 Day'!$E$79:$E$95</c:f>
              <c:numCache>
                <c:formatCode>0.00%</c:formatCode>
                <c:ptCount val="17"/>
                <c:pt idx="0">
                  <c:v>0.92230000000000001</c:v>
                </c:pt>
                <c:pt idx="1">
                  <c:v>0.96689999999999998</c:v>
                </c:pt>
                <c:pt idx="2">
                  <c:v>0.94389999999999996</c:v>
                </c:pt>
                <c:pt idx="3">
                  <c:v>0.93330000000000002</c:v>
                </c:pt>
                <c:pt idx="4">
                  <c:v>0.95879999999999999</c:v>
                </c:pt>
                <c:pt idx="5">
                  <c:v>0.95799999999999996</c:v>
                </c:pt>
                <c:pt idx="6">
                  <c:v>0.95830000000000004</c:v>
                </c:pt>
                <c:pt idx="7">
                  <c:v>0.93459999999999999</c:v>
                </c:pt>
                <c:pt idx="8">
                  <c:v>0.95920000000000005</c:v>
                </c:pt>
                <c:pt idx="9">
                  <c:v>0.77</c:v>
                </c:pt>
                <c:pt idx="10">
                  <c:v>0.87160000000000004</c:v>
                </c:pt>
                <c:pt idx="11">
                  <c:v>0.94440000000000002</c:v>
                </c:pt>
                <c:pt idx="12">
                  <c:v>0.93389999999999995</c:v>
                </c:pt>
                <c:pt idx="13">
                  <c:v>0.93479999999999996</c:v>
                </c:pt>
                <c:pt idx="14">
                  <c:v>0.87129999999999996</c:v>
                </c:pt>
                <c:pt idx="15">
                  <c:v>0.89380000000000004</c:v>
                </c:pt>
                <c:pt idx="16">
                  <c:v>0.91090000000000004</c:v>
                </c:pt>
              </c:numCache>
            </c:numRef>
          </c:val>
          <c:smooth val="0"/>
          <c:extLst>
            <c:ext xmlns:c16="http://schemas.microsoft.com/office/drawing/2014/chart" uri="{C3380CC4-5D6E-409C-BE32-E72D297353CC}">
              <c16:uniqueId val="{00000001-C870-43FD-A47A-4C6AD32686EB}"/>
            </c:ext>
          </c:extLst>
        </c:ser>
        <c:ser>
          <c:idx val="3"/>
          <c:order val="2"/>
          <c:tx>
            <c:strRef>
              <c:f>'Cancer 31 Day'!$G$6</c:f>
              <c:strCache>
                <c:ptCount val="1"/>
                <c:pt idx="0">
                  <c:v>Target</c:v>
                </c:pt>
              </c:strCache>
            </c:strRef>
          </c:tx>
          <c:spPr>
            <a:ln w="19050" cap="rnd">
              <a:solidFill>
                <a:srgbClr val="FF0000"/>
              </a:solidFill>
              <a:prstDash val="dash"/>
              <a:round/>
            </a:ln>
            <a:effectLst/>
          </c:spPr>
          <c:marker>
            <c:symbol val="none"/>
          </c:marker>
          <c:cat>
            <c:numRef>
              <c:f>'Cancer 31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31 Day'!$G$79:$G$102</c:f>
              <c:numCache>
                <c:formatCode>0%</c:formatCode>
                <c:ptCount val="24"/>
                <c:pt idx="0">
                  <c:v>0.98</c:v>
                </c:pt>
                <c:pt idx="1">
                  <c:v>0.98</c:v>
                </c:pt>
                <c:pt idx="2">
                  <c:v>0.98</c:v>
                </c:pt>
                <c:pt idx="3">
                  <c:v>0.98</c:v>
                </c:pt>
                <c:pt idx="4">
                  <c:v>0.98</c:v>
                </c:pt>
                <c:pt idx="5">
                  <c:v>0.98</c:v>
                </c:pt>
                <c:pt idx="6">
                  <c:v>0.98</c:v>
                </c:pt>
                <c:pt idx="7">
                  <c:v>0.98</c:v>
                </c:pt>
                <c:pt idx="8">
                  <c:v>0.98</c:v>
                </c:pt>
                <c:pt idx="9">
                  <c:v>0.98</c:v>
                </c:pt>
                <c:pt idx="10">
                  <c:v>0.98</c:v>
                </c:pt>
                <c:pt idx="11">
                  <c:v>0.98</c:v>
                </c:pt>
                <c:pt idx="12">
                  <c:v>0.98</c:v>
                </c:pt>
                <c:pt idx="13">
                  <c:v>0.98</c:v>
                </c:pt>
                <c:pt idx="14">
                  <c:v>0.98</c:v>
                </c:pt>
                <c:pt idx="15">
                  <c:v>0.98</c:v>
                </c:pt>
                <c:pt idx="16">
                  <c:v>0.98</c:v>
                </c:pt>
                <c:pt idx="17">
                  <c:v>0.98</c:v>
                </c:pt>
                <c:pt idx="18">
                  <c:v>0.98</c:v>
                </c:pt>
                <c:pt idx="19">
                  <c:v>0.98</c:v>
                </c:pt>
                <c:pt idx="20">
                  <c:v>0.98</c:v>
                </c:pt>
                <c:pt idx="21">
                  <c:v>0.98</c:v>
                </c:pt>
                <c:pt idx="22">
                  <c:v>0.98</c:v>
                </c:pt>
                <c:pt idx="23">
                  <c:v>0.98</c:v>
                </c:pt>
              </c:numCache>
            </c:numRef>
          </c:val>
          <c:smooth val="0"/>
          <c:extLst>
            <c:ext xmlns:c16="http://schemas.microsoft.com/office/drawing/2014/chart" uri="{C3380CC4-5D6E-409C-BE32-E72D297353CC}">
              <c16:uniqueId val="{00000002-C870-43FD-A47A-4C6AD32686EB}"/>
            </c:ext>
          </c:extLst>
        </c:ser>
        <c:ser>
          <c:idx val="4"/>
          <c:order val="3"/>
          <c:tx>
            <c:strRef>
              <c:f>'Cancer 31 Day'!$D$6</c:f>
              <c:strCache>
                <c:ptCount val="1"/>
                <c:pt idx="0">
                  <c:v>Mean</c:v>
                </c:pt>
              </c:strCache>
              <c:extLst xmlns:c15="http://schemas.microsoft.com/office/drawing/2012/chart"/>
            </c:strRef>
          </c:tx>
          <c:spPr>
            <a:ln w="15875" cap="rnd">
              <a:solidFill>
                <a:schemeClr val="tx1"/>
              </a:solidFill>
              <a:round/>
            </a:ln>
            <a:effectLst/>
          </c:spPr>
          <c:marker>
            <c:symbol val="none"/>
          </c:marker>
          <c:cat>
            <c:numRef>
              <c:f>'Cancer 31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31 Day'!$D$79:$D$102</c:f>
              <c:numCache>
                <c:formatCode>0%</c:formatCode>
                <c:ptCount val="24"/>
                <c:pt idx="0">
                  <c:v>0.92152941176470582</c:v>
                </c:pt>
                <c:pt idx="1">
                  <c:v>0.92152941176470582</c:v>
                </c:pt>
                <c:pt idx="2">
                  <c:v>0.92152941176470582</c:v>
                </c:pt>
                <c:pt idx="3">
                  <c:v>0.92152941176470582</c:v>
                </c:pt>
                <c:pt idx="4">
                  <c:v>0.92152941176470582</c:v>
                </c:pt>
                <c:pt idx="5">
                  <c:v>0.92152941176470582</c:v>
                </c:pt>
                <c:pt idx="6">
                  <c:v>0.92152941176470582</c:v>
                </c:pt>
                <c:pt idx="7">
                  <c:v>0.92152941176470582</c:v>
                </c:pt>
                <c:pt idx="8">
                  <c:v>0.92152941176470582</c:v>
                </c:pt>
                <c:pt idx="9">
                  <c:v>0.92152941176470582</c:v>
                </c:pt>
                <c:pt idx="10">
                  <c:v>0.92152941176470582</c:v>
                </c:pt>
                <c:pt idx="11">
                  <c:v>0.92152941176470582</c:v>
                </c:pt>
                <c:pt idx="12">
                  <c:v>0.92152941176470582</c:v>
                </c:pt>
                <c:pt idx="13">
                  <c:v>0.92152941176470582</c:v>
                </c:pt>
                <c:pt idx="14">
                  <c:v>0.92152941176470582</c:v>
                </c:pt>
                <c:pt idx="15">
                  <c:v>0.92152941176470582</c:v>
                </c:pt>
                <c:pt idx="16">
                  <c:v>0.92152941176470582</c:v>
                </c:pt>
                <c:pt idx="17">
                  <c:v>0.92152941176470582</c:v>
                </c:pt>
                <c:pt idx="18">
                  <c:v>0.92152941176470582</c:v>
                </c:pt>
                <c:pt idx="19">
                  <c:v>0.92152941176470582</c:v>
                </c:pt>
                <c:pt idx="20">
                  <c:v>0.92152941176470582</c:v>
                </c:pt>
                <c:pt idx="21">
                  <c:v>0.92152941176470582</c:v>
                </c:pt>
                <c:pt idx="22">
                  <c:v>0.92152941176470582</c:v>
                </c:pt>
                <c:pt idx="23">
                  <c:v>0.92152941176470582</c:v>
                </c:pt>
              </c:numCache>
            </c:numRef>
          </c:val>
          <c:smooth val="0"/>
          <c:extLst xmlns:c15="http://schemas.microsoft.com/office/drawing/2012/chart">
            <c:ext xmlns:c16="http://schemas.microsoft.com/office/drawing/2014/chart" uri="{C3380CC4-5D6E-409C-BE32-E72D297353CC}">
              <c16:uniqueId val="{00000003-C870-43FD-A47A-4C6AD32686EB}"/>
            </c:ext>
          </c:extLst>
        </c:ser>
        <c:ser>
          <c:idx val="5"/>
          <c:order val="4"/>
          <c:tx>
            <c:strRef>
              <c:f>'Cancer 31 Day'!$C$6</c:f>
              <c:strCache>
                <c:ptCount val="1"/>
                <c:pt idx="0">
                  <c:v>UPL</c:v>
                </c:pt>
              </c:strCache>
              <c:extLst xmlns:c15="http://schemas.microsoft.com/office/drawing/2012/chart"/>
            </c:strRef>
          </c:tx>
          <c:spPr>
            <a:ln w="15875" cap="rnd">
              <a:solidFill>
                <a:schemeClr val="tx1"/>
              </a:solidFill>
              <a:prstDash val="lgDash"/>
              <a:round/>
            </a:ln>
            <a:effectLst/>
          </c:spPr>
          <c:marker>
            <c:symbol val="none"/>
          </c:marker>
          <c:cat>
            <c:numRef>
              <c:f>'Cancer 31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31 Day'!$C$79:$C$102</c:f>
              <c:numCache>
                <c:formatCode>0%</c:formatCode>
                <c:ptCount val="24"/>
                <c:pt idx="0">
                  <c:v>1.024268</c:v>
                </c:pt>
                <c:pt idx="1">
                  <c:v>1.024268</c:v>
                </c:pt>
                <c:pt idx="2">
                  <c:v>1.024268</c:v>
                </c:pt>
                <c:pt idx="3">
                  <c:v>1.024268</c:v>
                </c:pt>
                <c:pt idx="4">
                  <c:v>1.024268</c:v>
                </c:pt>
                <c:pt idx="5">
                  <c:v>1.024268</c:v>
                </c:pt>
                <c:pt idx="6">
                  <c:v>1.024268</c:v>
                </c:pt>
                <c:pt idx="7">
                  <c:v>1.024268</c:v>
                </c:pt>
                <c:pt idx="8">
                  <c:v>1.024268</c:v>
                </c:pt>
                <c:pt idx="9">
                  <c:v>1.024268</c:v>
                </c:pt>
                <c:pt idx="10">
                  <c:v>1.024268</c:v>
                </c:pt>
                <c:pt idx="11">
                  <c:v>1.024268</c:v>
                </c:pt>
                <c:pt idx="12">
                  <c:v>1.024268</c:v>
                </c:pt>
                <c:pt idx="13">
                  <c:v>1.024268</c:v>
                </c:pt>
                <c:pt idx="14">
                  <c:v>1.024268</c:v>
                </c:pt>
                <c:pt idx="15">
                  <c:v>1.024268</c:v>
                </c:pt>
                <c:pt idx="16">
                  <c:v>1.024268</c:v>
                </c:pt>
                <c:pt idx="17">
                  <c:v>1.024268</c:v>
                </c:pt>
                <c:pt idx="18">
                  <c:v>1.024268</c:v>
                </c:pt>
                <c:pt idx="19">
                  <c:v>1.024268</c:v>
                </c:pt>
                <c:pt idx="20">
                  <c:v>1.024268</c:v>
                </c:pt>
                <c:pt idx="21">
                  <c:v>1.024268</c:v>
                </c:pt>
                <c:pt idx="22">
                  <c:v>1.024268</c:v>
                </c:pt>
                <c:pt idx="23">
                  <c:v>1.024268</c:v>
                </c:pt>
              </c:numCache>
            </c:numRef>
          </c:val>
          <c:smooth val="0"/>
          <c:extLst xmlns:c15="http://schemas.microsoft.com/office/drawing/2012/chart">
            <c:ext xmlns:c16="http://schemas.microsoft.com/office/drawing/2014/chart" uri="{C3380CC4-5D6E-409C-BE32-E72D297353CC}">
              <c16:uniqueId val="{00000004-C870-43FD-A47A-4C6AD32686EB}"/>
            </c:ext>
          </c:extLst>
        </c:ser>
        <c:ser>
          <c:idx val="2"/>
          <c:order val="5"/>
          <c:tx>
            <c:strRef>
              <c:f>'Cancer 31 Day'!$I$6</c:f>
              <c:strCache>
                <c:ptCount val="1"/>
                <c:pt idx="0">
                  <c:v>SCL</c:v>
                </c:pt>
              </c:strCache>
              <c:extLst xmlns:c15="http://schemas.microsoft.com/office/drawing/2012/chart"/>
            </c:strRef>
          </c:tx>
          <c:spPr>
            <a:ln>
              <a:noFill/>
            </a:ln>
          </c:spPr>
          <c:marker>
            <c:symbol val="circle"/>
            <c:size val="6"/>
            <c:spPr>
              <a:solidFill>
                <a:srgbClr val="FF6600"/>
              </a:solidFill>
              <a:ln>
                <a:noFill/>
              </a:ln>
            </c:spPr>
          </c:marker>
          <c:cat>
            <c:numRef>
              <c:f>'Cancer 31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31 Day'!$I$79:$I$102</c:f>
              <c:numCache>
                <c:formatCode>0%</c:formatCode>
                <c:ptCount val="24"/>
                <c:pt idx="0">
                  <c:v>#N/A</c:v>
                </c:pt>
                <c:pt idx="1">
                  <c:v>#N/A</c:v>
                </c:pt>
                <c:pt idx="2">
                  <c:v>#N/A</c:v>
                </c:pt>
                <c:pt idx="3">
                  <c:v>#N/A</c:v>
                </c:pt>
                <c:pt idx="4">
                  <c:v>#N/A</c:v>
                </c:pt>
                <c:pt idx="5">
                  <c:v>#N/A</c:v>
                </c:pt>
                <c:pt idx="6">
                  <c:v>#N/A</c:v>
                </c:pt>
                <c:pt idx="7">
                  <c:v>#N/A</c:v>
                </c:pt>
                <c:pt idx="8">
                  <c:v>#N/A</c:v>
                </c:pt>
                <c:pt idx="9">
                  <c:v>0.77</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5-C870-43FD-A47A-4C6AD32686EB}"/>
            </c:ext>
          </c:extLst>
        </c:ser>
        <c:ser>
          <c:idx val="6"/>
          <c:order val="6"/>
          <c:tx>
            <c:strRef>
              <c:f>'Cancer 31 Day'!$J$6</c:f>
              <c:strCache>
                <c:ptCount val="1"/>
                <c:pt idx="0">
                  <c:v>SCH</c:v>
                </c:pt>
              </c:strCache>
              <c:extLst xmlns:c15="http://schemas.microsoft.com/office/drawing/2012/chart"/>
            </c:strRef>
          </c:tx>
          <c:spPr>
            <a:ln>
              <a:noFill/>
            </a:ln>
          </c:spPr>
          <c:marker>
            <c:symbol val="circle"/>
            <c:size val="6"/>
            <c:spPr>
              <a:solidFill>
                <a:srgbClr val="5B9BD5"/>
              </a:solidFill>
              <a:ln>
                <a:noFill/>
              </a:ln>
            </c:spPr>
          </c:marker>
          <c:cat>
            <c:numRef>
              <c:f>'Cancer 31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31 Day'!$J$79:$J$102</c:f>
              <c:numCache>
                <c:formatCode>0.00%</c:formatCode>
                <c:ptCount val="24"/>
                <c:pt idx="0" formatCode="0.0%">
                  <c:v>0.92230000000000001</c:v>
                </c:pt>
                <c:pt idx="1">
                  <c:v>0.96689999999999998</c:v>
                </c:pt>
                <c:pt idx="2">
                  <c:v>0.94389999999999996</c:v>
                </c:pt>
                <c:pt idx="3">
                  <c:v>0.93330000000000002</c:v>
                </c:pt>
                <c:pt idx="4">
                  <c:v>0.95879999999999999</c:v>
                </c:pt>
                <c:pt idx="5">
                  <c:v>0.95799999999999996</c:v>
                </c:pt>
                <c:pt idx="6">
                  <c:v>0.95830000000000004</c:v>
                </c:pt>
                <c:pt idx="7">
                  <c:v>0.93459999999999999</c:v>
                </c:pt>
                <c:pt idx="8">
                  <c:v>0.95920000000000005</c:v>
                </c:pt>
                <c:pt idx="9" formatCode="0%">
                  <c:v>#N/A</c:v>
                </c:pt>
                <c:pt idx="10" formatCode="0%">
                  <c:v>#N/A</c:v>
                </c:pt>
                <c:pt idx="11" formatCode="0%">
                  <c:v>#N/A</c:v>
                </c:pt>
                <c:pt idx="12" formatCode="0%">
                  <c:v>#N/A</c:v>
                </c:pt>
                <c:pt idx="13">
                  <c:v>#N/A</c:v>
                </c:pt>
                <c:pt idx="14">
                  <c:v>#N/A</c:v>
                </c:pt>
                <c:pt idx="15">
                  <c:v>#N/A</c:v>
                </c:pt>
                <c:pt idx="16">
                  <c:v>#N/A</c:v>
                </c:pt>
              </c:numCache>
            </c:numRef>
          </c:val>
          <c:smooth val="0"/>
          <c:extLst xmlns:c15="http://schemas.microsoft.com/office/drawing/2012/chart">
            <c:ext xmlns:c16="http://schemas.microsoft.com/office/drawing/2014/chart" uri="{C3380CC4-5D6E-409C-BE32-E72D297353CC}">
              <c16:uniqueId val="{00000006-C870-43FD-A47A-4C6AD32686EB}"/>
            </c:ext>
          </c:extLst>
        </c:ser>
        <c:dLbls>
          <c:showLegendKey val="0"/>
          <c:showVal val="0"/>
          <c:showCatName val="0"/>
          <c:showSerName val="0"/>
          <c:showPercent val="0"/>
          <c:showBubbleSize val="0"/>
        </c:dLbls>
        <c:smooth val="0"/>
        <c:axId val="176899200"/>
        <c:axId val="176901120"/>
        <c:extLst/>
      </c:lineChart>
      <c:dateAx>
        <c:axId val="1768992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901120"/>
        <c:crosses val="autoZero"/>
        <c:auto val="1"/>
        <c:lblOffset val="100"/>
        <c:baseTimeUnit val="months"/>
        <c:majorUnit val="1"/>
        <c:majorTimeUnit val="months"/>
      </c:dateAx>
      <c:valAx>
        <c:axId val="176901120"/>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899200"/>
        <c:crosses val="autoZero"/>
        <c:crossBetween val="midCat"/>
      </c:valAx>
      <c:spPr>
        <a:noFill/>
        <a:ln>
          <a:noFill/>
        </a:ln>
        <a:effectLst/>
      </c:spPr>
    </c:plotArea>
    <c:legend>
      <c:legendPos val="b"/>
      <c:layout>
        <c:manualLayout>
          <c:xMode val="edge"/>
          <c:yMode val="edge"/>
          <c:x val="5.0000038464526858E-2"/>
          <c:y val="0.85408683803970387"/>
          <c:w val="0.89999992307094623"/>
          <c:h val="7.741518571817195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31-day by tumour site</a:t>
            </a:r>
            <a:r>
              <a:rPr lang="en-US" baseline="0"/>
              <a:t> (Apr 26-Aug </a:t>
            </a:r>
            <a:r>
              <a:rPr lang="en-US"/>
              <a:t>26)</a:t>
            </a:r>
          </a:p>
        </c:rich>
      </c:tx>
      <c:layout>
        <c:manualLayout>
          <c:xMode val="edge"/>
          <c:yMode val="edge"/>
          <c:x val="0.23358926206505956"/>
          <c:y val="2.967450396647038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1946548794665089"/>
          <c:y val="0.22633007023330759"/>
          <c:w val="0.52170887432522395"/>
          <c:h val="0.63636396287775576"/>
        </c:manualLayout>
      </c:layout>
      <c:barChart>
        <c:barDir val="bar"/>
        <c:grouping val="stacked"/>
        <c:varyColors val="0"/>
        <c:ser>
          <c:idx val="0"/>
          <c:order val="0"/>
          <c:tx>
            <c:strRef>
              <c:f>'31 Day Tumour Site'!$AZ$4</c:f>
              <c:strCache>
                <c:ptCount val="1"/>
                <c:pt idx="0">
                  <c:v>&lt;=31 days</c:v>
                </c:pt>
              </c:strCache>
            </c:strRef>
          </c:tx>
          <c:spPr>
            <a:solidFill>
              <a:srgbClr val="5B9BD5"/>
            </a:solidFill>
            <a:ln>
              <a:noFill/>
            </a:ln>
            <a:effectLst/>
          </c:spPr>
          <c:invertIfNegative val="0"/>
          <c:cat>
            <c:strRef>
              <c:f>'31 Day Tumour Site'!$B$5:$B$24</c:f>
              <c:strCache>
                <c:ptCount val="10"/>
                <c:pt idx="0">
                  <c:v>Breast</c:v>
                </c:pt>
                <c:pt idx="1">
                  <c:v>Gynae</c:v>
                </c:pt>
                <c:pt idx="2">
                  <c:v>Haematological malignancies (exc Acute Leukaemia)</c:v>
                </c:pt>
                <c:pt idx="3">
                  <c:v>Head/Neck</c:v>
                </c:pt>
                <c:pt idx="4">
                  <c:v>Hepatobiliary and Pancreatic</c:v>
                </c:pt>
                <c:pt idx="5">
                  <c:v>Lower Gastrointestinal</c:v>
                </c:pt>
                <c:pt idx="6">
                  <c:v>Lung</c:v>
                </c:pt>
                <c:pt idx="7">
                  <c:v>Other</c:v>
                </c:pt>
                <c:pt idx="8">
                  <c:v>Skin</c:v>
                </c:pt>
                <c:pt idx="9">
                  <c:v>Upper Gastrointestinal</c:v>
                </c:pt>
              </c:strCache>
            </c:strRef>
          </c:cat>
          <c:val>
            <c:numRef>
              <c:f>'31 Day Tumour Site'!$AZ$5:$AZ$24</c:f>
              <c:numCache>
                <c:formatCode>0.0;\(0.0\)</c:formatCode>
                <c:ptCount val="10"/>
                <c:pt idx="0">
                  <c:v>125</c:v>
                </c:pt>
                <c:pt idx="1">
                  <c:v>19</c:v>
                </c:pt>
                <c:pt idx="2">
                  <c:v>88</c:v>
                </c:pt>
                <c:pt idx="3">
                  <c:v>6</c:v>
                </c:pt>
                <c:pt idx="4">
                  <c:v>11</c:v>
                </c:pt>
                <c:pt idx="5">
                  <c:v>55</c:v>
                </c:pt>
                <c:pt idx="6">
                  <c:v>37</c:v>
                </c:pt>
                <c:pt idx="7">
                  <c:v>19</c:v>
                </c:pt>
                <c:pt idx="8">
                  <c:v>90</c:v>
                </c:pt>
                <c:pt idx="9">
                  <c:v>22</c:v>
                </c:pt>
              </c:numCache>
            </c:numRef>
          </c:val>
          <c:extLst>
            <c:ext xmlns:c16="http://schemas.microsoft.com/office/drawing/2014/chart" uri="{C3380CC4-5D6E-409C-BE32-E72D297353CC}">
              <c16:uniqueId val="{00000000-4861-457E-A43A-F4CA4807A193}"/>
            </c:ext>
          </c:extLst>
        </c:ser>
        <c:ser>
          <c:idx val="1"/>
          <c:order val="1"/>
          <c:tx>
            <c:strRef>
              <c:f>'31 Day Tumour Site'!$BA$4</c:f>
              <c:strCache>
                <c:ptCount val="1"/>
                <c:pt idx="0">
                  <c:v>&gt;31</c:v>
                </c:pt>
              </c:strCache>
            </c:strRef>
          </c:tx>
          <c:spPr>
            <a:solidFill>
              <a:srgbClr val="FF6600"/>
            </a:solidFill>
            <a:ln>
              <a:noFill/>
            </a:ln>
            <a:effectLst/>
          </c:spPr>
          <c:invertIfNegative val="0"/>
          <c:cat>
            <c:strRef>
              <c:f>'31 Day Tumour Site'!$B$5:$B$24</c:f>
              <c:strCache>
                <c:ptCount val="10"/>
                <c:pt idx="0">
                  <c:v>Breast</c:v>
                </c:pt>
                <c:pt idx="1">
                  <c:v>Gynae</c:v>
                </c:pt>
                <c:pt idx="2">
                  <c:v>Haematological malignancies (exc Acute Leukaemia)</c:v>
                </c:pt>
                <c:pt idx="3">
                  <c:v>Head/Neck</c:v>
                </c:pt>
                <c:pt idx="4">
                  <c:v>Hepatobiliary and Pancreatic</c:v>
                </c:pt>
                <c:pt idx="5">
                  <c:v>Lower Gastrointestinal</c:v>
                </c:pt>
                <c:pt idx="6">
                  <c:v>Lung</c:v>
                </c:pt>
                <c:pt idx="7">
                  <c:v>Other</c:v>
                </c:pt>
                <c:pt idx="8">
                  <c:v>Skin</c:v>
                </c:pt>
                <c:pt idx="9">
                  <c:v>Upper Gastrointestinal</c:v>
                </c:pt>
              </c:strCache>
            </c:strRef>
          </c:cat>
          <c:val>
            <c:numRef>
              <c:f>'31 Day Tumour Site'!$BA$5:$BA$24</c:f>
              <c:numCache>
                <c:formatCode>0.0</c:formatCode>
                <c:ptCount val="10"/>
                <c:pt idx="0">
                  <c:v>43</c:v>
                </c:pt>
                <c:pt idx="1">
                  <c:v>0</c:v>
                </c:pt>
                <c:pt idx="2">
                  <c:v>0</c:v>
                </c:pt>
                <c:pt idx="3">
                  <c:v>0</c:v>
                </c:pt>
                <c:pt idx="4">
                  <c:v>0</c:v>
                </c:pt>
                <c:pt idx="5">
                  <c:v>2</c:v>
                </c:pt>
                <c:pt idx="6">
                  <c:v>0</c:v>
                </c:pt>
                <c:pt idx="7">
                  <c:v>3</c:v>
                </c:pt>
                <c:pt idx="8">
                  <c:v>0</c:v>
                </c:pt>
                <c:pt idx="9">
                  <c:v>0</c:v>
                </c:pt>
              </c:numCache>
            </c:numRef>
          </c:val>
          <c:extLst>
            <c:ext xmlns:c16="http://schemas.microsoft.com/office/drawing/2014/chart" uri="{C3380CC4-5D6E-409C-BE32-E72D297353CC}">
              <c16:uniqueId val="{00000001-4861-457E-A43A-F4CA4807A193}"/>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majorUnit val="20"/>
      </c:valAx>
      <c:spPr>
        <a:noFill/>
        <a:ln>
          <a:noFill/>
        </a:ln>
        <a:effectLst/>
      </c:spPr>
    </c:plotArea>
    <c:legend>
      <c:legendPos val="b"/>
      <c:layout>
        <c:manualLayout>
          <c:xMode val="edge"/>
          <c:yMode val="edge"/>
          <c:x val="0.40016955726580494"/>
          <c:y val="0.89305050209500081"/>
          <c:w val="0.18683917728074095"/>
          <c:h val="4.756904329876313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Cancer 62 Day Target</a:t>
            </a:r>
            <a:endParaRPr lang="en-GB" sz="1100">
              <a:effectLst/>
            </a:endParaRPr>
          </a:p>
        </c:rich>
      </c:tx>
      <c:layout>
        <c:manualLayout>
          <c:xMode val="edge"/>
          <c:yMode val="edge"/>
          <c:x val="0.35761510570741623"/>
          <c:y val="4.0310350908129081E-2"/>
        </c:manualLayout>
      </c:layout>
      <c:overlay val="0"/>
      <c:spPr>
        <a:noFill/>
        <a:ln>
          <a:noFill/>
        </a:ln>
        <a:effectLst/>
      </c:spPr>
    </c:title>
    <c:autoTitleDeleted val="0"/>
    <c:plotArea>
      <c:layout/>
      <c:lineChart>
        <c:grouping val="standard"/>
        <c:varyColors val="0"/>
        <c:ser>
          <c:idx val="0"/>
          <c:order val="0"/>
          <c:tx>
            <c:strRef>
              <c:f>'Cancer 62 Day'!$F$6</c:f>
              <c:strCache>
                <c:ptCount val="1"/>
                <c:pt idx="0">
                  <c:v>LPL</c:v>
                </c:pt>
              </c:strCache>
              <c:extLst xmlns:c15="http://schemas.microsoft.com/office/drawing/2012/chart"/>
            </c:strRef>
          </c:tx>
          <c:spPr>
            <a:ln w="15875" cap="rnd">
              <a:solidFill>
                <a:schemeClr val="tx1"/>
              </a:solidFill>
              <a:prstDash val="lgDash"/>
              <a:round/>
            </a:ln>
            <a:effectLst/>
          </c:spPr>
          <c:marker>
            <c:symbol val="none"/>
          </c:marker>
          <c:cat>
            <c:numRef>
              <c:f>'Cancer 62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62 Day'!$F$79:$F$102</c:f>
              <c:numCache>
                <c:formatCode>0%</c:formatCode>
                <c:ptCount val="24"/>
                <c:pt idx="0">
                  <c:v>0.10521882352941164</c:v>
                </c:pt>
                <c:pt idx="1">
                  <c:v>0.10521882352941164</c:v>
                </c:pt>
                <c:pt idx="2">
                  <c:v>0.10521882352941164</c:v>
                </c:pt>
                <c:pt idx="3">
                  <c:v>0.10521882352941164</c:v>
                </c:pt>
                <c:pt idx="4">
                  <c:v>0.10521882352941164</c:v>
                </c:pt>
                <c:pt idx="5">
                  <c:v>0.10521882352941164</c:v>
                </c:pt>
                <c:pt idx="6">
                  <c:v>0.10521882352941164</c:v>
                </c:pt>
                <c:pt idx="7">
                  <c:v>0.10521882352941164</c:v>
                </c:pt>
                <c:pt idx="8">
                  <c:v>0.10521882352941164</c:v>
                </c:pt>
                <c:pt idx="9">
                  <c:v>0.10521882352941164</c:v>
                </c:pt>
                <c:pt idx="10">
                  <c:v>0.10521882352941164</c:v>
                </c:pt>
                <c:pt idx="11">
                  <c:v>0.10521882352941164</c:v>
                </c:pt>
                <c:pt idx="12">
                  <c:v>0.10521882352941164</c:v>
                </c:pt>
                <c:pt idx="13">
                  <c:v>0.10521882352941164</c:v>
                </c:pt>
                <c:pt idx="14">
                  <c:v>0.10521882352941164</c:v>
                </c:pt>
                <c:pt idx="15">
                  <c:v>0.10521882352941164</c:v>
                </c:pt>
                <c:pt idx="16">
                  <c:v>0.10521882352941164</c:v>
                </c:pt>
                <c:pt idx="17">
                  <c:v>0.10521882352941164</c:v>
                </c:pt>
                <c:pt idx="18">
                  <c:v>0.10521882352941164</c:v>
                </c:pt>
                <c:pt idx="19">
                  <c:v>0.10521882352941164</c:v>
                </c:pt>
                <c:pt idx="20">
                  <c:v>0.10521882352941164</c:v>
                </c:pt>
                <c:pt idx="21">
                  <c:v>0.10521882352941164</c:v>
                </c:pt>
                <c:pt idx="22">
                  <c:v>0.10521882352941164</c:v>
                </c:pt>
                <c:pt idx="23">
                  <c:v>0.10521882352941164</c:v>
                </c:pt>
              </c:numCache>
            </c:numRef>
          </c:val>
          <c:smooth val="0"/>
          <c:extLst xmlns:c15="http://schemas.microsoft.com/office/drawing/2012/chart">
            <c:ext xmlns:c16="http://schemas.microsoft.com/office/drawing/2014/chart" uri="{C3380CC4-5D6E-409C-BE32-E72D297353CC}">
              <c16:uniqueId val="{00000000-9332-4AEA-9B77-A31688BDA44F}"/>
            </c:ext>
          </c:extLst>
        </c:ser>
        <c:ser>
          <c:idx val="1"/>
          <c:order val="1"/>
          <c:tx>
            <c:strRef>
              <c:f>'Cancer 62 Day'!$E$6</c:f>
              <c:strCache>
                <c:ptCount val="1"/>
                <c:pt idx="0">
                  <c:v>&lt; 62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62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62 Day'!$E$79:$E$95</c:f>
              <c:numCache>
                <c:formatCode>0.00%</c:formatCode>
                <c:ptCount val="17"/>
                <c:pt idx="0">
                  <c:v>0.36170000000000002</c:v>
                </c:pt>
                <c:pt idx="1">
                  <c:v>0.40600000000000003</c:v>
                </c:pt>
                <c:pt idx="2">
                  <c:v>0.25979999999999998</c:v>
                </c:pt>
                <c:pt idx="3">
                  <c:v>0.374</c:v>
                </c:pt>
                <c:pt idx="4">
                  <c:v>0.26919999999999999</c:v>
                </c:pt>
                <c:pt idx="5">
                  <c:v>0.26989999999999997</c:v>
                </c:pt>
                <c:pt idx="6">
                  <c:v>0.34810000000000002</c:v>
                </c:pt>
                <c:pt idx="7">
                  <c:v>0.38969999999999999</c:v>
                </c:pt>
                <c:pt idx="8">
                  <c:v>0.2286</c:v>
                </c:pt>
                <c:pt idx="9">
                  <c:v>0.1552</c:v>
                </c:pt>
                <c:pt idx="10">
                  <c:v>0.27200000000000002</c:v>
                </c:pt>
                <c:pt idx="11">
                  <c:v>0.4118</c:v>
                </c:pt>
                <c:pt idx="12">
                  <c:v>0.2994</c:v>
                </c:pt>
                <c:pt idx="13">
                  <c:v>0.25829999999999997</c:v>
                </c:pt>
                <c:pt idx="14">
                  <c:v>0.29659999999999997</c:v>
                </c:pt>
                <c:pt idx="15">
                  <c:v>0.29770000000000002</c:v>
                </c:pt>
                <c:pt idx="16">
                  <c:v>0.37</c:v>
                </c:pt>
              </c:numCache>
            </c:numRef>
          </c:val>
          <c:smooth val="0"/>
          <c:extLst>
            <c:ext xmlns:c16="http://schemas.microsoft.com/office/drawing/2014/chart" uri="{C3380CC4-5D6E-409C-BE32-E72D297353CC}">
              <c16:uniqueId val="{00000001-9332-4AEA-9B77-A31688BDA44F}"/>
            </c:ext>
          </c:extLst>
        </c:ser>
        <c:ser>
          <c:idx val="3"/>
          <c:order val="2"/>
          <c:tx>
            <c:strRef>
              <c:f>'Cancer 62 Day'!$G$6</c:f>
              <c:strCache>
                <c:ptCount val="1"/>
                <c:pt idx="0">
                  <c:v>Target</c:v>
                </c:pt>
              </c:strCache>
            </c:strRef>
          </c:tx>
          <c:spPr>
            <a:ln w="19050" cap="rnd">
              <a:solidFill>
                <a:srgbClr val="FF0000"/>
              </a:solidFill>
              <a:prstDash val="dash"/>
              <a:round/>
            </a:ln>
            <a:effectLst/>
          </c:spPr>
          <c:marker>
            <c:symbol val="none"/>
          </c:marker>
          <c:cat>
            <c:numRef>
              <c:f>'Cancer 62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62 Day'!$G$79:$G$102</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2-9332-4AEA-9B77-A31688BDA44F}"/>
            </c:ext>
          </c:extLst>
        </c:ser>
        <c:ser>
          <c:idx val="5"/>
          <c:order val="3"/>
          <c:tx>
            <c:strRef>
              <c:f>'Cancer 62 Day'!$C$6</c:f>
              <c:strCache>
                <c:ptCount val="1"/>
                <c:pt idx="0">
                  <c:v>UPL</c:v>
                </c:pt>
              </c:strCache>
              <c:extLst xmlns:c15="http://schemas.microsoft.com/office/drawing/2012/chart"/>
            </c:strRef>
          </c:tx>
          <c:spPr>
            <a:ln w="15875" cap="rnd">
              <a:solidFill>
                <a:schemeClr val="tx1"/>
              </a:solidFill>
              <a:prstDash val="lgDash"/>
              <a:round/>
            </a:ln>
            <a:effectLst/>
          </c:spPr>
          <c:marker>
            <c:symbol val="none"/>
          </c:marker>
          <c:cat>
            <c:numRef>
              <c:f>'Cancer 62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62 Day'!$C$79:$C$102</c:f>
              <c:numCache>
                <c:formatCode>0%</c:formatCode>
                <c:ptCount val="24"/>
                <c:pt idx="0">
                  <c:v>0.51454588235294119</c:v>
                </c:pt>
                <c:pt idx="1">
                  <c:v>0.51454588235294119</c:v>
                </c:pt>
                <c:pt idx="2">
                  <c:v>0.51454588235294119</c:v>
                </c:pt>
                <c:pt idx="3">
                  <c:v>0.51454588235294119</c:v>
                </c:pt>
                <c:pt idx="4">
                  <c:v>0.51454588235294119</c:v>
                </c:pt>
                <c:pt idx="5">
                  <c:v>0.51454588235294119</c:v>
                </c:pt>
                <c:pt idx="6">
                  <c:v>0.51454588235294119</c:v>
                </c:pt>
                <c:pt idx="7">
                  <c:v>0.51454588235294119</c:v>
                </c:pt>
                <c:pt idx="8">
                  <c:v>0.51454588235294119</c:v>
                </c:pt>
                <c:pt idx="9">
                  <c:v>0.51454588235294119</c:v>
                </c:pt>
                <c:pt idx="10">
                  <c:v>0.51454588235294119</c:v>
                </c:pt>
                <c:pt idx="11">
                  <c:v>0.51454588235294119</c:v>
                </c:pt>
                <c:pt idx="12">
                  <c:v>0.51454588235294119</c:v>
                </c:pt>
                <c:pt idx="13">
                  <c:v>0.51454588235294119</c:v>
                </c:pt>
                <c:pt idx="14">
                  <c:v>0.51454588235294119</c:v>
                </c:pt>
                <c:pt idx="15">
                  <c:v>0.51454588235294119</c:v>
                </c:pt>
                <c:pt idx="16">
                  <c:v>0.51454588235294119</c:v>
                </c:pt>
                <c:pt idx="17">
                  <c:v>0.51454588235294119</c:v>
                </c:pt>
                <c:pt idx="18">
                  <c:v>0.51454588235294119</c:v>
                </c:pt>
                <c:pt idx="19">
                  <c:v>0.51454588235294119</c:v>
                </c:pt>
                <c:pt idx="20">
                  <c:v>0.51454588235294119</c:v>
                </c:pt>
                <c:pt idx="21">
                  <c:v>0.51454588235294119</c:v>
                </c:pt>
                <c:pt idx="22">
                  <c:v>0.51454588235294119</c:v>
                </c:pt>
                <c:pt idx="23">
                  <c:v>0.51454588235294119</c:v>
                </c:pt>
              </c:numCache>
            </c:numRef>
          </c:val>
          <c:smooth val="0"/>
          <c:extLst xmlns:c15="http://schemas.microsoft.com/office/drawing/2012/chart">
            <c:ext xmlns:c16="http://schemas.microsoft.com/office/drawing/2014/chart" uri="{C3380CC4-5D6E-409C-BE32-E72D297353CC}">
              <c16:uniqueId val="{00000003-9332-4AEA-9B77-A31688BDA44F}"/>
            </c:ext>
          </c:extLst>
        </c:ser>
        <c:ser>
          <c:idx val="2"/>
          <c:order val="4"/>
          <c:tx>
            <c:strRef>
              <c:f>'Cancer 62 Day'!$I$6</c:f>
              <c:strCache>
                <c:ptCount val="1"/>
                <c:pt idx="0">
                  <c:v>SCL</c:v>
                </c:pt>
              </c:strCache>
              <c:extLst xmlns:c15="http://schemas.microsoft.com/office/drawing/2012/chart"/>
            </c:strRef>
          </c:tx>
          <c:spPr>
            <a:ln>
              <a:noFill/>
            </a:ln>
          </c:spPr>
          <c:marker>
            <c:symbol val="circle"/>
            <c:size val="6"/>
            <c:spPr>
              <a:solidFill>
                <a:srgbClr val="FF6600"/>
              </a:solidFill>
              <a:ln>
                <a:solidFill>
                  <a:srgbClr val="ED7D31"/>
                </a:solidFill>
              </a:ln>
            </c:spPr>
          </c:marker>
          <c:cat>
            <c:numRef>
              <c:f>'Cancer 62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62 Day'!$I$79:$I$102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4-9332-4AEA-9B77-A31688BDA44F}"/>
            </c:ext>
          </c:extLst>
        </c:ser>
        <c:ser>
          <c:idx val="6"/>
          <c:order val="5"/>
          <c:tx>
            <c:strRef>
              <c:f>'Cancer 62 Day'!$J$6</c:f>
              <c:strCache>
                <c:ptCount val="1"/>
                <c:pt idx="0">
                  <c:v>SCH</c:v>
                </c:pt>
              </c:strCache>
              <c:extLst xmlns:c15="http://schemas.microsoft.com/office/drawing/2012/chart"/>
            </c:strRef>
          </c:tx>
          <c:spPr>
            <a:ln>
              <a:noFill/>
            </a:ln>
          </c:spPr>
          <c:marker>
            <c:symbol val="circle"/>
            <c:size val="6"/>
            <c:spPr>
              <a:solidFill>
                <a:srgbClr val="5B9BD5"/>
              </a:solidFill>
              <a:ln>
                <a:solidFill>
                  <a:srgbClr val="5B9BD5"/>
                </a:solidFill>
              </a:ln>
            </c:spPr>
          </c:marker>
          <c:cat>
            <c:numRef>
              <c:f>'Cancer 62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62 Day'!$J$79:$J$102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5-9332-4AEA-9B77-A31688BDA44F}"/>
            </c:ext>
          </c:extLst>
        </c:ser>
        <c:ser>
          <c:idx val="4"/>
          <c:order val="6"/>
          <c:tx>
            <c:strRef>
              <c:f>'Cancer 62 Day'!$D$6</c:f>
              <c:strCache>
                <c:ptCount val="1"/>
                <c:pt idx="0">
                  <c:v>Mean</c:v>
                </c:pt>
              </c:strCache>
            </c:strRef>
          </c:tx>
          <c:spPr>
            <a:ln w="19050">
              <a:solidFill>
                <a:schemeClr val="tx1"/>
              </a:solidFill>
            </a:ln>
          </c:spPr>
          <c:marker>
            <c:symbol val="none"/>
          </c:marker>
          <c:cat>
            <c:numRef>
              <c:f>'Cancer 62 Day'!$B$79:$B$95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62 Day'!$D$79:$D$102</c:f>
              <c:numCache>
                <c:formatCode>0%</c:formatCode>
                <c:ptCount val="24"/>
                <c:pt idx="0">
                  <c:v>0.30988235294117644</c:v>
                </c:pt>
                <c:pt idx="1">
                  <c:v>0.30988235294117644</c:v>
                </c:pt>
                <c:pt idx="2">
                  <c:v>0.30988235294117644</c:v>
                </c:pt>
                <c:pt idx="3">
                  <c:v>0.30988235294117644</c:v>
                </c:pt>
                <c:pt idx="4">
                  <c:v>0.30988235294117644</c:v>
                </c:pt>
                <c:pt idx="5">
                  <c:v>0.30988235294117644</c:v>
                </c:pt>
                <c:pt idx="6">
                  <c:v>0.30988235294117644</c:v>
                </c:pt>
                <c:pt idx="7">
                  <c:v>0.30988235294117644</c:v>
                </c:pt>
                <c:pt idx="8">
                  <c:v>0.30988235294117644</c:v>
                </c:pt>
                <c:pt idx="9">
                  <c:v>0.30988235294117644</c:v>
                </c:pt>
                <c:pt idx="10">
                  <c:v>0.30988235294117644</c:v>
                </c:pt>
                <c:pt idx="11">
                  <c:v>0.30988235294117644</c:v>
                </c:pt>
                <c:pt idx="12">
                  <c:v>0.30988235294117644</c:v>
                </c:pt>
                <c:pt idx="13">
                  <c:v>0.30988235294117644</c:v>
                </c:pt>
                <c:pt idx="14">
                  <c:v>0.30988235294117644</c:v>
                </c:pt>
                <c:pt idx="15">
                  <c:v>0.30988235294117644</c:v>
                </c:pt>
                <c:pt idx="16">
                  <c:v>0.30988235294117644</c:v>
                </c:pt>
                <c:pt idx="17">
                  <c:v>0.30988235294117644</c:v>
                </c:pt>
                <c:pt idx="18">
                  <c:v>0.30988235294117644</c:v>
                </c:pt>
                <c:pt idx="19">
                  <c:v>0.30988235294117644</c:v>
                </c:pt>
                <c:pt idx="20">
                  <c:v>0.30988235294117644</c:v>
                </c:pt>
                <c:pt idx="21">
                  <c:v>0.30988235294117644</c:v>
                </c:pt>
                <c:pt idx="22">
                  <c:v>0.30988235294117644</c:v>
                </c:pt>
                <c:pt idx="23">
                  <c:v>0.30988235294117644</c:v>
                </c:pt>
              </c:numCache>
            </c:numRef>
          </c:val>
          <c:smooth val="0"/>
          <c:extLst>
            <c:ext xmlns:c16="http://schemas.microsoft.com/office/drawing/2014/chart" uri="{C3380CC4-5D6E-409C-BE32-E72D297353CC}">
              <c16:uniqueId val="{00000006-9332-4AEA-9B77-A31688BDA44F}"/>
            </c:ext>
          </c:extLst>
        </c:ser>
        <c:dLbls>
          <c:showLegendKey val="0"/>
          <c:showVal val="0"/>
          <c:showCatName val="0"/>
          <c:showSerName val="0"/>
          <c:showPercent val="0"/>
          <c:showBubbleSize val="0"/>
        </c:dLbls>
        <c:smooth val="0"/>
        <c:axId val="172456192"/>
        <c:axId val="172470656"/>
        <c:extLst/>
      </c:lineChart>
      <c:dateAx>
        <c:axId val="17245619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470656"/>
        <c:crosses val="autoZero"/>
        <c:auto val="1"/>
        <c:lblOffset val="100"/>
        <c:baseTimeUnit val="months"/>
        <c:majorUnit val="1"/>
        <c:majorTimeUnit val="months"/>
      </c:dateAx>
      <c:valAx>
        <c:axId val="172470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456192"/>
        <c:crosses val="autoZero"/>
        <c:crossBetween val="midCat"/>
        <c:majorUnit val="0.2"/>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62-day by tumour site</a:t>
            </a:r>
            <a:r>
              <a:rPr lang="en-US" baseline="0"/>
              <a:t> (Apr 26-Aug 26)</a:t>
            </a:r>
            <a:endParaRPr lang="en-US"/>
          </a:p>
        </c:rich>
      </c:tx>
      <c:layout>
        <c:manualLayout>
          <c:xMode val="edge"/>
          <c:yMode val="edge"/>
          <c:x val="0.29889527970315904"/>
          <c:y val="1.821211785146574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0433489853104132"/>
          <c:y val="0.18300034465388795"/>
          <c:w val="0.54916769273528754"/>
          <c:h val="0.7068214957978739"/>
        </c:manualLayout>
      </c:layout>
      <c:barChart>
        <c:barDir val="bar"/>
        <c:grouping val="stacked"/>
        <c:varyColors val="0"/>
        <c:ser>
          <c:idx val="0"/>
          <c:order val="0"/>
          <c:tx>
            <c:strRef>
              <c:f>'62 Day Tumour Site'!$AZ$4</c:f>
              <c:strCache>
                <c:ptCount val="1"/>
                <c:pt idx="0">
                  <c:v>&lt;=62 days</c:v>
                </c:pt>
              </c:strCache>
            </c:strRef>
          </c:tx>
          <c:spPr>
            <a:solidFill>
              <a:srgbClr val="5B9BD5"/>
            </a:solidFill>
            <a:ln>
              <a:noFill/>
            </a:ln>
            <a:effectLst/>
          </c:spPr>
          <c:invertIfNegative val="0"/>
          <c:cat>
            <c:strRef>
              <c:f>'62 Day Tumour Site'!$B$5:$B$24</c:f>
              <c:strCache>
                <c:ptCount val="8"/>
                <c:pt idx="0">
                  <c:v>Breast</c:v>
                </c:pt>
                <c:pt idx="1">
                  <c:v>Gynae</c:v>
                </c:pt>
                <c:pt idx="2">
                  <c:v>Haematological Malignancies (ex Acute Leukaemia)</c:v>
                </c:pt>
                <c:pt idx="3">
                  <c:v>Head/Neck</c:v>
                </c:pt>
                <c:pt idx="4">
                  <c:v>Lower Gastrointestinal</c:v>
                </c:pt>
                <c:pt idx="5">
                  <c:v>Lung</c:v>
                </c:pt>
                <c:pt idx="6">
                  <c:v>Skin</c:v>
                </c:pt>
                <c:pt idx="7">
                  <c:v>Upper Gastrointestinal</c:v>
                </c:pt>
              </c:strCache>
            </c:strRef>
          </c:cat>
          <c:val>
            <c:numRef>
              <c:f>'62 Day Tumour Site'!$AZ$5:$AZ$24</c:f>
              <c:numCache>
                <c:formatCode>0.0;\(0.0\)</c:formatCode>
                <c:ptCount val="8"/>
                <c:pt idx="0">
                  <c:v>12</c:v>
                </c:pt>
                <c:pt idx="1">
                  <c:v>2.5</c:v>
                </c:pt>
                <c:pt idx="2">
                  <c:v>15</c:v>
                </c:pt>
                <c:pt idx="3">
                  <c:v>3</c:v>
                </c:pt>
                <c:pt idx="4">
                  <c:v>6</c:v>
                </c:pt>
                <c:pt idx="5">
                  <c:v>13.5</c:v>
                </c:pt>
                <c:pt idx="6">
                  <c:v>38</c:v>
                </c:pt>
                <c:pt idx="7">
                  <c:v>4</c:v>
                </c:pt>
              </c:numCache>
            </c:numRef>
          </c:val>
          <c:extLst>
            <c:ext xmlns:c16="http://schemas.microsoft.com/office/drawing/2014/chart" uri="{C3380CC4-5D6E-409C-BE32-E72D297353CC}">
              <c16:uniqueId val="{00000000-6B24-44AC-A25F-C6F237947625}"/>
            </c:ext>
          </c:extLst>
        </c:ser>
        <c:ser>
          <c:idx val="1"/>
          <c:order val="1"/>
          <c:tx>
            <c:strRef>
              <c:f>'62 Day Tumour Site'!$BA$4</c:f>
              <c:strCache>
                <c:ptCount val="1"/>
                <c:pt idx="0">
                  <c:v>&gt;62</c:v>
                </c:pt>
              </c:strCache>
            </c:strRef>
          </c:tx>
          <c:spPr>
            <a:solidFill>
              <a:srgbClr val="FF6600"/>
            </a:solidFill>
            <a:ln>
              <a:noFill/>
            </a:ln>
            <a:effectLst/>
          </c:spPr>
          <c:invertIfNegative val="0"/>
          <c:cat>
            <c:strRef>
              <c:f>'62 Day Tumour Site'!$B$5:$B$24</c:f>
              <c:strCache>
                <c:ptCount val="8"/>
                <c:pt idx="0">
                  <c:v>Breast</c:v>
                </c:pt>
                <c:pt idx="1">
                  <c:v>Gynae</c:v>
                </c:pt>
                <c:pt idx="2">
                  <c:v>Haematological Malignancies (ex Acute Leukaemia)</c:v>
                </c:pt>
                <c:pt idx="3">
                  <c:v>Head/Neck</c:v>
                </c:pt>
                <c:pt idx="4">
                  <c:v>Lower Gastrointestinal</c:v>
                </c:pt>
                <c:pt idx="5">
                  <c:v>Lung</c:v>
                </c:pt>
                <c:pt idx="6">
                  <c:v>Skin</c:v>
                </c:pt>
                <c:pt idx="7">
                  <c:v>Upper Gastrointestinal</c:v>
                </c:pt>
              </c:strCache>
            </c:strRef>
          </c:cat>
          <c:val>
            <c:numRef>
              <c:f>'62 Day Tumour Site'!$BA$5:$BA$24</c:f>
              <c:numCache>
                <c:formatCode>0.0</c:formatCode>
                <c:ptCount val="8"/>
                <c:pt idx="0">
                  <c:v>74.5</c:v>
                </c:pt>
                <c:pt idx="1">
                  <c:v>19</c:v>
                </c:pt>
                <c:pt idx="2">
                  <c:v>15</c:v>
                </c:pt>
                <c:pt idx="3">
                  <c:v>10</c:v>
                </c:pt>
                <c:pt idx="4">
                  <c:v>28.5</c:v>
                </c:pt>
                <c:pt idx="5">
                  <c:v>8.5</c:v>
                </c:pt>
                <c:pt idx="6">
                  <c:v>48</c:v>
                </c:pt>
                <c:pt idx="7">
                  <c:v>9</c:v>
                </c:pt>
              </c:numCache>
            </c:numRef>
          </c:val>
          <c:extLst>
            <c:ext xmlns:c16="http://schemas.microsoft.com/office/drawing/2014/chart" uri="{C3380CC4-5D6E-409C-BE32-E72D297353CC}">
              <c16:uniqueId val="{00000001-6B24-44AC-A25F-C6F237947625}"/>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valAx>
      <c:spPr>
        <a:noFill/>
        <a:ln>
          <a:noFill/>
        </a:ln>
        <a:effectLst/>
      </c:spPr>
    </c:plotArea>
    <c:legend>
      <c:legendPos val="b"/>
      <c:layout>
        <c:manualLayout>
          <c:xMode val="edge"/>
          <c:yMode val="edge"/>
          <c:x val="0.4232195039791149"/>
          <c:y val="0.90929080834592635"/>
          <c:w val="0.35546049747609781"/>
          <c:h val="4.53632207264414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Ambulance arrivals (Antrim)</a:t>
            </a:r>
            <a:endParaRPr lang="en-GB" sz="1100"/>
          </a:p>
        </c:rich>
      </c:tx>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arrivals'!$G$8:$G$19</c:f>
            </c:numRef>
          </c:val>
          <c:smooth val="0"/>
          <c:extLst>
            <c:ext xmlns:c16="http://schemas.microsoft.com/office/drawing/2014/chart" uri="{C3380CC4-5D6E-409C-BE32-E72D297353CC}">
              <c16:uniqueId val="{00000000-11C2-4118-A940-F59852C4624E}"/>
            </c:ext>
          </c:extLst>
        </c:ser>
        <c:ser>
          <c:idx val="1"/>
          <c:order val="1"/>
          <c:tx>
            <c:strRef>
              <c:f>'Amb arrivals'!$I$7</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arrivals'!$I$8:$I$19</c:f>
              <c:numCache>
                <c:formatCode>#,##0</c:formatCode>
                <c:ptCount val="12"/>
                <c:pt idx="0">
                  <c:v>1550</c:v>
                </c:pt>
                <c:pt idx="1">
                  <c:v>1603</c:v>
                </c:pt>
                <c:pt idx="2">
                  <c:v>1511</c:v>
                </c:pt>
                <c:pt idx="3">
                  <c:v>1492</c:v>
                </c:pt>
                <c:pt idx="4">
                  <c:v>1505</c:v>
                </c:pt>
                <c:pt idx="5">
                  <c:v>1395</c:v>
                </c:pt>
                <c:pt idx="6">
                  <c:v>1533</c:v>
                </c:pt>
                <c:pt idx="7">
                  <c:v>1469</c:v>
                </c:pt>
                <c:pt idx="8">
                  <c:v>1464</c:v>
                </c:pt>
                <c:pt idx="9">
                  <c:v>1316</c:v>
                </c:pt>
                <c:pt idx="10">
                  <c:v>1301</c:v>
                </c:pt>
                <c:pt idx="11">
                  <c:v>1463</c:v>
                </c:pt>
              </c:numCache>
            </c:numRef>
          </c:val>
          <c:smooth val="0"/>
          <c:extLst>
            <c:ext xmlns:c16="http://schemas.microsoft.com/office/drawing/2014/chart" uri="{C3380CC4-5D6E-409C-BE32-E72D297353CC}">
              <c16:uniqueId val="{00000001-11C2-4118-A940-F59852C4624E}"/>
            </c:ext>
          </c:extLst>
        </c:ser>
        <c:ser>
          <c:idx val="2"/>
          <c:order val="2"/>
          <c:tx>
            <c:strRef>
              <c:f>'Amb arrivals'!$J$7</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arrivals'!$J$8:$J$19</c:f>
              <c:numCache>
                <c:formatCode>#,##0</c:formatCode>
                <c:ptCount val="12"/>
                <c:pt idx="0">
                  <c:v>1504</c:v>
                </c:pt>
                <c:pt idx="1">
                  <c:v>1585</c:v>
                </c:pt>
                <c:pt idx="2">
                  <c:v>1671</c:v>
                </c:pt>
                <c:pt idx="3">
                  <c:v>1618</c:v>
                </c:pt>
                <c:pt idx="4">
                  <c:v>1596</c:v>
                </c:pt>
                <c:pt idx="5">
                  <c:v>1530</c:v>
                </c:pt>
              </c:numCache>
            </c:numRef>
          </c:val>
          <c:smooth val="0"/>
          <c:extLst>
            <c:ext xmlns:c16="http://schemas.microsoft.com/office/drawing/2014/chart" uri="{C3380CC4-5D6E-409C-BE32-E72D297353CC}">
              <c16:uniqueId val="{00000002-11C2-4118-A940-F59852C4624E}"/>
            </c:ext>
          </c:extLst>
        </c:ser>
        <c:dLbls>
          <c:showLegendKey val="0"/>
          <c:showVal val="0"/>
          <c:showCatName val="0"/>
          <c:showSerName val="0"/>
          <c:showPercent val="0"/>
          <c:showBubbleSize val="0"/>
        </c:dLbls>
        <c:marker val="1"/>
        <c:smooth val="0"/>
        <c:axId val="177720704"/>
        <c:axId val="179308032"/>
      </c:line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majorUnit val="5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Ambulance arrivals (Causeway)</a:t>
            </a:r>
            <a:endParaRPr lang="en-GB" sz="1100"/>
          </a:p>
        </c:rich>
      </c:tx>
      <c:overlay val="0"/>
      <c:spPr>
        <a:noFill/>
        <a:ln>
          <a:noFill/>
        </a:ln>
        <a:effectLst/>
      </c:spPr>
    </c:title>
    <c:autoTitleDeleted val="0"/>
    <c:plotArea>
      <c:layout/>
      <c:lineChart>
        <c:grouping val="standard"/>
        <c:varyColors val="0"/>
        <c:ser>
          <c:idx val="0"/>
          <c:order val="0"/>
          <c:tx>
            <c:strRef>
              <c:f>'Amb arrivals'!$G$23</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arrivals'!$G$24:$G$35</c:f>
            </c:numRef>
          </c:val>
          <c:smooth val="0"/>
          <c:extLst>
            <c:ext xmlns:c16="http://schemas.microsoft.com/office/drawing/2014/chart" uri="{C3380CC4-5D6E-409C-BE32-E72D297353CC}">
              <c16:uniqueId val="{00000000-0B69-4174-8711-BE7C727C507E}"/>
            </c:ext>
          </c:extLst>
        </c:ser>
        <c:ser>
          <c:idx val="1"/>
          <c:order val="1"/>
          <c:tx>
            <c:strRef>
              <c:f>'Amb arrivals'!$I$23</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arrivals'!$I$24:$I$35</c:f>
              <c:numCache>
                <c:formatCode>#,##0</c:formatCode>
                <c:ptCount val="12"/>
                <c:pt idx="0">
                  <c:v>552</c:v>
                </c:pt>
                <c:pt idx="1">
                  <c:v>591</c:v>
                </c:pt>
                <c:pt idx="2">
                  <c:v>583</c:v>
                </c:pt>
                <c:pt idx="3">
                  <c:v>615</c:v>
                </c:pt>
                <c:pt idx="4">
                  <c:v>613</c:v>
                </c:pt>
                <c:pt idx="5">
                  <c:v>576</c:v>
                </c:pt>
                <c:pt idx="6">
                  <c:v>648</c:v>
                </c:pt>
                <c:pt idx="7">
                  <c:v>566</c:v>
                </c:pt>
                <c:pt idx="8">
                  <c:v>579</c:v>
                </c:pt>
                <c:pt idx="9">
                  <c:v>523</c:v>
                </c:pt>
                <c:pt idx="10">
                  <c:v>506</c:v>
                </c:pt>
                <c:pt idx="11">
                  <c:v>602</c:v>
                </c:pt>
              </c:numCache>
            </c:numRef>
          </c:val>
          <c:smooth val="0"/>
          <c:extLst>
            <c:ext xmlns:c16="http://schemas.microsoft.com/office/drawing/2014/chart" uri="{C3380CC4-5D6E-409C-BE32-E72D297353CC}">
              <c16:uniqueId val="{00000001-0B69-4174-8711-BE7C727C507E}"/>
            </c:ext>
          </c:extLst>
        </c:ser>
        <c:ser>
          <c:idx val="2"/>
          <c:order val="2"/>
          <c:tx>
            <c:strRef>
              <c:f>'Amb arrivals'!$J$23</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arrivals'!$J$24:$J$35</c:f>
              <c:numCache>
                <c:formatCode>#,##0</c:formatCode>
                <c:ptCount val="12"/>
                <c:pt idx="0">
                  <c:v>526</c:v>
                </c:pt>
                <c:pt idx="1">
                  <c:v>612</c:v>
                </c:pt>
                <c:pt idx="2">
                  <c:v>559</c:v>
                </c:pt>
                <c:pt idx="3">
                  <c:v>636</c:v>
                </c:pt>
                <c:pt idx="4">
                  <c:v>601</c:v>
                </c:pt>
                <c:pt idx="5">
                  <c:v>608</c:v>
                </c:pt>
              </c:numCache>
            </c:numRef>
          </c:val>
          <c:smooth val="0"/>
          <c:extLst>
            <c:ext xmlns:c16="http://schemas.microsoft.com/office/drawing/2014/chart" uri="{C3380CC4-5D6E-409C-BE32-E72D297353CC}">
              <c16:uniqueId val="{00000002-0B69-4174-8711-BE7C727C507E}"/>
            </c:ext>
          </c:extLst>
        </c:ser>
        <c:dLbls>
          <c:showLegendKey val="0"/>
          <c:showVal val="0"/>
          <c:showCatName val="0"/>
          <c:showSerName val="0"/>
          <c:showPercent val="0"/>
          <c:showBubbleSize val="0"/>
        </c:dLbls>
        <c:marker val="1"/>
        <c:smooth val="0"/>
        <c:axId val="179359744"/>
        <c:axId val="179361664"/>
      </c:lineChart>
      <c:catAx>
        <c:axId val="17935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61664"/>
        <c:crosses val="autoZero"/>
        <c:auto val="1"/>
        <c:lblAlgn val="ctr"/>
        <c:lblOffset val="100"/>
        <c:noMultiLvlLbl val="0"/>
      </c:catAx>
      <c:valAx>
        <c:axId val="179361664"/>
        <c:scaling>
          <c:orientation val="minMax"/>
          <c:max val="9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59744"/>
        <c:crosses val="autoZero"/>
        <c:crossBetween val="between"/>
        <c:majorUnit val="1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15 min (Antrim)</a:t>
            </a:r>
            <a:endParaRPr lang="en-GB" sz="1100">
              <a:effectLst/>
            </a:endParaRPr>
          </a:p>
        </c:rich>
      </c:tx>
      <c:layout>
        <c:manualLayout>
          <c:xMode val="edge"/>
          <c:yMode val="edge"/>
          <c:x val="0.26943044619422579"/>
          <c:y val="3.2282863246668313E-2"/>
        </c:manualLayout>
      </c:layout>
      <c:overlay val="0"/>
      <c:spPr>
        <a:noFill/>
        <a:ln>
          <a:noFill/>
        </a:ln>
        <a:effectLst/>
      </c:spPr>
    </c:title>
    <c:autoTitleDeleted val="0"/>
    <c:plotArea>
      <c:layout>
        <c:manualLayout>
          <c:layoutTarget val="inner"/>
          <c:xMode val="edge"/>
          <c:yMode val="edge"/>
          <c:x val="8.4456036745406818E-2"/>
          <c:y val="0.15069890106769651"/>
          <c:w val="0.86341185476815396"/>
          <c:h val="0.5119711210813267"/>
        </c:manualLayout>
      </c:layout>
      <c:lineChart>
        <c:grouping val="standard"/>
        <c:varyColors val="0"/>
        <c:ser>
          <c:idx val="0"/>
          <c:order val="0"/>
          <c:tx>
            <c:strRef>
              <c:f>'NIAS Handover &lt;15'!$F$6</c:f>
              <c:strCache>
                <c:ptCount val="1"/>
                <c:pt idx="0">
                  <c:v>LPL</c:v>
                </c:pt>
              </c:strCache>
            </c:strRef>
          </c:tx>
          <c:spPr>
            <a:ln w="15875" cap="rnd">
              <a:solidFill>
                <a:schemeClr val="tx1"/>
              </a:solidFill>
              <a:prstDash val="lgDash"/>
              <a:round/>
            </a:ln>
            <a:effectLst/>
          </c:spPr>
          <c:marker>
            <c:symbol val="none"/>
          </c:marker>
          <c:cat>
            <c:numRef>
              <c:f>'NIAS Handover &lt;15'!$B$79:$B$96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&lt;15'!$F$79:$F$102</c:f>
              <c:numCache>
                <c:formatCode>0%</c:formatCode>
                <c:ptCount val="24"/>
                <c:pt idx="0">
                  <c:v>4.0191233189865415E-2</c:v>
                </c:pt>
                <c:pt idx="1">
                  <c:v>4.0191233189865415E-2</c:v>
                </c:pt>
                <c:pt idx="2">
                  <c:v>4.0191233189865415E-2</c:v>
                </c:pt>
                <c:pt idx="3">
                  <c:v>4.0191233189865415E-2</c:v>
                </c:pt>
                <c:pt idx="4">
                  <c:v>4.0191233189865415E-2</c:v>
                </c:pt>
                <c:pt idx="5">
                  <c:v>4.0191233189865415E-2</c:v>
                </c:pt>
                <c:pt idx="6">
                  <c:v>4.0191233189865415E-2</c:v>
                </c:pt>
                <c:pt idx="7">
                  <c:v>4.0191233189865415E-2</c:v>
                </c:pt>
                <c:pt idx="8">
                  <c:v>4.0191233189865415E-2</c:v>
                </c:pt>
                <c:pt idx="9">
                  <c:v>4.0191233189865415E-2</c:v>
                </c:pt>
                <c:pt idx="10">
                  <c:v>4.0191233189865415E-2</c:v>
                </c:pt>
                <c:pt idx="11">
                  <c:v>4.0191233189865415E-2</c:v>
                </c:pt>
                <c:pt idx="12">
                  <c:v>4.0191233189865415E-2</c:v>
                </c:pt>
                <c:pt idx="13">
                  <c:v>4.0191233189865415E-2</c:v>
                </c:pt>
                <c:pt idx="14">
                  <c:v>4.0191233189865415E-2</c:v>
                </c:pt>
                <c:pt idx="15">
                  <c:v>4.0191233189865415E-2</c:v>
                </c:pt>
                <c:pt idx="16">
                  <c:v>4.0191233189865415E-2</c:v>
                </c:pt>
                <c:pt idx="17">
                  <c:v>4.0191233189865415E-2</c:v>
                </c:pt>
                <c:pt idx="18">
                  <c:v>4.0191233189865415E-2</c:v>
                </c:pt>
                <c:pt idx="19">
                  <c:v>4.0191233189865415E-2</c:v>
                </c:pt>
                <c:pt idx="20">
                  <c:v>4.0191233189865415E-2</c:v>
                </c:pt>
                <c:pt idx="21">
                  <c:v>4.0191233189865415E-2</c:v>
                </c:pt>
                <c:pt idx="22">
                  <c:v>4.0191233189865415E-2</c:v>
                </c:pt>
                <c:pt idx="23">
                  <c:v>4.0191233189865415E-2</c:v>
                </c:pt>
              </c:numCache>
            </c:numRef>
          </c:val>
          <c:smooth val="0"/>
          <c:extLst>
            <c:ext xmlns:c16="http://schemas.microsoft.com/office/drawing/2014/chart" uri="{C3380CC4-5D6E-409C-BE32-E72D297353CC}">
              <c16:uniqueId val="{00000000-1DE4-4EF0-A7D8-4C5D1443E6D0}"/>
            </c:ext>
          </c:extLst>
        </c:ser>
        <c:ser>
          <c:idx val="1"/>
          <c:order val="1"/>
          <c:tx>
            <c:strRef>
              <c:f>'NIAS Handover &lt;15'!$E$6</c:f>
              <c:strCache>
                <c:ptCount val="1"/>
                <c:pt idx="0">
                  <c:v>&lt; 15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&lt;15'!$B$79:$B$96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&lt;15'!$E$79:$E$102</c:f>
              <c:numCache>
                <c:formatCode>0.0%</c:formatCode>
                <c:ptCount val="24"/>
                <c:pt idx="0">
                  <c:v>6.4078866296980896E-2</c:v>
                </c:pt>
                <c:pt idx="1">
                  <c:v>5.7057057057057055E-2</c:v>
                </c:pt>
                <c:pt idx="2">
                  <c:v>6.3411540900443875E-2</c:v>
                </c:pt>
                <c:pt idx="3">
                  <c:v>7.0520965692503171E-2</c:v>
                </c:pt>
                <c:pt idx="4">
                  <c:v>6.8066157760814247E-2</c:v>
                </c:pt>
                <c:pt idx="5">
                  <c:v>5.3756030323914544E-2</c:v>
                </c:pt>
                <c:pt idx="6">
                  <c:v>5.9850374064837904E-2</c:v>
                </c:pt>
                <c:pt idx="7">
                  <c:v>5.8201058201058198E-2</c:v>
                </c:pt>
                <c:pt idx="8">
                  <c:v>7.0291777188328908E-2</c:v>
                </c:pt>
                <c:pt idx="9">
                  <c:v>4.0322580645161289E-2</c:v>
                </c:pt>
                <c:pt idx="10">
                  <c:v>5.2359882005899708E-2</c:v>
                </c:pt>
                <c:pt idx="11">
                  <c:v>6.7639257294429711E-2</c:v>
                </c:pt>
                <c:pt idx="12">
                  <c:v>7.8880407124681931E-2</c:v>
                </c:pt>
                <c:pt idx="13">
                  <c:v>0.11824729891956783</c:v>
                </c:pt>
                <c:pt idx="14">
                  <c:v>0.11799999999999999</c:v>
                </c:pt>
                <c:pt idx="15">
                  <c:v>8.6999999999999994E-2</c:v>
                </c:pt>
                <c:pt idx="16">
                  <c:v>9.0999999999999998E-2</c:v>
                </c:pt>
                <c:pt idx="17">
                  <c:v>7.6999999999999999E-2</c:v>
                </c:pt>
              </c:numCache>
            </c:numRef>
          </c:val>
          <c:smooth val="0"/>
          <c:extLst>
            <c:ext xmlns:c16="http://schemas.microsoft.com/office/drawing/2014/chart" uri="{C3380CC4-5D6E-409C-BE32-E72D297353CC}">
              <c16:uniqueId val="{00000001-1DE4-4EF0-A7D8-4C5D1443E6D0}"/>
            </c:ext>
          </c:extLst>
        </c:ser>
        <c:ser>
          <c:idx val="4"/>
          <c:order val="2"/>
          <c:tx>
            <c:strRef>
              <c:f>'NIAS Handover &lt;15'!$D$6</c:f>
              <c:strCache>
                <c:ptCount val="1"/>
                <c:pt idx="0">
                  <c:v>Mean</c:v>
                </c:pt>
              </c:strCache>
            </c:strRef>
          </c:tx>
          <c:spPr>
            <a:ln w="15875" cap="rnd">
              <a:solidFill>
                <a:schemeClr val="tx1"/>
              </a:solidFill>
              <a:round/>
            </a:ln>
            <a:effectLst/>
          </c:spPr>
          <c:marker>
            <c:symbol val="none"/>
          </c:marker>
          <c:cat>
            <c:numRef>
              <c:f>'NIAS Handover &lt;15'!$B$79:$B$96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&lt;15'!$D$79:$D$102</c:f>
              <c:numCache>
                <c:formatCode>0%</c:formatCode>
                <c:ptCount val="24"/>
                <c:pt idx="0">
                  <c:v>7.1982402970871051E-2</c:v>
                </c:pt>
                <c:pt idx="1">
                  <c:v>7.1982402970871051E-2</c:v>
                </c:pt>
                <c:pt idx="2">
                  <c:v>7.1982402970871051E-2</c:v>
                </c:pt>
                <c:pt idx="3">
                  <c:v>7.1982402970871051E-2</c:v>
                </c:pt>
                <c:pt idx="4">
                  <c:v>7.1982402970871051E-2</c:v>
                </c:pt>
                <c:pt idx="5">
                  <c:v>7.1982402970871051E-2</c:v>
                </c:pt>
                <c:pt idx="6">
                  <c:v>7.1982402970871051E-2</c:v>
                </c:pt>
                <c:pt idx="7">
                  <c:v>7.1982402970871051E-2</c:v>
                </c:pt>
                <c:pt idx="8">
                  <c:v>7.1982402970871051E-2</c:v>
                </c:pt>
                <c:pt idx="9">
                  <c:v>7.1982402970871051E-2</c:v>
                </c:pt>
                <c:pt idx="10">
                  <c:v>7.1982402970871051E-2</c:v>
                </c:pt>
                <c:pt idx="11">
                  <c:v>7.1982402970871051E-2</c:v>
                </c:pt>
                <c:pt idx="12">
                  <c:v>7.1982402970871051E-2</c:v>
                </c:pt>
                <c:pt idx="13">
                  <c:v>7.1982402970871051E-2</c:v>
                </c:pt>
                <c:pt idx="14">
                  <c:v>7.1982402970871051E-2</c:v>
                </c:pt>
                <c:pt idx="15">
                  <c:v>7.1982402970871051E-2</c:v>
                </c:pt>
                <c:pt idx="16">
                  <c:v>7.1982402970871051E-2</c:v>
                </c:pt>
                <c:pt idx="17">
                  <c:v>7.1982402970871051E-2</c:v>
                </c:pt>
                <c:pt idx="18">
                  <c:v>7.1982402970871051E-2</c:v>
                </c:pt>
                <c:pt idx="19">
                  <c:v>7.1982402970871051E-2</c:v>
                </c:pt>
                <c:pt idx="20">
                  <c:v>7.1982402970871051E-2</c:v>
                </c:pt>
                <c:pt idx="21">
                  <c:v>7.1982402970871051E-2</c:v>
                </c:pt>
                <c:pt idx="22">
                  <c:v>7.1982402970871051E-2</c:v>
                </c:pt>
                <c:pt idx="23">
                  <c:v>7.1982402970871051E-2</c:v>
                </c:pt>
              </c:numCache>
            </c:numRef>
          </c:val>
          <c:smooth val="0"/>
          <c:extLst>
            <c:ext xmlns:c16="http://schemas.microsoft.com/office/drawing/2014/chart" uri="{C3380CC4-5D6E-409C-BE32-E72D297353CC}">
              <c16:uniqueId val="{00000002-1DE4-4EF0-A7D8-4C5D1443E6D0}"/>
            </c:ext>
          </c:extLst>
        </c:ser>
        <c:ser>
          <c:idx val="5"/>
          <c:order val="3"/>
          <c:tx>
            <c:strRef>
              <c:f>'NIAS Handover &lt;15'!$C$6</c:f>
              <c:strCache>
                <c:ptCount val="1"/>
                <c:pt idx="0">
                  <c:v>UPL</c:v>
                </c:pt>
              </c:strCache>
            </c:strRef>
          </c:tx>
          <c:spPr>
            <a:ln w="15875" cap="rnd">
              <a:solidFill>
                <a:schemeClr val="tx1"/>
              </a:solidFill>
              <a:prstDash val="lgDash"/>
              <a:round/>
            </a:ln>
            <a:effectLst/>
          </c:spPr>
          <c:marker>
            <c:symbol val="none"/>
          </c:marker>
          <c:cat>
            <c:numRef>
              <c:f>'NIAS Handover &lt;15'!$B$79:$B$96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&lt;15'!$C$79:$C$102</c:f>
              <c:numCache>
                <c:formatCode>0%</c:formatCode>
                <c:ptCount val="24"/>
                <c:pt idx="0">
                  <c:v>0.10377357275187668</c:v>
                </c:pt>
                <c:pt idx="1">
                  <c:v>0.10377357275187668</c:v>
                </c:pt>
                <c:pt idx="2">
                  <c:v>0.10377357275187668</c:v>
                </c:pt>
                <c:pt idx="3">
                  <c:v>0.10377357275187668</c:v>
                </c:pt>
                <c:pt idx="4">
                  <c:v>0.10377357275187668</c:v>
                </c:pt>
                <c:pt idx="5">
                  <c:v>0.10377357275187668</c:v>
                </c:pt>
                <c:pt idx="6">
                  <c:v>0.10377357275187668</c:v>
                </c:pt>
                <c:pt idx="7">
                  <c:v>0.10377357275187668</c:v>
                </c:pt>
                <c:pt idx="8">
                  <c:v>0.10377357275187668</c:v>
                </c:pt>
                <c:pt idx="9">
                  <c:v>0.10377357275187668</c:v>
                </c:pt>
                <c:pt idx="10">
                  <c:v>0.10377357275187668</c:v>
                </c:pt>
                <c:pt idx="11">
                  <c:v>0.10377357275187668</c:v>
                </c:pt>
                <c:pt idx="12">
                  <c:v>0.10377357275187668</c:v>
                </c:pt>
                <c:pt idx="13">
                  <c:v>0.10377357275187668</c:v>
                </c:pt>
                <c:pt idx="14">
                  <c:v>0.10377357275187668</c:v>
                </c:pt>
                <c:pt idx="15">
                  <c:v>0.10377357275187668</c:v>
                </c:pt>
                <c:pt idx="16">
                  <c:v>0.10377357275187668</c:v>
                </c:pt>
                <c:pt idx="17">
                  <c:v>0.10377357275187668</c:v>
                </c:pt>
                <c:pt idx="18">
                  <c:v>0.10377357275187668</c:v>
                </c:pt>
                <c:pt idx="19">
                  <c:v>0.10377357275187668</c:v>
                </c:pt>
                <c:pt idx="20">
                  <c:v>0.10377357275187668</c:v>
                </c:pt>
                <c:pt idx="21">
                  <c:v>0.10377357275187668</c:v>
                </c:pt>
                <c:pt idx="22">
                  <c:v>0.10377357275187668</c:v>
                </c:pt>
                <c:pt idx="23">
                  <c:v>0.10377357275187668</c:v>
                </c:pt>
              </c:numCache>
            </c:numRef>
          </c:val>
          <c:smooth val="0"/>
          <c:extLst>
            <c:ext xmlns:c16="http://schemas.microsoft.com/office/drawing/2014/chart" uri="{C3380CC4-5D6E-409C-BE32-E72D297353CC}">
              <c16:uniqueId val="{00000003-1DE4-4EF0-A7D8-4C5D1443E6D0}"/>
            </c:ext>
          </c:extLst>
        </c:ser>
        <c:ser>
          <c:idx val="2"/>
          <c:order val="4"/>
          <c:tx>
            <c:strRef>
              <c:f>'NIAS Handover &lt;15'!$I$6</c:f>
              <c:strCache>
                <c:ptCount val="1"/>
                <c:pt idx="0">
                  <c:v>SCL</c:v>
                </c:pt>
              </c:strCache>
            </c:strRef>
          </c:tx>
          <c:spPr>
            <a:ln>
              <a:noFill/>
            </a:ln>
          </c:spPr>
          <c:marker>
            <c:symbol val="circle"/>
            <c:size val="7"/>
            <c:spPr>
              <a:solidFill>
                <a:srgbClr val="ED7D31"/>
              </a:solidFill>
              <a:ln>
                <a:solidFill>
                  <a:srgbClr val="ED7D31"/>
                </a:solidFill>
              </a:ln>
            </c:spPr>
          </c:marker>
          <c:cat>
            <c:numRef>
              <c:f>'NIAS Handover &lt;15'!$B$79:$B$96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1DE4-4EF0-A7D8-4C5D1443E6D0}"/>
            </c:ext>
          </c:extLst>
        </c:ser>
        <c:ser>
          <c:idx val="6"/>
          <c:order val="5"/>
          <c:tx>
            <c:strRef>
              <c:f>'NIAS Handover &lt;15'!$J$6</c:f>
              <c:strCache>
                <c:ptCount val="1"/>
                <c:pt idx="0">
                  <c:v>SCH</c:v>
                </c:pt>
              </c:strCache>
            </c:strRef>
          </c:tx>
          <c:spPr>
            <a:ln>
              <a:noFill/>
            </a:ln>
          </c:spPr>
          <c:marker>
            <c:symbol val="circle"/>
            <c:size val="7"/>
            <c:spPr>
              <a:solidFill>
                <a:srgbClr val="5B9BD5"/>
              </a:solidFill>
              <a:ln>
                <a:solidFill>
                  <a:srgbClr val="5B9BD5"/>
                </a:solidFill>
              </a:ln>
            </c:spPr>
          </c:marker>
          <c:cat>
            <c:numRef>
              <c:f>'NIAS Handover &lt;15'!$B$79:$B$96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0.11824729891956783</c:v>
                </c:pt>
                <c:pt idx="14">
                  <c:v>0.11799999999999999</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1DE4-4EF0-A7D8-4C5D1443E6D0}"/>
            </c:ext>
          </c:extLst>
        </c:ser>
        <c:dLbls>
          <c:showLegendKey val="0"/>
          <c:showVal val="0"/>
          <c:showCatName val="0"/>
          <c:showSerName val="0"/>
          <c:showPercent val="0"/>
          <c:showBubbleSize val="0"/>
        </c:dLbls>
        <c:smooth val="0"/>
        <c:axId val="179400704"/>
        <c:axId val="179402624"/>
      </c:lineChart>
      <c:dateAx>
        <c:axId val="1794007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2624"/>
        <c:crosses val="autoZero"/>
        <c:auto val="1"/>
        <c:lblOffset val="100"/>
        <c:baseTimeUnit val="months"/>
        <c:majorUnit val="1"/>
        <c:majorTimeUnit val="months"/>
      </c:dateAx>
      <c:valAx>
        <c:axId val="179402624"/>
        <c:scaling>
          <c:orientation val="minMax"/>
          <c:max val="0.15000000000000002"/>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0704"/>
        <c:crosses val="autoZero"/>
        <c:crossBetween val="midCat"/>
        <c:majorUnit val="5.000000000000001E-2"/>
      </c:valAx>
      <c:spPr>
        <a:noFill/>
        <a:ln>
          <a:noFill/>
        </a:ln>
        <a:effectLst/>
      </c:spPr>
    </c:plotArea>
    <c:legend>
      <c:legendPos val="b"/>
      <c:layout>
        <c:manualLayout>
          <c:xMode val="edge"/>
          <c:yMode val="edge"/>
          <c:x val="5.2777777777777778E-2"/>
          <c:y val="0.8598815169241254"/>
          <c:w val="0.9"/>
          <c:h val="8.1515859268514318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15 min (Causeway)</a:t>
            </a:r>
            <a:endParaRPr lang="en-GB" sz="1100">
              <a:effectLst/>
            </a:endParaRPr>
          </a:p>
        </c:rich>
      </c:tx>
      <c:layout>
        <c:manualLayout>
          <c:xMode val="edge"/>
          <c:yMode val="edge"/>
          <c:x val="0.24188888888888888"/>
          <c:y val="4.1506508314919283E-2"/>
        </c:manualLayout>
      </c:layout>
      <c:overlay val="0"/>
      <c:spPr>
        <a:noFill/>
        <a:ln>
          <a:noFill/>
        </a:ln>
        <a:effectLst/>
      </c:spPr>
    </c:title>
    <c:autoTitleDeleted val="0"/>
    <c:plotArea>
      <c:layout>
        <c:manualLayout>
          <c:layoutTarget val="inner"/>
          <c:xMode val="edge"/>
          <c:yMode val="edge"/>
          <c:x val="9.7122703412073491E-2"/>
          <c:y val="0.14494995070421257"/>
          <c:w val="0.86269961834771147"/>
          <c:h val="0.52377746402767977"/>
        </c:manualLayout>
      </c:layout>
      <c:lineChart>
        <c:grouping val="standard"/>
        <c:varyColors val="0"/>
        <c:ser>
          <c:idx val="0"/>
          <c:order val="0"/>
          <c:tx>
            <c:strRef>
              <c:f>'NIAS Handover &lt;15'!$F$109</c:f>
              <c:strCache>
                <c:ptCount val="1"/>
                <c:pt idx="0">
                  <c:v>LPL</c:v>
                </c:pt>
              </c:strCache>
            </c:strRef>
          </c:tx>
          <c:spPr>
            <a:ln w="15875" cap="rnd">
              <a:solidFill>
                <a:schemeClr val="tx1"/>
              </a:solidFill>
              <a:prstDash val="lgDash"/>
              <a:round/>
            </a:ln>
            <a:effectLst/>
          </c:spPr>
          <c:marker>
            <c:symbol val="none"/>
          </c:marker>
          <c:cat>
            <c:numRef>
              <c:f>'NIAS Handover &lt;15'!$B$182:$B$199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&lt;15'!$F$182:$F$205</c:f>
              <c:numCache>
                <c:formatCode>0%</c:formatCode>
                <c:ptCount val="24"/>
                <c:pt idx="0">
                  <c:v>2.958263995145223E-2</c:v>
                </c:pt>
                <c:pt idx="1">
                  <c:v>2.958263995145223E-2</c:v>
                </c:pt>
                <c:pt idx="2">
                  <c:v>2.958263995145223E-2</c:v>
                </c:pt>
                <c:pt idx="3">
                  <c:v>2.958263995145223E-2</c:v>
                </c:pt>
                <c:pt idx="4">
                  <c:v>2.958263995145223E-2</c:v>
                </c:pt>
                <c:pt idx="5">
                  <c:v>2.958263995145223E-2</c:v>
                </c:pt>
                <c:pt idx="6">
                  <c:v>2.958263995145223E-2</c:v>
                </c:pt>
                <c:pt idx="7">
                  <c:v>2.958263995145223E-2</c:v>
                </c:pt>
                <c:pt idx="8">
                  <c:v>2.958263995145223E-2</c:v>
                </c:pt>
                <c:pt idx="9">
                  <c:v>2.958263995145223E-2</c:v>
                </c:pt>
                <c:pt idx="10">
                  <c:v>2.958263995145223E-2</c:v>
                </c:pt>
                <c:pt idx="11">
                  <c:v>2.958263995145223E-2</c:v>
                </c:pt>
                <c:pt idx="12">
                  <c:v>2.958263995145223E-2</c:v>
                </c:pt>
                <c:pt idx="13">
                  <c:v>2.958263995145223E-2</c:v>
                </c:pt>
                <c:pt idx="14">
                  <c:v>2.958263995145223E-2</c:v>
                </c:pt>
                <c:pt idx="15">
                  <c:v>2.958263995145223E-2</c:v>
                </c:pt>
                <c:pt idx="16">
                  <c:v>2.958263995145223E-2</c:v>
                </c:pt>
                <c:pt idx="17">
                  <c:v>2.958263995145223E-2</c:v>
                </c:pt>
                <c:pt idx="18">
                  <c:v>2.958263995145223E-2</c:v>
                </c:pt>
                <c:pt idx="19">
                  <c:v>2.958263995145223E-2</c:v>
                </c:pt>
                <c:pt idx="20">
                  <c:v>2.958263995145223E-2</c:v>
                </c:pt>
                <c:pt idx="21">
                  <c:v>2.958263995145223E-2</c:v>
                </c:pt>
                <c:pt idx="22">
                  <c:v>2.958263995145223E-2</c:v>
                </c:pt>
                <c:pt idx="23">
                  <c:v>2.958263995145223E-2</c:v>
                </c:pt>
              </c:numCache>
            </c:numRef>
          </c:val>
          <c:smooth val="0"/>
          <c:extLst>
            <c:ext xmlns:c16="http://schemas.microsoft.com/office/drawing/2014/chart" uri="{C3380CC4-5D6E-409C-BE32-E72D297353CC}">
              <c16:uniqueId val="{00000000-5A80-4CD2-B1AA-400F977C8491}"/>
            </c:ext>
          </c:extLst>
        </c:ser>
        <c:ser>
          <c:idx val="1"/>
          <c:order val="1"/>
          <c:tx>
            <c:strRef>
              <c:f>'NIAS Handover &lt;15'!$E$109</c:f>
              <c:strCache>
                <c:ptCount val="1"/>
                <c:pt idx="0">
                  <c:v>&lt; 15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&lt;15'!$B$182:$B$199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&lt;15'!$E$182:$E$205</c:f>
              <c:numCache>
                <c:formatCode>0.0%</c:formatCode>
                <c:ptCount val="24"/>
                <c:pt idx="0">
                  <c:v>4.7535211267605633E-2</c:v>
                </c:pt>
                <c:pt idx="1">
                  <c:v>5.0653594771241831E-2</c:v>
                </c:pt>
                <c:pt idx="2">
                  <c:v>5.0251256281407038E-2</c:v>
                </c:pt>
                <c:pt idx="3">
                  <c:v>6.2695924764890276E-2</c:v>
                </c:pt>
                <c:pt idx="4">
                  <c:v>4.2789223454833596E-2</c:v>
                </c:pt>
                <c:pt idx="5">
                  <c:v>5.3601340033500838E-2</c:v>
                </c:pt>
                <c:pt idx="6">
                  <c:v>5.8646616541353384E-2</c:v>
                </c:pt>
                <c:pt idx="7">
                  <c:v>7.6530612244897961E-2</c:v>
                </c:pt>
                <c:pt idx="8">
                  <c:v>6.655290102389079E-2</c:v>
                </c:pt>
                <c:pt idx="9">
                  <c:v>5.7943925233644861E-2</c:v>
                </c:pt>
                <c:pt idx="10">
                  <c:v>5.3537284894837479E-2</c:v>
                </c:pt>
                <c:pt idx="11">
                  <c:v>4.361873990306947E-2</c:v>
                </c:pt>
                <c:pt idx="12">
                  <c:v>5.9040590405904057E-2</c:v>
                </c:pt>
                <c:pt idx="13">
                  <c:v>8.615384615384615E-2</c:v>
                </c:pt>
                <c:pt idx="14">
                  <c:v>0.125</c:v>
                </c:pt>
                <c:pt idx="15">
                  <c:v>8.7999999999999995E-2</c:v>
                </c:pt>
                <c:pt idx="16">
                  <c:v>8.5000000000000006E-2</c:v>
                </c:pt>
                <c:pt idx="17">
                  <c:v>7.0000000000000007E-2</c:v>
                </c:pt>
              </c:numCache>
            </c:numRef>
          </c:val>
          <c:smooth val="0"/>
          <c:extLst>
            <c:ext xmlns:c16="http://schemas.microsoft.com/office/drawing/2014/chart" uri="{C3380CC4-5D6E-409C-BE32-E72D297353CC}">
              <c16:uniqueId val="{00000001-5A80-4CD2-B1AA-400F977C8491}"/>
            </c:ext>
          </c:extLst>
        </c:ser>
        <c:ser>
          <c:idx val="4"/>
          <c:order val="2"/>
          <c:tx>
            <c:strRef>
              <c:f>'NIAS Handover &lt;15'!$D$109</c:f>
              <c:strCache>
                <c:ptCount val="1"/>
                <c:pt idx="0">
                  <c:v>Mean</c:v>
                </c:pt>
              </c:strCache>
            </c:strRef>
          </c:tx>
          <c:spPr>
            <a:ln w="15875" cap="rnd">
              <a:solidFill>
                <a:schemeClr val="tx1"/>
              </a:solidFill>
              <a:round/>
            </a:ln>
            <a:effectLst/>
          </c:spPr>
          <c:marker>
            <c:symbol val="none"/>
          </c:marker>
          <c:cat>
            <c:numRef>
              <c:f>'NIAS Handover &lt;15'!$B$182:$B$199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&lt;15'!$D$182:$D$205</c:f>
              <c:numCache>
                <c:formatCode>0.0%</c:formatCode>
                <c:ptCount val="24"/>
                <c:pt idx="0">
                  <c:v>6.5419503720829081E-2</c:v>
                </c:pt>
                <c:pt idx="1">
                  <c:v>6.5419503720829081E-2</c:v>
                </c:pt>
                <c:pt idx="2">
                  <c:v>6.5419503720829081E-2</c:v>
                </c:pt>
                <c:pt idx="3">
                  <c:v>6.5419503720829081E-2</c:v>
                </c:pt>
                <c:pt idx="4">
                  <c:v>6.5419503720829081E-2</c:v>
                </c:pt>
                <c:pt idx="5">
                  <c:v>6.5419503720829081E-2</c:v>
                </c:pt>
                <c:pt idx="6">
                  <c:v>6.5419503720829081E-2</c:v>
                </c:pt>
                <c:pt idx="7">
                  <c:v>6.5419503720829081E-2</c:v>
                </c:pt>
                <c:pt idx="8">
                  <c:v>6.5419503720829081E-2</c:v>
                </c:pt>
                <c:pt idx="9">
                  <c:v>6.5419503720829081E-2</c:v>
                </c:pt>
                <c:pt idx="10">
                  <c:v>6.5419503720829081E-2</c:v>
                </c:pt>
                <c:pt idx="11">
                  <c:v>6.5419503720829081E-2</c:v>
                </c:pt>
                <c:pt idx="12">
                  <c:v>6.5419503720829081E-2</c:v>
                </c:pt>
                <c:pt idx="13">
                  <c:v>6.5419503720829081E-2</c:v>
                </c:pt>
                <c:pt idx="14">
                  <c:v>6.5419503720829081E-2</c:v>
                </c:pt>
                <c:pt idx="15">
                  <c:v>6.5419503720829081E-2</c:v>
                </c:pt>
                <c:pt idx="16">
                  <c:v>6.5419503720829081E-2</c:v>
                </c:pt>
                <c:pt idx="17">
                  <c:v>6.5419503720829081E-2</c:v>
                </c:pt>
                <c:pt idx="18">
                  <c:v>6.5419503720829081E-2</c:v>
                </c:pt>
                <c:pt idx="19">
                  <c:v>6.5419503720829081E-2</c:v>
                </c:pt>
                <c:pt idx="20">
                  <c:v>6.5419503720829081E-2</c:v>
                </c:pt>
                <c:pt idx="21">
                  <c:v>6.5419503720829081E-2</c:v>
                </c:pt>
                <c:pt idx="22">
                  <c:v>6.5419503720829081E-2</c:v>
                </c:pt>
                <c:pt idx="23">
                  <c:v>6.5419503720829081E-2</c:v>
                </c:pt>
              </c:numCache>
            </c:numRef>
          </c:val>
          <c:smooth val="0"/>
          <c:extLst>
            <c:ext xmlns:c16="http://schemas.microsoft.com/office/drawing/2014/chart" uri="{C3380CC4-5D6E-409C-BE32-E72D297353CC}">
              <c16:uniqueId val="{00000002-5A80-4CD2-B1AA-400F977C8491}"/>
            </c:ext>
          </c:extLst>
        </c:ser>
        <c:ser>
          <c:idx val="5"/>
          <c:order val="3"/>
          <c:tx>
            <c:strRef>
              <c:f>'NIAS Handover &lt;15'!$C$109</c:f>
              <c:strCache>
                <c:ptCount val="1"/>
                <c:pt idx="0">
                  <c:v>UPL</c:v>
                </c:pt>
              </c:strCache>
            </c:strRef>
          </c:tx>
          <c:spPr>
            <a:ln w="15875" cap="rnd">
              <a:solidFill>
                <a:schemeClr val="tx1"/>
              </a:solidFill>
              <a:prstDash val="lgDash"/>
              <a:round/>
            </a:ln>
            <a:effectLst/>
          </c:spPr>
          <c:marker>
            <c:symbol val="none"/>
          </c:marker>
          <c:cat>
            <c:numRef>
              <c:f>'NIAS Handover &lt;15'!$B$182:$B$199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&lt;15'!$C$182:$C$205</c:f>
              <c:numCache>
                <c:formatCode>0%</c:formatCode>
                <c:ptCount val="24"/>
                <c:pt idx="0">
                  <c:v>0.10125636749020593</c:v>
                </c:pt>
                <c:pt idx="1">
                  <c:v>0.10125636749020593</c:v>
                </c:pt>
                <c:pt idx="2">
                  <c:v>0.10125636749020593</c:v>
                </c:pt>
                <c:pt idx="3">
                  <c:v>0.10125636749020593</c:v>
                </c:pt>
                <c:pt idx="4">
                  <c:v>0.10125636749020593</c:v>
                </c:pt>
                <c:pt idx="5">
                  <c:v>0.10125636749020593</c:v>
                </c:pt>
                <c:pt idx="6">
                  <c:v>0.10125636749020593</c:v>
                </c:pt>
                <c:pt idx="7">
                  <c:v>0.10125636749020593</c:v>
                </c:pt>
                <c:pt idx="8">
                  <c:v>0.10125636749020593</c:v>
                </c:pt>
                <c:pt idx="9">
                  <c:v>0.10125636749020593</c:v>
                </c:pt>
                <c:pt idx="10">
                  <c:v>0.10125636749020593</c:v>
                </c:pt>
                <c:pt idx="11">
                  <c:v>0.10125636749020593</c:v>
                </c:pt>
                <c:pt idx="12">
                  <c:v>0.10125636749020593</c:v>
                </c:pt>
                <c:pt idx="13">
                  <c:v>0.10125636749020593</c:v>
                </c:pt>
                <c:pt idx="14">
                  <c:v>0.10125636749020593</c:v>
                </c:pt>
                <c:pt idx="15">
                  <c:v>0.10125636749020593</c:v>
                </c:pt>
                <c:pt idx="16">
                  <c:v>0.10125636749020593</c:v>
                </c:pt>
                <c:pt idx="17">
                  <c:v>0.10125636749020593</c:v>
                </c:pt>
                <c:pt idx="18">
                  <c:v>0.10125636749020593</c:v>
                </c:pt>
                <c:pt idx="19">
                  <c:v>0.10125636749020593</c:v>
                </c:pt>
                <c:pt idx="20">
                  <c:v>0.10125636749020593</c:v>
                </c:pt>
                <c:pt idx="21">
                  <c:v>0.10125636749020593</c:v>
                </c:pt>
                <c:pt idx="22">
                  <c:v>0.10125636749020593</c:v>
                </c:pt>
                <c:pt idx="23">
                  <c:v>0.10125636749020593</c:v>
                </c:pt>
              </c:numCache>
            </c:numRef>
          </c:val>
          <c:smooth val="0"/>
          <c:extLst>
            <c:ext xmlns:c16="http://schemas.microsoft.com/office/drawing/2014/chart" uri="{C3380CC4-5D6E-409C-BE32-E72D297353CC}">
              <c16:uniqueId val="{00000003-5A80-4CD2-B1AA-400F977C8491}"/>
            </c:ext>
          </c:extLst>
        </c:ser>
        <c:ser>
          <c:idx val="2"/>
          <c:order val="4"/>
          <c:tx>
            <c:strRef>
              <c:f>'NIAS Handover &lt;15'!$I$109</c:f>
              <c:strCache>
                <c:ptCount val="1"/>
                <c:pt idx="0">
                  <c:v>SCL</c:v>
                </c:pt>
              </c:strCache>
            </c:strRef>
          </c:tx>
          <c:spPr>
            <a:ln>
              <a:noFill/>
            </a:ln>
          </c:spPr>
          <c:marker>
            <c:symbol val="circle"/>
            <c:size val="7"/>
            <c:spPr>
              <a:solidFill>
                <a:srgbClr val="ED7D31"/>
              </a:solidFill>
              <a:ln>
                <a:solidFill>
                  <a:srgbClr val="ED7D31"/>
                </a:solidFill>
              </a:ln>
            </c:spPr>
          </c:marker>
          <c:cat>
            <c:numRef>
              <c:f>'NIAS Handover &lt;15'!$B$182:$B$199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5A80-4CD2-B1AA-400F977C8491}"/>
            </c:ext>
          </c:extLst>
        </c:ser>
        <c:ser>
          <c:idx val="6"/>
          <c:order val="5"/>
          <c:tx>
            <c:strRef>
              <c:f>'NIAS Handover &lt;15'!$J$109</c:f>
              <c:strCache>
                <c:ptCount val="1"/>
                <c:pt idx="0">
                  <c:v>SCH</c:v>
                </c:pt>
              </c:strCache>
            </c:strRef>
          </c:tx>
          <c:spPr>
            <a:ln>
              <a:noFill/>
            </a:ln>
          </c:spPr>
          <c:marker>
            <c:symbol val="circle"/>
            <c:size val="7"/>
            <c:spPr>
              <a:solidFill>
                <a:srgbClr val="5B9BD5"/>
              </a:solidFill>
              <a:ln>
                <a:solidFill>
                  <a:srgbClr val="5B9BD5"/>
                </a:solidFill>
              </a:ln>
            </c:spPr>
          </c:marker>
          <c:cat>
            <c:numRef>
              <c:f>'NIAS Handover &lt;15'!$B$182:$B$199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&lt;15'!$J$182:$J$205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0.125</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5A80-4CD2-B1AA-400F977C8491}"/>
            </c:ext>
          </c:extLst>
        </c:ser>
        <c:dLbls>
          <c:showLegendKey val="0"/>
          <c:showVal val="0"/>
          <c:showCatName val="0"/>
          <c:showSerName val="0"/>
          <c:showPercent val="0"/>
          <c:showBubbleSize val="0"/>
        </c:dLbls>
        <c:smooth val="0"/>
        <c:axId val="181964800"/>
        <c:axId val="181966720"/>
      </c:lineChart>
      <c:dateAx>
        <c:axId val="1819648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6720"/>
        <c:crosses val="autoZero"/>
        <c:auto val="1"/>
        <c:lblOffset val="100"/>
        <c:baseTimeUnit val="months"/>
        <c:majorUnit val="1"/>
        <c:majorTimeUnit val="months"/>
      </c:dateAx>
      <c:valAx>
        <c:axId val="181966720"/>
        <c:scaling>
          <c:orientation val="minMax"/>
          <c:max val="0.15000000000000002"/>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4800"/>
        <c:crosses val="autoZero"/>
        <c:crossBetween val="midCat"/>
        <c:majorUnit val="5.000000000000001E-2"/>
      </c:valAx>
      <c:spPr>
        <a:noFill/>
        <a:ln>
          <a:noFill/>
        </a:ln>
        <a:effectLst/>
      </c:spPr>
    </c:plotArea>
    <c:legend>
      <c:legendPos val="b"/>
      <c:layout>
        <c:manualLayout>
          <c:xMode val="edge"/>
          <c:yMode val="edge"/>
          <c:x val="3.3409109239781458E-2"/>
          <c:y val="0.84473873041603842"/>
          <c:w val="0.92150840087714081"/>
          <c:h val="0.1137547461965063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60 min (Antrim)</a:t>
            </a:r>
            <a:endParaRPr lang="en-GB" sz="1100">
              <a:effectLst/>
            </a:endParaRPr>
          </a:p>
        </c:rich>
      </c:tx>
      <c:layout>
        <c:manualLayout>
          <c:xMode val="edge"/>
          <c:yMode val="edge"/>
          <c:x val="0.26665266841644797"/>
          <c:y val="5.5313680786720845E-2"/>
        </c:manualLayout>
      </c:layout>
      <c:overlay val="0"/>
      <c:spPr>
        <a:noFill/>
        <a:ln>
          <a:noFill/>
        </a:ln>
        <a:effectLst/>
      </c:spPr>
    </c:title>
    <c:autoTitleDeleted val="0"/>
    <c:plotArea>
      <c:layout>
        <c:manualLayout>
          <c:layoutTarget val="inner"/>
          <c:xMode val="edge"/>
          <c:yMode val="edge"/>
          <c:x val="9.7122703412073491E-2"/>
          <c:y val="0.11713513078284006"/>
          <c:w val="0.85074518810148736"/>
          <c:h val="0.59505303634238915"/>
        </c:manualLayout>
      </c:layout>
      <c:lineChart>
        <c:grouping val="standard"/>
        <c:varyColors val="0"/>
        <c:ser>
          <c:idx val="0"/>
          <c:order val="0"/>
          <c:tx>
            <c:strRef>
              <c:f>'NIAS Handover &lt;60'!$F$6</c:f>
              <c:strCache>
                <c:ptCount val="1"/>
                <c:pt idx="0">
                  <c:v>LPL</c:v>
                </c:pt>
              </c:strCache>
            </c:strRef>
          </c:tx>
          <c:spPr>
            <a:ln w="15875" cap="rnd">
              <a:solidFill>
                <a:schemeClr val="tx1"/>
              </a:solidFill>
              <a:prstDash val="lgDash"/>
              <a:round/>
            </a:ln>
            <a:effectLst/>
          </c:spPr>
          <c:marker>
            <c:symbol val="none"/>
          </c:marker>
          <c:cat>
            <c:numRef>
              <c:f>'NIAS Handover &lt;60'!$B$79:$B$96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&lt;60'!$F$79:$F$102</c:f>
              <c:numCache>
                <c:formatCode>0%</c:formatCode>
                <c:ptCount val="24"/>
                <c:pt idx="0">
                  <c:v>0.54727166901276947</c:v>
                </c:pt>
                <c:pt idx="1">
                  <c:v>0.54727166901276947</c:v>
                </c:pt>
                <c:pt idx="2">
                  <c:v>0.54727166901276947</c:v>
                </c:pt>
                <c:pt idx="3">
                  <c:v>0.54727166901276947</c:v>
                </c:pt>
                <c:pt idx="4">
                  <c:v>0.54727166901276947</c:v>
                </c:pt>
                <c:pt idx="5">
                  <c:v>0.54727166901276947</c:v>
                </c:pt>
                <c:pt idx="6">
                  <c:v>0.54727166901276947</c:v>
                </c:pt>
                <c:pt idx="7">
                  <c:v>0.54727166901276947</c:v>
                </c:pt>
                <c:pt idx="8">
                  <c:v>0.54727166901276947</c:v>
                </c:pt>
                <c:pt idx="9">
                  <c:v>0.54727166901276947</c:v>
                </c:pt>
                <c:pt idx="10">
                  <c:v>0.54727166901276947</c:v>
                </c:pt>
                <c:pt idx="11">
                  <c:v>0.54727166901276947</c:v>
                </c:pt>
                <c:pt idx="12">
                  <c:v>0.54727166901276947</c:v>
                </c:pt>
                <c:pt idx="13">
                  <c:v>0.54727166901276947</c:v>
                </c:pt>
                <c:pt idx="14">
                  <c:v>0.54727166901276947</c:v>
                </c:pt>
                <c:pt idx="15">
                  <c:v>0.54727166901276947</c:v>
                </c:pt>
                <c:pt idx="16">
                  <c:v>0.54727166901276947</c:v>
                </c:pt>
                <c:pt idx="17">
                  <c:v>0.54727166901276947</c:v>
                </c:pt>
                <c:pt idx="18">
                  <c:v>0.54727166901276947</c:v>
                </c:pt>
                <c:pt idx="19">
                  <c:v>0.54727166901276947</c:v>
                </c:pt>
                <c:pt idx="20">
                  <c:v>0.54727166901276947</c:v>
                </c:pt>
                <c:pt idx="21">
                  <c:v>0.54727166901276947</c:v>
                </c:pt>
                <c:pt idx="22">
                  <c:v>0.54727166901276947</c:v>
                </c:pt>
                <c:pt idx="23">
                  <c:v>0.54727166901276947</c:v>
                </c:pt>
              </c:numCache>
            </c:numRef>
          </c:val>
          <c:smooth val="0"/>
          <c:extLst>
            <c:ext xmlns:c16="http://schemas.microsoft.com/office/drawing/2014/chart" uri="{C3380CC4-5D6E-409C-BE32-E72D297353CC}">
              <c16:uniqueId val="{00000000-FC6B-45CB-BD78-EFABBEBF06C3}"/>
            </c:ext>
          </c:extLst>
        </c:ser>
        <c:ser>
          <c:idx val="1"/>
          <c:order val="1"/>
          <c:tx>
            <c:strRef>
              <c:f>'NIAS Handover &lt;60'!$E$6</c:f>
              <c:strCache>
                <c:ptCount val="1"/>
                <c:pt idx="0">
                  <c:v>&lt; 60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&lt;60'!$B$79:$B$96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&lt;60'!$E$79:$E$102</c:f>
              <c:numCache>
                <c:formatCode>0.0%</c:formatCode>
                <c:ptCount val="24"/>
                <c:pt idx="0">
                  <c:v>0.76155268022181144</c:v>
                </c:pt>
                <c:pt idx="1">
                  <c:v>0.76216216216216215</c:v>
                </c:pt>
                <c:pt idx="2" formatCode="0%">
                  <c:v>0.7425491439441978</c:v>
                </c:pt>
                <c:pt idx="3" formatCode="0%">
                  <c:v>0.71664548919949178</c:v>
                </c:pt>
                <c:pt idx="4" formatCode="0%">
                  <c:v>0.69656488549618323</c:v>
                </c:pt>
                <c:pt idx="5" formatCode="0%">
                  <c:v>0.6044107512060648</c:v>
                </c:pt>
                <c:pt idx="6" formatCode="0%">
                  <c:v>0.57294264339152123</c:v>
                </c:pt>
                <c:pt idx="7" formatCode="0%">
                  <c:v>0.64021164021164023</c:v>
                </c:pt>
                <c:pt idx="8" formatCode="0%">
                  <c:v>0.60543766578249336</c:v>
                </c:pt>
                <c:pt idx="9" formatCode="0%">
                  <c:v>0.49706744868035191</c:v>
                </c:pt>
                <c:pt idx="10" formatCode="0%">
                  <c:v>0.70058997050147498</c:v>
                </c:pt>
                <c:pt idx="11" formatCode="0%">
                  <c:v>0.68037135278514593</c:v>
                </c:pt>
                <c:pt idx="12" formatCode="0%">
                  <c:v>0.69720101781170485</c:v>
                </c:pt>
                <c:pt idx="13" formatCode="0%">
                  <c:v>0.85354141656662663</c:v>
                </c:pt>
                <c:pt idx="14" formatCode="0%">
                  <c:v>0.873</c:v>
                </c:pt>
                <c:pt idx="15" formatCode="0%">
                  <c:v>0.78200000000000003</c:v>
                </c:pt>
                <c:pt idx="16" formatCode="0%">
                  <c:v>0.74199999999999999</c:v>
                </c:pt>
                <c:pt idx="17" formatCode="0%">
                  <c:v>0.66900000000000004</c:v>
                </c:pt>
              </c:numCache>
            </c:numRef>
          </c:val>
          <c:smooth val="0"/>
          <c:extLst>
            <c:ext xmlns:c16="http://schemas.microsoft.com/office/drawing/2014/chart" uri="{C3380CC4-5D6E-409C-BE32-E72D297353CC}">
              <c16:uniqueId val="{00000001-FC6B-45CB-BD78-EFABBEBF06C3}"/>
            </c:ext>
          </c:extLst>
        </c:ser>
        <c:ser>
          <c:idx val="4"/>
          <c:order val="2"/>
          <c:tx>
            <c:strRef>
              <c:f>'NIAS Handover &lt;60'!$D$6</c:f>
              <c:strCache>
                <c:ptCount val="1"/>
                <c:pt idx="0">
                  <c:v>Mean</c:v>
                </c:pt>
              </c:strCache>
            </c:strRef>
          </c:tx>
          <c:spPr>
            <a:ln w="15875" cap="rnd">
              <a:solidFill>
                <a:schemeClr val="tx1"/>
              </a:solidFill>
              <a:round/>
            </a:ln>
            <a:effectLst/>
          </c:spPr>
          <c:marker>
            <c:symbol val="none"/>
          </c:marker>
          <c:cat>
            <c:numRef>
              <c:f>'NIAS Handover &lt;60'!$B$79:$B$96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&lt;60'!$D$79:$D$102</c:f>
              <c:numCache>
                <c:formatCode>0%</c:formatCode>
                <c:ptCount val="24"/>
                <c:pt idx="0">
                  <c:v>0.69984712599782617</c:v>
                </c:pt>
                <c:pt idx="1">
                  <c:v>0.69984712599782617</c:v>
                </c:pt>
                <c:pt idx="2">
                  <c:v>0.69984712599782617</c:v>
                </c:pt>
                <c:pt idx="3">
                  <c:v>0.69984712599782617</c:v>
                </c:pt>
                <c:pt idx="4">
                  <c:v>0.69984712599782617</c:v>
                </c:pt>
                <c:pt idx="5">
                  <c:v>0.69984712599782617</c:v>
                </c:pt>
                <c:pt idx="6">
                  <c:v>0.69984712599782617</c:v>
                </c:pt>
                <c:pt idx="7">
                  <c:v>0.69984712599782617</c:v>
                </c:pt>
                <c:pt idx="8">
                  <c:v>0.69984712599782617</c:v>
                </c:pt>
                <c:pt idx="9">
                  <c:v>0.69984712599782617</c:v>
                </c:pt>
                <c:pt idx="10">
                  <c:v>0.69984712599782617</c:v>
                </c:pt>
                <c:pt idx="11">
                  <c:v>0.69984712599782617</c:v>
                </c:pt>
                <c:pt idx="12">
                  <c:v>0.69984712599782617</c:v>
                </c:pt>
                <c:pt idx="13">
                  <c:v>0.69984712599782617</c:v>
                </c:pt>
                <c:pt idx="14">
                  <c:v>0.69984712599782617</c:v>
                </c:pt>
                <c:pt idx="15">
                  <c:v>0.69984712599782617</c:v>
                </c:pt>
                <c:pt idx="16">
                  <c:v>0.69984712599782617</c:v>
                </c:pt>
                <c:pt idx="17">
                  <c:v>0.69984712599782617</c:v>
                </c:pt>
                <c:pt idx="18">
                  <c:v>0.69984712599782617</c:v>
                </c:pt>
                <c:pt idx="19">
                  <c:v>0.69984712599782617</c:v>
                </c:pt>
                <c:pt idx="20">
                  <c:v>0.69984712599782617</c:v>
                </c:pt>
                <c:pt idx="21">
                  <c:v>0.69984712599782617</c:v>
                </c:pt>
                <c:pt idx="22">
                  <c:v>0.69984712599782617</c:v>
                </c:pt>
                <c:pt idx="23">
                  <c:v>0.69984712599782617</c:v>
                </c:pt>
              </c:numCache>
            </c:numRef>
          </c:val>
          <c:smooth val="0"/>
          <c:extLst>
            <c:ext xmlns:c16="http://schemas.microsoft.com/office/drawing/2014/chart" uri="{C3380CC4-5D6E-409C-BE32-E72D297353CC}">
              <c16:uniqueId val="{00000002-FC6B-45CB-BD78-EFABBEBF06C3}"/>
            </c:ext>
          </c:extLst>
        </c:ser>
        <c:ser>
          <c:idx val="5"/>
          <c:order val="3"/>
          <c:tx>
            <c:strRef>
              <c:f>'NIAS Handover &lt;60'!$C$6</c:f>
              <c:strCache>
                <c:ptCount val="1"/>
                <c:pt idx="0">
                  <c:v>UPL</c:v>
                </c:pt>
              </c:strCache>
            </c:strRef>
          </c:tx>
          <c:spPr>
            <a:ln w="15875" cap="rnd">
              <a:solidFill>
                <a:schemeClr val="tx1"/>
              </a:solidFill>
              <a:prstDash val="lgDash"/>
              <a:round/>
            </a:ln>
            <a:effectLst/>
          </c:spPr>
          <c:marker>
            <c:symbol val="none"/>
          </c:marker>
          <c:cat>
            <c:numRef>
              <c:f>'NIAS Handover &lt;60'!$B$79:$B$96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&lt;60'!$C$79:$C$102</c:f>
              <c:numCache>
                <c:formatCode>0%</c:formatCode>
                <c:ptCount val="24"/>
                <c:pt idx="0">
                  <c:v>0.85242258298288287</c:v>
                </c:pt>
                <c:pt idx="1">
                  <c:v>0.85242258298288287</c:v>
                </c:pt>
                <c:pt idx="2">
                  <c:v>0.85242258298288287</c:v>
                </c:pt>
                <c:pt idx="3">
                  <c:v>0.85242258298288287</c:v>
                </c:pt>
                <c:pt idx="4">
                  <c:v>0.85242258298288287</c:v>
                </c:pt>
                <c:pt idx="5">
                  <c:v>0.85242258298288287</c:v>
                </c:pt>
                <c:pt idx="6">
                  <c:v>0.85242258298288287</c:v>
                </c:pt>
                <c:pt idx="7">
                  <c:v>0.85242258298288287</c:v>
                </c:pt>
                <c:pt idx="8">
                  <c:v>0.85242258298288287</c:v>
                </c:pt>
                <c:pt idx="9">
                  <c:v>0.85242258298288287</c:v>
                </c:pt>
                <c:pt idx="10">
                  <c:v>0.85242258298288287</c:v>
                </c:pt>
                <c:pt idx="11">
                  <c:v>0.85242258298288287</c:v>
                </c:pt>
                <c:pt idx="12">
                  <c:v>0.85242258298288287</c:v>
                </c:pt>
                <c:pt idx="13">
                  <c:v>0.85242258298288287</c:v>
                </c:pt>
                <c:pt idx="14">
                  <c:v>0.85242258298288287</c:v>
                </c:pt>
                <c:pt idx="15">
                  <c:v>0.85242258298288287</c:v>
                </c:pt>
                <c:pt idx="16">
                  <c:v>0.85242258298288287</c:v>
                </c:pt>
                <c:pt idx="17">
                  <c:v>0.85242258298288287</c:v>
                </c:pt>
                <c:pt idx="18">
                  <c:v>0.85242258298288287</c:v>
                </c:pt>
                <c:pt idx="19">
                  <c:v>0.85242258298288287</c:v>
                </c:pt>
                <c:pt idx="20">
                  <c:v>0.85242258298288287</c:v>
                </c:pt>
                <c:pt idx="21">
                  <c:v>0.85242258298288287</c:v>
                </c:pt>
                <c:pt idx="22">
                  <c:v>0.85242258298288287</c:v>
                </c:pt>
                <c:pt idx="23">
                  <c:v>0.85242258298288287</c:v>
                </c:pt>
              </c:numCache>
            </c:numRef>
          </c:val>
          <c:smooth val="0"/>
          <c:extLst>
            <c:ext xmlns:c16="http://schemas.microsoft.com/office/drawing/2014/chart" uri="{C3380CC4-5D6E-409C-BE32-E72D297353CC}">
              <c16:uniqueId val="{00000003-FC6B-45CB-BD78-EFABBEBF06C3}"/>
            </c:ext>
          </c:extLst>
        </c:ser>
        <c:ser>
          <c:idx val="2"/>
          <c:order val="4"/>
          <c:tx>
            <c:strRef>
              <c:f>'NIAS Handover &lt;60'!$I$6</c:f>
              <c:strCache>
                <c:ptCount val="1"/>
                <c:pt idx="0">
                  <c:v>SCL</c:v>
                </c:pt>
              </c:strCache>
            </c:strRef>
          </c:tx>
          <c:spPr>
            <a:ln>
              <a:noFill/>
            </a:ln>
          </c:spPr>
          <c:marker>
            <c:symbol val="circle"/>
            <c:size val="7"/>
            <c:spPr>
              <a:solidFill>
                <a:srgbClr val="ED7D31"/>
              </a:solidFill>
              <a:ln>
                <a:solidFill>
                  <a:srgbClr val="ED7D31"/>
                </a:solidFill>
              </a:ln>
            </c:spPr>
          </c:marker>
          <c:cat>
            <c:numRef>
              <c:f>'NIAS Handover &lt;60'!$B$79:$B$96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&lt;60'!$I$79:$I$102</c:f>
              <c:numCache>
                <c:formatCode>0%</c:formatCode>
                <c:ptCount val="24"/>
                <c:pt idx="0">
                  <c:v>#N/A</c:v>
                </c:pt>
                <c:pt idx="1">
                  <c:v>#N/A</c:v>
                </c:pt>
                <c:pt idx="2">
                  <c:v>#N/A</c:v>
                </c:pt>
                <c:pt idx="3">
                  <c:v>#N/A</c:v>
                </c:pt>
                <c:pt idx="4">
                  <c:v>#N/A</c:v>
                </c:pt>
                <c:pt idx="5">
                  <c:v>#N/A</c:v>
                </c:pt>
                <c:pt idx="6">
                  <c:v>#N/A</c:v>
                </c:pt>
                <c:pt idx="7">
                  <c:v>#N/A</c:v>
                </c:pt>
                <c:pt idx="8">
                  <c:v>#N/A</c:v>
                </c:pt>
                <c:pt idx="9">
                  <c:v>0.49706744868035191</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FC6B-45CB-BD78-EFABBEBF06C3}"/>
            </c:ext>
          </c:extLst>
        </c:ser>
        <c:ser>
          <c:idx val="6"/>
          <c:order val="5"/>
          <c:tx>
            <c:strRef>
              <c:f>'NIAS Handover &lt;60'!$J$6</c:f>
              <c:strCache>
                <c:ptCount val="1"/>
                <c:pt idx="0">
                  <c:v>SCH</c:v>
                </c:pt>
              </c:strCache>
            </c:strRef>
          </c:tx>
          <c:spPr>
            <a:ln>
              <a:noFill/>
            </a:ln>
          </c:spPr>
          <c:marker>
            <c:symbol val="circle"/>
            <c:size val="7"/>
            <c:spPr>
              <a:solidFill>
                <a:srgbClr val="5B9BD5"/>
              </a:solidFill>
              <a:ln>
                <a:solidFill>
                  <a:srgbClr val="5B9BD5"/>
                </a:solidFill>
              </a:ln>
            </c:spPr>
          </c:marker>
          <c:cat>
            <c:numRef>
              <c:f>'NIAS Handover &lt;60'!$B$79:$B$96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0.85354141656662663</c:v>
                </c:pt>
                <c:pt idx="14">
                  <c:v>0.873</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FC6B-45CB-BD78-EFABBEBF06C3}"/>
            </c:ext>
          </c:extLst>
        </c:ser>
        <c:dLbls>
          <c:showLegendKey val="0"/>
          <c:showVal val="0"/>
          <c:showCatName val="0"/>
          <c:showSerName val="0"/>
          <c:showPercent val="0"/>
          <c:showBubbleSize val="0"/>
        </c:dLbls>
        <c:smooth val="0"/>
        <c:axId val="179400704"/>
        <c:axId val="179402624"/>
      </c:lineChart>
      <c:dateAx>
        <c:axId val="1794007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2624"/>
        <c:crosses val="autoZero"/>
        <c:auto val="1"/>
        <c:lblOffset val="100"/>
        <c:baseTimeUnit val="months"/>
        <c:majorUnit val="1"/>
        <c:majorTimeUnit val="months"/>
      </c:dateAx>
      <c:valAx>
        <c:axId val="179402624"/>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070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60 min (Causeway)</a:t>
            </a:r>
            <a:endParaRPr lang="en-GB" sz="1100">
              <a:effectLst/>
            </a:endParaRPr>
          </a:p>
        </c:rich>
      </c:tx>
      <c:layout>
        <c:manualLayout>
          <c:xMode val="edge"/>
          <c:yMode val="edge"/>
          <c:x val="0.24649103340635903"/>
          <c:y val="4.1506452534470238E-2"/>
        </c:manualLayout>
      </c:layout>
      <c:overlay val="0"/>
      <c:spPr>
        <a:noFill/>
        <a:ln>
          <a:noFill/>
        </a:ln>
        <a:effectLst/>
      </c:spPr>
    </c:title>
    <c:autoTitleDeleted val="0"/>
    <c:plotArea>
      <c:layout>
        <c:manualLayout>
          <c:layoutTarget val="inner"/>
          <c:xMode val="edge"/>
          <c:yMode val="edge"/>
          <c:x val="0.10587754634964716"/>
          <c:y val="0.14494995070421257"/>
          <c:w val="0.85394475520506496"/>
          <c:h val="0.52377746402767977"/>
        </c:manualLayout>
      </c:layout>
      <c:lineChart>
        <c:grouping val="standard"/>
        <c:varyColors val="0"/>
        <c:ser>
          <c:idx val="0"/>
          <c:order val="0"/>
          <c:tx>
            <c:strRef>
              <c:f>'NIAS Handover &lt;60'!$F$109</c:f>
              <c:strCache>
                <c:ptCount val="1"/>
                <c:pt idx="0">
                  <c:v>LPL</c:v>
                </c:pt>
              </c:strCache>
            </c:strRef>
          </c:tx>
          <c:spPr>
            <a:ln w="15875" cap="rnd">
              <a:solidFill>
                <a:schemeClr val="tx1"/>
              </a:solidFill>
              <a:prstDash val="lgDash"/>
              <a:round/>
            </a:ln>
            <a:effectLst/>
          </c:spPr>
          <c:marker>
            <c:symbol val="none"/>
          </c:marker>
          <c:cat>
            <c:numRef>
              <c:f>'NIAS Handover &lt;60'!$B$182:$B$199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&lt;60'!$F$182:$F$205</c:f>
              <c:numCache>
                <c:formatCode>0%</c:formatCode>
                <c:ptCount val="24"/>
                <c:pt idx="0">
                  <c:v>0.49285397007028831</c:v>
                </c:pt>
                <c:pt idx="1">
                  <c:v>0.49285397007028831</c:v>
                </c:pt>
                <c:pt idx="2">
                  <c:v>0.49285397007028831</c:v>
                </c:pt>
                <c:pt idx="3">
                  <c:v>0.49285397007028831</c:v>
                </c:pt>
                <c:pt idx="4">
                  <c:v>0.49285397007028831</c:v>
                </c:pt>
                <c:pt idx="5">
                  <c:v>0.49285397007028831</c:v>
                </c:pt>
                <c:pt idx="6">
                  <c:v>0.49285397007028831</c:v>
                </c:pt>
                <c:pt idx="7">
                  <c:v>0.49285397007028831</c:v>
                </c:pt>
                <c:pt idx="8">
                  <c:v>0.49285397007028831</c:v>
                </c:pt>
                <c:pt idx="9">
                  <c:v>0.49285397007028831</c:v>
                </c:pt>
                <c:pt idx="10">
                  <c:v>0.49285397007028831</c:v>
                </c:pt>
                <c:pt idx="11">
                  <c:v>0.49285397007028831</c:v>
                </c:pt>
                <c:pt idx="12">
                  <c:v>0.49285397007028831</c:v>
                </c:pt>
                <c:pt idx="13">
                  <c:v>0.49285397007028831</c:v>
                </c:pt>
                <c:pt idx="14">
                  <c:v>0.49285397007028831</c:v>
                </c:pt>
                <c:pt idx="15">
                  <c:v>0.49285397007028831</c:v>
                </c:pt>
                <c:pt idx="16">
                  <c:v>0.49285397007028831</c:v>
                </c:pt>
                <c:pt idx="17">
                  <c:v>0.49285397007028831</c:v>
                </c:pt>
                <c:pt idx="18">
                  <c:v>0.49285397007028831</c:v>
                </c:pt>
                <c:pt idx="19">
                  <c:v>0.49285397007028831</c:v>
                </c:pt>
                <c:pt idx="20">
                  <c:v>0.49285397007028831</c:v>
                </c:pt>
                <c:pt idx="21">
                  <c:v>0.49285397007028831</c:v>
                </c:pt>
                <c:pt idx="22">
                  <c:v>0.49285397007028831</c:v>
                </c:pt>
                <c:pt idx="23">
                  <c:v>0.49285397007028831</c:v>
                </c:pt>
              </c:numCache>
            </c:numRef>
          </c:val>
          <c:smooth val="0"/>
          <c:extLst>
            <c:ext xmlns:c16="http://schemas.microsoft.com/office/drawing/2014/chart" uri="{C3380CC4-5D6E-409C-BE32-E72D297353CC}">
              <c16:uniqueId val="{00000000-23FC-4EEC-8AB7-E497DC04A876}"/>
            </c:ext>
          </c:extLst>
        </c:ser>
        <c:ser>
          <c:idx val="1"/>
          <c:order val="1"/>
          <c:tx>
            <c:strRef>
              <c:f>'NIAS Handover &lt;60'!$E$109</c:f>
              <c:strCache>
                <c:ptCount val="1"/>
                <c:pt idx="0">
                  <c:v>&lt; 60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0"/>
            <c:marker>
              <c:symbol val="circle"/>
              <c:size val="6"/>
            </c:marker>
            <c:bubble3D val="0"/>
            <c:extLst>
              <c:ext xmlns:c16="http://schemas.microsoft.com/office/drawing/2014/chart" uri="{C3380CC4-5D6E-409C-BE32-E72D297353CC}">
                <c16:uniqueId val="{00000001-23FC-4EEC-8AB7-E497DC04A876}"/>
              </c:ext>
            </c:extLst>
          </c:dPt>
          <c:dPt>
            <c:idx val="15"/>
            <c:marker>
              <c:spPr>
                <a:solidFill>
                  <a:schemeClr val="bg1">
                    <a:lumMod val="65000"/>
                  </a:schemeClr>
                </a:solidFill>
                <a:ln>
                  <a:solidFill>
                    <a:schemeClr val="bg1">
                      <a:lumMod val="65000"/>
                    </a:schemeClr>
                  </a:solidFill>
                </a:ln>
              </c:spPr>
            </c:marker>
            <c:bubble3D val="0"/>
            <c:extLst>
              <c:ext xmlns:c16="http://schemas.microsoft.com/office/drawing/2014/chart" uri="{C3380CC4-5D6E-409C-BE32-E72D297353CC}">
                <c16:uniqueId val="{00000002-23FC-4EEC-8AB7-E497DC04A876}"/>
              </c:ext>
            </c:extLst>
          </c:dPt>
          <c:dPt>
            <c:idx val="16"/>
            <c:marker>
              <c:spPr>
                <a:solidFill>
                  <a:schemeClr val="bg1">
                    <a:lumMod val="65000"/>
                  </a:schemeClr>
                </a:solidFill>
                <a:ln>
                  <a:solidFill>
                    <a:schemeClr val="bg1">
                      <a:lumMod val="65000"/>
                    </a:schemeClr>
                  </a:solidFill>
                </a:ln>
              </c:spPr>
            </c:marker>
            <c:bubble3D val="0"/>
            <c:extLst>
              <c:ext xmlns:c16="http://schemas.microsoft.com/office/drawing/2014/chart" uri="{C3380CC4-5D6E-409C-BE32-E72D297353CC}">
                <c16:uniqueId val="{00000003-23FC-4EEC-8AB7-E497DC04A876}"/>
              </c:ext>
            </c:extLst>
          </c:dPt>
          <c:cat>
            <c:numRef>
              <c:f>'NIAS Handover &lt;60'!$B$182:$B$199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&lt;60'!$E$182:$E$205</c:f>
              <c:numCache>
                <c:formatCode>0%</c:formatCode>
                <c:ptCount val="24"/>
                <c:pt idx="0">
                  <c:v>0.52464788732394363</c:v>
                </c:pt>
                <c:pt idx="1">
                  <c:v>0.57843137254901966</c:v>
                </c:pt>
                <c:pt idx="2">
                  <c:v>0.65494137353433834</c:v>
                </c:pt>
                <c:pt idx="3">
                  <c:v>0.63793103448275867</c:v>
                </c:pt>
                <c:pt idx="4">
                  <c:v>0.6339144215530903</c:v>
                </c:pt>
                <c:pt idx="5">
                  <c:v>0.59296482412060303</c:v>
                </c:pt>
                <c:pt idx="6">
                  <c:v>0.6255639097744361</c:v>
                </c:pt>
                <c:pt idx="7">
                  <c:v>0.64795918367346939</c:v>
                </c:pt>
                <c:pt idx="8">
                  <c:v>0.52901023890784982</c:v>
                </c:pt>
                <c:pt idx="9">
                  <c:v>0.51775700934579438</c:v>
                </c:pt>
                <c:pt idx="10">
                  <c:v>0.64244741873804967</c:v>
                </c:pt>
                <c:pt idx="11">
                  <c:v>0.61066235864297258</c:v>
                </c:pt>
                <c:pt idx="12">
                  <c:v>0.60332103321033215</c:v>
                </c:pt>
                <c:pt idx="13">
                  <c:v>0.83384615384615379</c:v>
                </c:pt>
                <c:pt idx="14">
                  <c:v>0.82899999999999996</c:v>
                </c:pt>
                <c:pt idx="15">
                  <c:v>0.72</c:v>
                </c:pt>
                <c:pt idx="16">
                  <c:v>0.751</c:v>
                </c:pt>
                <c:pt idx="17">
                  <c:v>0.67100000000000004</c:v>
                </c:pt>
              </c:numCache>
            </c:numRef>
          </c:val>
          <c:smooth val="0"/>
          <c:extLst>
            <c:ext xmlns:c16="http://schemas.microsoft.com/office/drawing/2014/chart" uri="{C3380CC4-5D6E-409C-BE32-E72D297353CC}">
              <c16:uniqueId val="{00000004-23FC-4EEC-8AB7-E497DC04A876}"/>
            </c:ext>
          </c:extLst>
        </c:ser>
        <c:ser>
          <c:idx val="4"/>
          <c:order val="2"/>
          <c:tx>
            <c:strRef>
              <c:f>'NIAS Handover &lt;60'!$D$109</c:f>
              <c:strCache>
                <c:ptCount val="1"/>
                <c:pt idx="0">
                  <c:v>Mean</c:v>
                </c:pt>
              </c:strCache>
            </c:strRef>
          </c:tx>
          <c:spPr>
            <a:ln w="15875" cap="rnd">
              <a:solidFill>
                <a:schemeClr val="tx1"/>
              </a:solidFill>
              <a:round/>
            </a:ln>
            <a:effectLst/>
          </c:spPr>
          <c:marker>
            <c:symbol val="none"/>
          </c:marker>
          <c:cat>
            <c:numRef>
              <c:f>'NIAS Handover &lt;60'!$B$182:$B$199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&lt;60'!$D$182:$D$205</c:f>
              <c:numCache>
                <c:formatCode>0%</c:formatCode>
                <c:ptCount val="24"/>
                <c:pt idx="0">
                  <c:v>0.64468878998348955</c:v>
                </c:pt>
                <c:pt idx="1">
                  <c:v>0.64468878998348955</c:v>
                </c:pt>
                <c:pt idx="2">
                  <c:v>0.64468878998348955</c:v>
                </c:pt>
                <c:pt idx="3">
                  <c:v>0.64468878998348955</c:v>
                </c:pt>
                <c:pt idx="4">
                  <c:v>0.64468878998348955</c:v>
                </c:pt>
                <c:pt idx="5">
                  <c:v>0.64468878998348955</c:v>
                </c:pt>
                <c:pt idx="6">
                  <c:v>0.64468878998348955</c:v>
                </c:pt>
                <c:pt idx="7">
                  <c:v>0.64468878998348955</c:v>
                </c:pt>
                <c:pt idx="8">
                  <c:v>0.64468878998348955</c:v>
                </c:pt>
                <c:pt idx="9">
                  <c:v>0.64468878998348955</c:v>
                </c:pt>
                <c:pt idx="10">
                  <c:v>0.64468878998348955</c:v>
                </c:pt>
                <c:pt idx="11">
                  <c:v>0.64468878998348955</c:v>
                </c:pt>
                <c:pt idx="12">
                  <c:v>0.64468878998348955</c:v>
                </c:pt>
                <c:pt idx="13">
                  <c:v>0.64468878998348955</c:v>
                </c:pt>
                <c:pt idx="14">
                  <c:v>0.64468878998348955</c:v>
                </c:pt>
                <c:pt idx="15">
                  <c:v>0.64468878998348955</c:v>
                </c:pt>
                <c:pt idx="16">
                  <c:v>0.64468878998348955</c:v>
                </c:pt>
                <c:pt idx="17">
                  <c:v>0.64468878998348955</c:v>
                </c:pt>
                <c:pt idx="18">
                  <c:v>0.64468878998348955</c:v>
                </c:pt>
                <c:pt idx="19">
                  <c:v>0.64468878998348955</c:v>
                </c:pt>
                <c:pt idx="20">
                  <c:v>0.64468878998348955</c:v>
                </c:pt>
                <c:pt idx="21">
                  <c:v>0.64468878998348955</c:v>
                </c:pt>
                <c:pt idx="22">
                  <c:v>0.64468878998348955</c:v>
                </c:pt>
                <c:pt idx="23">
                  <c:v>0.64468878998348955</c:v>
                </c:pt>
              </c:numCache>
            </c:numRef>
          </c:val>
          <c:smooth val="0"/>
          <c:extLst>
            <c:ext xmlns:c16="http://schemas.microsoft.com/office/drawing/2014/chart" uri="{C3380CC4-5D6E-409C-BE32-E72D297353CC}">
              <c16:uniqueId val="{00000005-23FC-4EEC-8AB7-E497DC04A876}"/>
            </c:ext>
          </c:extLst>
        </c:ser>
        <c:ser>
          <c:idx val="5"/>
          <c:order val="3"/>
          <c:tx>
            <c:strRef>
              <c:f>'NIAS Handover &lt;60'!$C$109</c:f>
              <c:strCache>
                <c:ptCount val="1"/>
                <c:pt idx="0">
                  <c:v>UPL</c:v>
                </c:pt>
              </c:strCache>
            </c:strRef>
          </c:tx>
          <c:spPr>
            <a:ln w="15875" cap="rnd">
              <a:solidFill>
                <a:schemeClr val="tx1"/>
              </a:solidFill>
              <a:prstDash val="lgDash"/>
              <a:round/>
            </a:ln>
            <a:effectLst/>
          </c:spPr>
          <c:marker>
            <c:symbol val="none"/>
          </c:marker>
          <c:dPt>
            <c:idx val="15"/>
            <c:bubble3D val="0"/>
            <c:extLst>
              <c:ext xmlns:c16="http://schemas.microsoft.com/office/drawing/2014/chart" uri="{C3380CC4-5D6E-409C-BE32-E72D297353CC}">
                <c16:uniqueId val="{00000006-23FC-4EEC-8AB7-E497DC04A876}"/>
              </c:ext>
            </c:extLst>
          </c:dPt>
          <c:dPt>
            <c:idx val="16"/>
            <c:bubble3D val="0"/>
            <c:extLst>
              <c:ext xmlns:c16="http://schemas.microsoft.com/office/drawing/2014/chart" uri="{C3380CC4-5D6E-409C-BE32-E72D297353CC}">
                <c16:uniqueId val="{00000007-23FC-4EEC-8AB7-E497DC04A876}"/>
              </c:ext>
            </c:extLst>
          </c:dPt>
          <c:cat>
            <c:numRef>
              <c:f>'NIAS Handover &lt;60'!$B$182:$B$199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&lt;60'!$C$182:$C$205</c:f>
              <c:numCache>
                <c:formatCode>0%</c:formatCode>
                <c:ptCount val="24"/>
                <c:pt idx="0">
                  <c:v>0.7965236098966908</c:v>
                </c:pt>
                <c:pt idx="1">
                  <c:v>0.7965236098966908</c:v>
                </c:pt>
                <c:pt idx="2">
                  <c:v>0.7965236098966908</c:v>
                </c:pt>
                <c:pt idx="3">
                  <c:v>0.7965236098966908</c:v>
                </c:pt>
                <c:pt idx="4">
                  <c:v>0.7965236098966908</c:v>
                </c:pt>
                <c:pt idx="5">
                  <c:v>0.7965236098966908</c:v>
                </c:pt>
                <c:pt idx="6">
                  <c:v>0.7965236098966908</c:v>
                </c:pt>
                <c:pt idx="7">
                  <c:v>0.7965236098966908</c:v>
                </c:pt>
                <c:pt idx="8">
                  <c:v>0.7965236098966908</c:v>
                </c:pt>
                <c:pt idx="9">
                  <c:v>0.7965236098966908</c:v>
                </c:pt>
                <c:pt idx="10">
                  <c:v>0.7965236098966908</c:v>
                </c:pt>
                <c:pt idx="11">
                  <c:v>0.7965236098966908</c:v>
                </c:pt>
                <c:pt idx="12">
                  <c:v>0.7965236098966908</c:v>
                </c:pt>
                <c:pt idx="13">
                  <c:v>0.7965236098966908</c:v>
                </c:pt>
                <c:pt idx="14">
                  <c:v>0.7965236098966908</c:v>
                </c:pt>
                <c:pt idx="15">
                  <c:v>0.7965236098966908</c:v>
                </c:pt>
                <c:pt idx="16">
                  <c:v>0.7965236098966908</c:v>
                </c:pt>
                <c:pt idx="17">
                  <c:v>0.7965236098966908</c:v>
                </c:pt>
                <c:pt idx="18">
                  <c:v>0.7965236098966908</c:v>
                </c:pt>
                <c:pt idx="19">
                  <c:v>0.7965236098966908</c:v>
                </c:pt>
                <c:pt idx="20">
                  <c:v>0.7965236098966908</c:v>
                </c:pt>
                <c:pt idx="21">
                  <c:v>0.7965236098966908</c:v>
                </c:pt>
                <c:pt idx="22">
                  <c:v>0.7965236098966908</c:v>
                </c:pt>
                <c:pt idx="23">
                  <c:v>0.7965236098966908</c:v>
                </c:pt>
              </c:numCache>
            </c:numRef>
          </c:val>
          <c:smooth val="0"/>
          <c:extLst>
            <c:ext xmlns:c16="http://schemas.microsoft.com/office/drawing/2014/chart" uri="{C3380CC4-5D6E-409C-BE32-E72D297353CC}">
              <c16:uniqueId val="{00000008-23FC-4EEC-8AB7-E497DC04A876}"/>
            </c:ext>
          </c:extLst>
        </c:ser>
        <c:ser>
          <c:idx val="2"/>
          <c:order val="4"/>
          <c:tx>
            <c:strRef>
              <c:f>'NIAS Handover &lt;60'!$I$109</c:f>
              <c:strCache>
                <c:ptCount val="1"/>
                <c:pt idx="0">
                  <c:v>SCL</c:v>
                </c:pt>
              </c:strCache>
            </c:strRef>
          </c:tx>
          <c:spPr>
            <a:ln>
              <a:noFill/>
            </a:ln>
          </c:spPr>
          <c:marker>
            <c:symbol val="circle"/>
            <c:size val="7"/>
            <c:spPr>
              <a:solidFill>
                <a:srgbClr val="ED7D31"/>
              </a:solidFill>
              <a:ln>
                <a:solidFill>
                  <a:srgbClr val="ED7D31"/>
                </a:solidFill>
              </a:ln>
            </c:spPr>
          </c:marker>
          <c:cat>
            <c:numRef>
              <c:f>'NIAS Handover &lt;60'!$B$182:$B$199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23FC-4EEC-8AB7-E497DC04A876}"/>
            </c:ext>
          </c:extLst>
        </c:ser>
        <c:ser>
          <c:idx val="6"/>
          <c:order val="5"/>
          <c:tx>
            <c:strRef>
              <c:f>'NIAS Handover &lt;60'!$J$109</c:f>
              <c:strCache>
                <c:ptCount val="1"/>
                <c:pt idx="0">
                  <c:v>SCH</c:v>
                </c:pt>
              </c:strCache>
            </c:strRef>
          </c:tx>
          <c:spPr>
            <a:ln>
              <a:noFill/>
            </a:ln>
          </c:spPr>
          <c:marker>
            <c:symbol val="circle"/>
            <c:size val="7"/>
            <c:spPr>
              <a:solidFill>
                <a:srgbClr val="5B9BD5"/>
              </a:solidFill>
              <a:ln>
                <a:solidFill>
                  <a:srgbClr val="5B9BD5"/>
                </a:solidFill>
              </a:ln>
            </c:spPr>
          </c:marker>
          <c:cat>
            <c:numRef>
              <c:f>'NIAS Handover &lt;60'!$B$182:$B$199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&lt;60'!$J$182:$J$205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0.83384615384615379</c:v>
                </c:pt>
                <c:pt idx="14">
                  <c:v>0.82899999999999996</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A-23FC-4EEC-8AB7-E497DC04A876}"/>
            </c:ext>
          </c:extLst>
        </c:ser>
        <c:dLbls>
          <c:showLegendKey val="0"/>
          <c:showVal val="0"/>
          <c:showCatName val="0"/>
          <c:showSerName val="0"/>
          <c:showPercent val="0"/>
          <c:showBubbleSize val="0"/>
        </c:dLbls>
        <c:smooth val="0"/>
        <c:axId val="181964800"/>
        <c:axId val="181966720"/>
      </c:lineChart>
      <c:dateAx>
        <c:axId val="1819648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6720"/>
        <c:crosses val="autoZero"/>
        <c:auto val="1"/>
        <c:lblOffset val="100"/>
        <c:baseTimeUnit val="months"/>
        <c:majorUnit val="1"/>
        <c:majorTimeUnit val="months"/>
      </c:dateAx>
      <c:valAx>
        <c:axId val="181966720"/>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4800"/>
        <c:crosses val="autoZero"/>
        <c:crossBetween val="midCat"/>
        <c:majorUnit val="0.2"/>
      </c:valAx>
      <c:spPr>
        <a:noFill/>
        <a:ln>
          <a:noFill/>
        </a:ln>
        <a:effectLst/>
      </c:spPr>
    </c:plotArea>
    <c:legend>
      <c:legendPos val="b"/>
      <c:layout>
        <c:manualLayout>
          <c:xMode val="edge"/>
          <c:yMode val="edge"/>
          <c:x val="3.3409109239781458E-2"/>
          <c:y val="0.84473873041603842"/>
          <c:w val="0.92150840087714081"/>
          <c:h val="0.1137547461965063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&gt; 2 Hours (Antrim)</a:t>
            </a:r>
            <a:endParaRPr lang="en-GB" sz="1100">
              <a:effectLst/>
            </a:endParaRPr>
          </a:p>
        </c:rich>
      </c:tx>
      <c:layout>
        <c:manualLayout>
          <c:xMode val="edge"/>
          <c:yMode val="edge"/>
          <c:x val="0.25957633420822396"/>
          <c:y val="5.0730283428530247E-2"/>
        </c:manualLayout>
      </c:layout>
      <c:overlay val="0"/>
      <c:spPr>
        <a:noFill/>
        <a:ln>
          <a:noFill/>
        </a:ln>
        <a:effectLst/>
      </c:spPr>
    </c:title>
    <c:autoTitleDeleted val="0"/>
    <c:plotArea>
      <c:layout/>
      <c:lineChart>
        <c:grouping val="standard"/>
        <c:varyColors val="0"/>
        <c:ser>
          <c:idx val="0"/>
          <c:order val="0"/>
          <c:tx>
            <c:strRef>
              <c:f>'NIAS Handover &gt;2Hours'!$F$6</c:f>
              <c:strCache>
                <c:ptCount val="1"/>
                <c:pt idx="0">
                  <c:v>LPL</c:v>
                </c:pt>
              </c:strCache>
            </c:strRef>
          </c:tx>
          <c:spPr>
            <a:ln w="15875" cap="rnd">
              <a:solidFill>
                <a:schemeClr val="tx1"/>
              </a:solidFill>
              <a:prstDash val="lgDash"/>
              <a:round/>
            </a:ln>
            <a:effectLst/>
          </c:spPr>
          <c:marker>
            <c:symbol val="none"/>
          </c:marker>
          <c:cat>
            <c:numRef>
              <c:f>'NIAS Handover &gt;2Hours'!$B$79:$B$96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&gt;2Hours'!$F$79:$F$102</c:f>
              <c:numCache>
                <c:formatCode>0</c:formatCode>
                <c:ptCount val="24"/>
                <c:pt idx="0">
                  <c:v>64.993333333333311</c:v>
                </c:pt>
                <c:pt idx="1">
                  <c:v>64.993333333333311</c:v>
                </c:pt>
                <c:pt idx="2">
                  <c:v>64.993333333333311</c:v>
                </c:pt>
                <c:pt idx="3">
                  <c:v>64.993333333333311</c:v>
                </c:pt>
                <c:pt idx="4">
                  <c:v>64.993333333333311</c:v>
                </c:pt>
                <c:pt idx="5">
                  <c:v>64.993333333333311</c:v>
                </c:pt>
                <c:pt idx="6">
                  <c:v>64.993333333333311</c:v>
                </c:pt>
                <c:pt idx="7">
                  <c:v>64.993333333333311</c:v>
                </c:pt>
                <c:pt idx="8">
                  <c:v>64.993333333333311</c:v>
                </c:pt>
                <c:pt idx="9">
                  <c:v>64.993333333333311</c:v>
                </c:pt>
                <c:pt idx="10">
                  <c:v>64.993333333333311</c:v>
                </c:pt>
                <c:pt idx="11">
                  <c:v>64.993333333333311</c:v>
                </c:pt>
                <c:pt idx="12">
                  <c:v>64.993333333333311</c:v>
                </c:pt>
                <c:pt idx="13">
                  <c:v>64.993333333333311</c:v>
                </c:pt>
                <c:pt idx="14">
                  <c:v>64.993333333333311</c:v>
                </c:pt>
                <c:pt idx="15">
                  <c:v>64.993333333333311</c:v>
                </c:pt>
                <c:pt idx="16">
                  <c:v>64.993333333333311</c:v>
                </c:pt>
                <c:pt idx="17">
                  <c:v>64.993333333333311</c:v>
                </c:pt>
                <c:pt idx="18">
                  <c:v>64.993333333333311</c:v>
                </c:pt>
                <c:pt idx="19">
                  <c:v>64.993333333333311</c:v>
                </c:pt>
                <c:pt idx="20">
                  <c:v>64.993333333333311</c:v>
                </c:pt>
                <c:pt idx="21">
                  <c:v>64.993333333333311</c:v>
                </c:pt>
                <c:pt idx="22">
                  <c:v>64.993333333333311</c:v>
                </c:pt>
                <c:pt idx="23">
                  <c:v>64.993333333333311</c:v>
                </c:pt>
              </c:numCache>
            </c:numRef>
          </c:val>
          <c:smooth val="0"/>
          <c:extLst>
            <c:ext xmlns:c16="http://schemas.microsoft.com/office/drawing/2014/chart" uri="{C3380CC4-5D6E-409C-BE32-E72D297353CC}">
              <c16:uniqueId val="{00000000-5CE2-4B52-AFFF-5D004F7BD715}"/>
            </c:ext>
          </c:extLst>
        </c:ser>
        <c:ser>
          <c:idx val="1"/>
          <c:order val="1"/>
          <c:tx>
            <c:strRef>
              <c:f>'NIAS Handover &gt;2Hours'!$E$6</c:f>
              <c:strCache>
                <c:ptCount val="1"/>
                <c:pt idx="0">
                  <c:v>&gt; 2 Hours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&gt;2Hours'!$B$79:$B$96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&gt;2Hours'!$E$79:$E$102</c:f>
              <c:numCache>
                <c:formatCode>0</c:formatCode>
                <c:ptCount val="24"/>
                <c:pt idx="0">
                  <c:v>204</c:v>
                </c:pt>
                <c:pt idx="1">
                  <c:v>207</c:v>
                </c:pt>
                <c:pt idx="2">
                  <c:v>202</c:v>
                </c:pt>
                <c:pt idx="3">
                  <c:v>252</c:v>
                </c:pt>
                <c:pt idx="4">
                  <c:v>265</c:v>
                </c:pt>
                <c:pt idx="5">
                  <c:v>360</c:v>
                </c:pt>
                <c:pt idx="6">
                  <c:v>457</c:v>
                </c:pt>
                <c:pt idx="7">
                  <c:v>333</c:v>
                </c:pt>
                <c:pt idx="8">
                  <c:v>436</c:v>
                </c:pt>
                <c:pt idx="9">
                  <c:v>465</c:v>
                </c:pt>
                <c:pt idx="10">
                  <c:v>233</c:v>
                </c:pt>
                <c:pt idx="11">
                  <c:v>286</c:v>
                </c:pt>
                <c:pt idx="12">
                  <c:v>250</c:v>
                </c:pt>
                <c:pt idx="13">
                  <c:v>35</c:v>
                </c:pt>
                <c:pt idx="14">
                  <c:v>47</c:v>
                </c:pt>
                <c:pt idx="15">
                  <c:v>122</c:v>
                </c:pt>
                <c:pt idx="16">
                  <c:v>176</c:v>
                </c:pt>
                <c:pt idx="17">
                  <c:v>250</c:v>
                </c:pt>
              </c:numCache>
            </c:numRef>
          </c:val>
          <c:smooth val="0"/>
          <c:extLst>
            <c:ext xmlns:c16="http://schemas.microsoft.com/office/drawing/2014/chart" uri="{C3380CC4-5D6E-409C-BE32-E72D297353CC}">
              <c16:uniqueId val="{00000001-5CE2-4B52-AFFF-5D004F7BD715}"/>
            </c:ext>
          </c:extLst>
        </c:ser>
        <c:ser>
          <c:idx val="3"/>
          <c:order val="2"/>
          <c:tx>
            <c:strRef>
              <c:f>'NIAS Handover &gt;2Hours'!$G$6</c:f>
              <c:strCache>
                <c:ptCount val="1"/>
                <c:pt idx="0">
                  <c:v>Target</c:v>
                </c:pt>
              </c:strCache>
            </c:strRef>
          </c:tx>
          <c:spPr>
            <a:ln w="19050" cap="rnd">
              <a:solidFill>
                <a:srgbClr val="FF0000"/>
              </a:solidFill>
              <a:prstDash val="dash"/>
              <a:round/>
            </a:ln>
            <a:effectLst/>
          </c:spPr>
          <c:marker>
            <c:symbol val="none"/>
          </c:marker>
          <c:cat>
            <c:numRef>
              <c:f>'NIAS Handover &gt;2Hours'!$B$79:$B$96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CE2-4B52-AFFF-5D004F7BD715}"/>
            </c:ext>
          </c:extLst>
        </c:ser>
        <c:ser>
          <c:idx val="4"/>
          <c:order val="3"/>
          <c:tx>
            <c:strRef>
              <c:f>'NIAS Handover &gt;2Hours'!$D$6</c:f>
              <c:strCache>
                <c:ptCount val="1"/>
                <c:pt idx="0">
                  <c:v>Mean</c:v>
                </c:pt>
              </c:strCache>
            </c:strRef>
          </c:tx>
          <c:spPr>
            <a:ln w="15875" cap="rnd">
              <a:solidFill>
                <a:schemeClr val="tx1"/>
              </a:solidFill>
              <a:round/>
            </a:ln>
            <a:effectLst/>
          </c:spPr>
          <c:marker>
            <c:symbol val="none"/>
          </c:marker>
          <c:cat>
            <c:numRef>
              <c:f>'NIAS Handover &gt;2Hours'!$B$79:$B$96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&gt;2Hours'!$D$79:$D$102</c:f>
              <c:numCache>
                <c:formatCode>0</c:formatCode>
                <c:ptCount val="24"/>
                <c:pt idx="0">
                  <c:v>254.44444444444446</c:v>
                </c:pt>
                <c:pt idx="1">
                  <c:v>254.44444444444446</c:v>
                </c:pt>
                <c:pt idx="2">
                  <c:v>254.44444444444446</c:v>
                </c:pt>
                <c:pt idx="3">
                  <c:v>254.44444444444446</c:v>
                </c:pt>
                <c:pt idx="4">
                  <c:v>254.44444444444446</c:v>
                </c:pt>
                <c:pt idx="5">
                  <c:v>254.44444444444446</c:v>
                </c:pt>
                <c:pt idx="6">
                  <c:v>254.44444444444446</c:v>
                </c:pt>
                <c:pt idx="7">
                  <c:v>254.44444444444446</c:v>
                </c:pt>
                <c:pt idx="8">
                  <c:v>254.44444444444446</c:v>
                </c:pt>
                <c:pt idx="9">
                  <c:v>254.44444444444446</c:v>
                </c:pt>
                <c:pt idx="10">
                  <c:v>254.44444444444446</c:v>
                </c:pt>
                <c:pt idx="11">
                  <c:v>254.44444444444446</c:v>
                </c:pt>
                <c:pt idx="12">
                  <c:v>254.44444444444446</c:v>
                </c:pt>
                <c:pt idx="13">
                  <c:v>254.44444444444446</c:v>
                </c:pt>
                <c:pt idx="14">
                  <c:v>254.44444444444446</c:v>
                </c:pt>
                <c:pt idx="15">
                  <c:v>254.44444444444446</c:v>
                </c:pt>
                <c:pt idx="16">
                  <c:v>254.44444444444446</c:v>
                </c:pt>
                <c:pt idx="17">
                  <c:v>254.44444444444446</c:v>
                </c:pt>
                <c:pt idx="18">
                  <c:v>254.44444444444446</c:v>
                </c:pt>
                <c:pt idx="19">
                  <c:v>254.44444444444446</c:v>
                </c:pt>
                <c:pt idx="20">
                  <c:v>254.44444444444446</c:v>
                </c:pt>
                <c:pt idx="21">
                  <c:v>254.44444444444446</c:v>
                </c:pt>
                <c:pt idx="22">
                  <c:v>254.44444444444446</c:v>
                </c:pt>
                <c:pt idx="23">
                  <c:v>254.44444444444446</c:v>
                </c:pt>
              </c:numCache>
            </c:numRef>
          </c:val>
          <c:smooth val="0"/>
          <c:extLst>
            <c:ext xmlns:c16="http://schemas.microsoft.com/office/drawing/2014/chart" uri="{C3380CC4-5D6E-409C-BE32-E72D297353CC}">
              <c16:uniqueId val="{00000003-5CE2-4B52-AFFF-5D004F7BD715}"/>
            </c:ext>
          </c:extLst>
        </c:ser>
        <c:ser>
          <c:idx val="5"/>
          <c:order val="4"/>
          <c:tx>
            <c:strRef>
              <c:f>'NIAS Handover &gt;2Hours'!$C$6</c:f>
              <c:strCache>
                <c:ptCount val="1"/>
                <c:pt idx="0">
                  <c:v>UPL</c:v>
                </c:pt>
              </c:strCache>
            </c:strRef>
          </c:tx>
          <c:spPr>
            <a:ln w="15875" cap="rnd">
              <a:solidFill>
                <a:schemeClr val="tx1"/>
              </a:solidFill>
              <a:prstDash val="lgDash"/>
              <a:round/>
            </a:ln>
            <a:effectLst/>
          </c:spPr>
          <c:marker>
            <c:symbol val="none"/>
          </c:marker>
          <c:cat>
            <c:numRef>
              <c:f>'NIAS Handover &gt;2Hours'!$B$79:$B$96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&gt;2Hours'!$C$79:$C$102</c:f>
              <c:numCache>
                <c:formatCode>0</c:formatCode>
                <c:ptCount val="24"/>
                <c:pt idx="0">
                  <c:v>443.89555555555557</c:v>
                </c:pt>
                <c:pt idx="1">
                  <c:v>443.89555555555557</c:v>
                </c:pt>
                <c:pt idx="2">
                  <c:v>443.89555555555557</c:v>
                </c:pt>
                <c:pt idx="3">
                  <c:v>443.89555555555557</c:v>
                </c:pt>
                <c:pt idx="4">
                  <c:v>443.89555555555557</c:v>
                </c:pt>
                <c:pt idx="5">
                  <c:v>443.89555555555557</c:v>
                </c:pt>
                <c:pt idx="6">
                  <c:v>443.89555555555557</c:v>
                </c:pt>
                <c:pt idx="7">
                  <c:v>443.89555555555557</c:v>
                </c:pt>
                <c:pt idx="8">
                  <c:v>443.89555555555557</c:v>
                </c:pt>
                <c:pt idx="9">
                  <c:v>443.89555555555557</c:v>
                </c:pt>
                <c:pt idx="10">
                  <c:v>443.89555555555557</c:v>
                </c:pt>
                <c:pt idx="11">
                  <c:v>443.89555555555557</c:v>
                </c:pt>
                <c:pt idx="12">
                  <c:v>443.89555555555557</c:v>
                </c:pt>
                <c:pt idx="13">
                  <c:v>443.89555555555557</c:v>
                </c:pt>
                <c:pt idx="14">
                  <c:v>443.89555555555557</c:v>
                </c:pt>
                <c:pt idx="15">
                  <c:v>443.89555555555557</c:v>
                </c:pt>
                <c:pt idx="16">
                  <c:v>443.89555555555557</c:v>
                </c:pt>
                <c:pt idx="17">
                  <c:v>443.89555555555557</c:v>
                </c:pt>
                <c:pt idx="18">
                  <c:v>443.89555555555557</c:v>
                </c:pt>
                <c:pt idx="19">
                  <c:v>443.89555555555557</c:v>
                </c:pt>
                <c:pt idx="20">
                  <c:v>443.89555555555557</c:v>
                </c:pt>
                <c:pt idx="21">
                  <c:v>443.89555555555557</c:v>
                </c:pt>
                <c:pt idx="22">
                  <c:v>443.89555555555557</c:v>
                </c:pt>
                <c:pt idx="23">
                  <c:v>443.89555555555557</c:v>
                </c:pt>
              </c:numCache>
            </c:numRef>
          </c:val>
          <c:smooth val="0"/>
          <c:extLst>
            <c:ext xmlns:c16="http://schemas.microsoft.com/office/drawing/2014/chart" uri="{C3380CC4-5D6E-409C-BE32-E72D297353CC}">
              <c16:uniqueId val="{00000004-5CE2-4B52-AFFF-5D004F7BD715}"/>
            </c:ext>
          </c:extLst>
        </c:ser>
        <c:ser>
          <c:idx val="2"/>
          <c:order val="5"/>
          <c:tx>
            <c:strRef>
              <c:f>'NIAS Handover &gt;2Hours'!$I$6</c:f>
              <c:strCache>
                <c:ptCount val="1"/>
                <c:pt idx="0">
                  <c:v>SCL</c:v>
                </c:pt>
              </c:strCache>
            </c:strRef>
          </c:tx>
          <c:spPr>
            <a:ln>
              <a:noFill/>
            </a:ln>
          </c:spPr>
          <c:marker>
            <c:symbol val="circle"/>
            <c:size val="7"/>
            <c:spPr>
              <a:solidFill>
                <a:srgbClr val="5B9BD5"/>
              </a:solidFill>
              <a:ln>
                <a:solidFill>
                  <a:srgbClr val="5B9BD5"/>
                </a:solidFill>
              </a:ln>
            </c:spPr>
          </c:marker>
          <c:cat>
            <c:numRef>
              <c:f>'NIAS Handover &gt;2Hours'!$B$79:$B$96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35</c:v>
                </c:pt>
                <c:pt idx="14">
                  <c:v>47</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5CE2-4B52-AFFF-5D004F7BD715}"/>
            </c:ext>
          </c:extLst>
        </c:ser>
        <c:ser>
          <c:idx val="6"/>
          <c:order val="6"/>
          <c:tx>
            <c:strRef>
              <c:f>'NIAS Handover &gt;2Hours'!$J$6</c:f>
              <c:strCache>
                <c:ptCount val="1"/>
                <c:pt idx="0">
                  <c:v>SCH</c:v>
                </c:pt>
              </c:strCache>
            </c:strRef>
          </c:tx>
          <c:spPr>
            <a:ln>
              <a:noFill/>
            </a:ln>
          </c:spPr>
          <c:marker>
            <c:symbol val="circle"/>
            <c:size val="7"/>
            <c:spPr>
              <a:solidFill>
                <a:srgbClr val="ED7D31"/>
              </a:solidFill>
              <a:ln>
                <a:solidFill>
                  <a:srgbClr val="ED7D31"/>
                </a:solidFill>
              </a:ln>
            </c:spPr>
          </c:marker>
          <c:cat>
            <c:numRef>
              <c:f>'NIAS Handover &gt;2Hours'!$B$79:$B$96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&gt;2Hours'!$J$79:$J$102</c:f>
              <c:numCache>
                <c:formatCode>0</c:formatCode>
                <c:ptCount val="24"/>
                <c:pt idx="0">
                  <c:v>#N/A</c:v>
                </c:pt>
                <c:pt idx="1">
                  <c:v>#N/A</c:v>
                </c:pt>
                <c:pt idx="2">
                  <c:v>#N/A</c:v>
                </c:pt>
                <c:pt idx="3">
                  <c:v>#N/A</c:v>
                </c:pt>
                <c:pt idx="4">
                  <c:v>#N/A</c:v>
                </c:pt>
                <c:pt idx="5">
                  <c:v>#N/A</c:v>
                </c:pt>
                <c:pt idx="6">
                  <c:v>457</c:v>
                </c:pt>
                <c:pt idx="7">
                  <c:v>#N/A</c:v>
                </c:pt>
                <c:pt idx="8">
                  <c:v>#N/A</c:v>
                </c:pt>
                <c:pt idx="9">
                  <c:v>465</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5CE2-4B52-AFFF-5D004F7BD715}"/>
            </c:ext>
          </c:extLst>
        </c:ser>
        <c:dLbls>
          <c:showLegendKey val="0"/>
          <c:showVal val="0"/>
          <c:showCatName val="0"/>
          <c:showSerName val="0"/>
          <c:showPercent val="0"/>
          <c:showBubbleSize val="0"/>
        </c:dLbls>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majorUnit val="1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&gt; 2 Hours (Causeway)</a:t>
            </a:r>
            <a:endParaRPr lang="en-GB" sz="1100">
              <a:effectLst/>
            </a:endParaRPr>
          </a:p>
        </c:rich>
      </c:tx>
      <c:layout>
        <c:manualLayout>
          <c:xMode val="edge"/>
          <c:yMode val="edge"/>
          <c:x val="0.25957633420822396"/>
          <c:y val="5.0730283428530247E-2"/>
        </c:manualLayout>
      </c:layout>
      <c:overlay val="0"/>
      <c:spPr>
        <a:noFill/>
        <a:ln>
          <a:noFill/>
        </a:ln>
        <a:effectLst/>
      </c:spPr>
    </c:title>
    <c:autoTitleDeleted val="0"/>
    <c:plotArea>
      <c:layout>
        <c:manualLayout>
          <c:layoutTarget val="inner"/>
          <c:xMode val="edge"/>
          <c:yMode val="edge"/>
          <c:x val="8.2025371828521432E-2"/>
          <c:y val="0.15358344243003913"/>
          <c:w val="0.86584251968503945"/>
          <c:h val="0.47698080609412569"/>
        </c:manualLayout>
      </c:layout>
      <c:lineChart>
        <c:grouping val="standard"/>
        <c:varyColors val="0"/>
        <c:ser>
          <c:idx val="0"/>
          <c:order val="0"/>
          <c:tx>
            <c:strRef>
              <c:f>'NIAS Handover &gt;2Hours'!$F$110</c:f>
              <c:strCache>
                <c:ptCount val="1"/>
                <c:pt idx="0">
                  <c:v>LPL</c:v>
                </c:pt>
              </c:strCache>
            </c:strRef>
          </c:tx>
          <c:spPr>
            <a:ln w="15875" cap="rnd">
              <a:solidFill>
                <a:schemeClr val="tx1"/>
              </a:solidFill>
              <a:prstDash val="lgDash"/>
              <a:round/>
            </a:ln>
            <a:effectLst/>
          </c:spPr>
          <c:marker>
            <c:symbol val="none"/>
          </c:marker>
          <c:cat>
            <c:numRef>
              <c:f>'NIAS Handover &gt;2Hours'!$B$183:$B$200</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&gt;2Hours'!$F$183:$F$206</c:f>
              <c:numCache>
                <c:formatCode>0</c:formatCode>
                <c:ptCount val="24"/>
                <c:pt idx="0">
                  <c:v>29.903333333333322</c:v>
                </c:pt>
                <c:pt idx="1">
                  <c:v>29.903333333333322</c:v>
                </c:pt>
                <c:pt idx="2">
                  <c:v>29.903333333333322</c:v>
                </c:pt>
                <c:pt idx="3">
                  <c:v>29.903333333333322</c:v>
                </c:pt>
                <c:pt idx="4">
                  <c:v>29.903333333333322</c:v>
                </c:pt>
                <c:pt idx="5">
                  <c:v>29.903333333333322</c:v>
                </c:pt>
                <c:pt idx="6">
                  <c:v>29.903333333333322</c:v>
                </c:pt>
                <c:pt idx="7">
                  <c:v>29.903333333333322</c:v>
                </c:pt>
                <c:pt idx="8">
                  <c:v>29.903333333333322</c:v>
                </c:pt>
                <c:pt idx="9">
                  <c:v>29.903333333333322</c:v>
                </c:pt>
                <c:pt idx="10">
                  <c:v>29.903333333333322</c:v>
                </c:pt>
                <c:pt idx="11">
                  <c:v>29.903333333333322</c:v>
                </c:pt>
                <c:pt idx="12">
                  <c:v>29.903333333333322</c:v>
                </c:pt>
                <c:pt idx="13">
                  <c:v>29.903333333333322</c:v>
                </c:pt>
                <c:pt idx="14">
                  <c:v>29.903333333333322</c:v>
                </c:pt>
                <c:pt idx="15">
                  <c:v>29.903333333333322</c:v>
                </c:pt>
                <c:pt idx="16">
                  <c:v>29.903333333333322</c:v>
                </c:pt>
                <c:pt idx="17">
                  <c:v>29.903333333333322</c:v>
                </c:pt>
                <c:pt idx="18">
                  <c:v>29.903333333333322</c:v>
                </c:pt>
                <c:pt idx="19">
                  <c:v>29.903333333333322</c:v>
                </c:pt>
                <c:pt idx="20">
                  <c:v>29.903333333333322</c:v>
                </c:pt>
                <c:pt idx="21">
                  <c:v>29.903333333333322</c:v>
                </c:pt>
                <c:pt idx="22">
                  <c:v>29.903333333333322</c:v>
                </c:pt>
                <c:pt idx="23">
                  <c:v>29.903333333333322</c:v>
                </c:pt>
              </c:numCache>
            </c:numRef>
          </c:val>
          <c:smooth val="0"/>
          <c:extLst>
            <c:ext xmlns:c16="http://schemas.microsoft.com/office/drawing/2014/chart" uri="{C3380CC4-5D6E-409C-BE32-E72D297353CC}">
              <c16:uniqueId val="{00000000-C87B-435D-9643-5386DDFDA97E}"/>
            </c:ext>
          </c:extLst>
        </c:ser>
        <c:ser>
          <c:idx val="1"/>
          <c:order val="1"/>
          <c:tx>
            <c:strRef>
              <c:f>'NIAS Handover &gt;2Hours'!$E$110</c:f>
              <c:strCache>
                <c:ptCount val="1"/>
                <c:pt idx="0">
                  <c:v>&gt; 2 Hours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&gt;2Hours'!$B$183:$B$200</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&gt;2Hours'!$E$183:$E$206</c:f>
              <c:numCache>
                <c:formatCode>0</c:formatCode>
                <c:ptCount val="24"/>
                <c:pt idx="0">
                  <c:v>145</c:v>
                </c:pt>
                <c:pt idx="1">
                  <c:v>121</c:v>
                </c:pt>
                <c:pt idx="2">
                  <c:v>87</c:v>
                </c:pt>
                <c:pt idx="3">
                  <c:v>105</c:v>
                </c:pt>
                <c:pt idx="4">
                  <c:v>100</c:v>
                </c:pt>
                <c:pt idx="5">
                  <c:v>122</c:v>
                </c:pt>
                <c:pt idx="6">
                  <c:v>106</c:v>
                </c:pt>
                <c:pt idx="7">
                  <c:v>85</c:v>
                </c:pt>
                <c:pt idx="8">
                  <c:v>150</c:v>
                </c:pt>
                <c:pt idx="9">
                  <c:v>147</c:v>
                </c:pt>
                <c:pt idx="10">
                  <c:v>94</c:v>
                </c:pt>
                <c:pt idx="11">
                  <c:v>112</c:v>
                </c:pt>
                <c:pt idx="12">
                  <c:v>100</c:v>
                </c:pt>
                <c:pt idx="13">
                  <c:v>16</c:v>
                </c:pt>
                <c:pt idx="14">
                  <c:v>22</c:v>
                </c:pt>
                <c:pt idx="15">
                  <c:v>59</c:v>
                </c:pt>
                <c:pt idx="16">
                  <c:v>60</c:v>
                </c:pt>
                <c:pt idx="17">
                  <c:v>75</c:v>
                </c:pt>
              </c:numCache>
            </c:numRef>
          </c:val>
          <c:smooth val="0"/>
          <c:extLst>
            <c:ext xmlns:c16="http://schemas.microsoft.com/office/drawing/2014/chart" uri="{C3380CC4-5D6E-409C-BE32-E72D297353CC}">
              <c16:uniqueId val="{00000001-C87B-435D-9643-5386DDFDA97E}"/>
            </c:ext>
          </c:extLst>
        </c:ser>
        <c:ser>
          <c:idx val="3"/>
          <c:order val="2"/>
          <c:tx>
            <c:strRef>
              <c:f>'NIAS Handover &gt;2Hours'!$G$110</c:f>
              <c:strCache>
                <c:ptCount val="1"/>
                <c:pt idx="0">
                  <c:v>Target</c:v>
                </c:pt>
              </c:strCache>
            </c:strRef>
          </c:tx>
          <c:spPr>
            <a:ln w="19050" cap="rnd">
              <a:solidFill>
                <a:srgbClr val="FF0000"/>
              </a:solidFill>
              <a:prstDash val="dash"/>
              <a:round/>
            </a:ln>
            <a:effectLst/>
          </c:spPr>
          <c:marker>
            <c:symbol val="none"/>
          </c:marker>
          <c:cat>
            <c:numRef>
              <c:f>'NIAS Handover &gt;2Hours'!$B$183:$B$200</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&gt;2Hours'!$G$183:$G$206</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87B-435D-9643-5386DDFDA97E}"/>
            </c:ext>
          </c:extLst>
        </c:ser>
        <c:ser>
          <c:idx val="4"/>
          <c:order val="3"/>
          <c:tx>
            <c:strRef>
              <c:f>'NIAS Handover &gt;2Hours'!$D$110</c:f>
              <c:strCache>
                <c:ptCount val="1"/>
                <c:pt idx="0">
                  <c:v>Mean</c:v>
                </c:pt>
              </c:strCache>
            </c:strRef>
          </c:tx>
          <c:spPr>
            <a:ln w="15875" cap="rnd">
              <a:solidFill>
                <a:schemeClr val="tx1"/>
              </a:solidFill>
              <a:round/>
            </a:ln>
            <a:effectLst/>
          </c:spPr>
          <c:marker>
            <c:symbol val="none"/>
          </c:marker>
          <c:cat>
            <c:numRef>
              <c:f>'NIAS Handover &gt;2Hours'!$B$183:$B$200</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&gt;2Hours'!$D$183:$D$206</c:f>
              <c:numCache>
                <c:formatCode>0</c:formatCode>
                <c:ptCount val="24"/>
                <c:pt idx="0">
                  <c:v>94.777777777777771</c:v>
                </c:pt>
                <c:pt idx="1">
                  <c:v>94.777777777777771</c:v>
                </c:pt>
                <c:pt idx="2">
                  <c:v>94.777777777777771</c:v>
                </c:pt>
                <c:pt idx="3">
                  <c:v>94.777777777777771</c:v>
                </c:pt>
                <c:pt idx="4">
                  <c:v>94.777777777777771</c:v>
                </c:pt>
                <c:pt idx="5">
                  <c:v>94.777777777777771</c:v>
                </c:pt>
                <c:pt idx="6">
                  <c:v>94.777777777777771</c:v>
                </c:pt>
                <c:pt idx="7">
                  <c:v>94.777777777777771</c:v>
                </c:pt>
                <c:pt idx="8">
                  <c:v>94.777777777777771</c:v>
                </c:pt>
                <c:pt idx="9">
                  <c:v>94.777777777777771</c:v>
                </c:pt>
                <c:pt idx="10">
                  <c:v>94.777777777777771</c:v>
                </c:pt>
                <c:pt idx="11">
                  <c:v>94.777777777777771</c:v>
                </c:pt>
                <c:pt idx="12">
                  <c:v>94.777777777777771</c:v>
                </c:pt>
                <c:pt idx="13">
                  <c:v>94.777777777777771</c:v>
                </c:pt>
                <c:pt idx="14">
                  <c:v>94.777777777777771</c:v>
                </c:pt>
                <c:pt idx="15">
                  <c:v>94.777777777777771</c:v>
                </c:pt>
                <c:pt idx="16">
                  <c:v>94.777777777777771</c:v>
                </c:pt>
                <c:pt idx="17">
                  <c:v>94.777777777777771</c:v>
                </c:pt>
                <c:pt idx="18">
                  <c:v>94.777777777777771</c:v>
                </c:pt>
                <c:pt idx="19">
                  <c:v>94.777777777777771</c:v>
                </c:pt>
                <c:pt idx="20">
                  <c:v>94.777777777777771</c:v>
                </c:pt>
                <c:pt idx="21">
                  <c:v>94.777777777777771</c:v>
                </c:pt>
                <c:pt idx="22">
                  <c:v>94.777777777777771</c:v>
                </c:pt>
                <c:pt idx="23">
                  <c:v>94.777777777777771</c:v>
                </c:pt>
              </c:numCache>
            </c:numRef>
          </c:val>
          <c:smooth val="0"/>
          <c:extLst>
            <c:ext xmlns:c16="http://schemas.microsoft.com/office/drawing/2014/chart" uri="{C3380CC4-5D6E-409C-BE32-E72D297353CC}">
              <c16:uniqueId val="{00000003-C87B-435D-9643-5386DDFDA97E}"/>
            </c:ext>
          </c:extLst>
        </c:ser>
        <c:ser>
          <c:idx val="5"/>
          <c:order val="4"/>
          <c:tx>
            <c:strRef>
              <c:f>'NIAS Handover &gt;2Hours'!$C$110</c:f>
              <c:strCache>
                <c:ptCount val="1"/>
                <c:pt idx="0">
                  <c:v>UPL</c:v>
                </c:pt>
              </c:strCache>
            </c:strRef>
          </c:tx>
          <c:spPr>
            <a:ln w="15875" cap="rnd">
              <a:solidFill>
                <a:schemeClr val="tx1"/>
              </a:solidFill>
              <a:prstDash val="lgDash"/>
              <a:round/>
            </a:ln>
            <a:effectLst/>
          </c:spPr>
          <c:marker>
            <c:symbol val="none"/>
          </c:marker>
          <c:cat>
            <c:numRef>
              <c:f>'NIAS Handover &gt;2Hours'!$B$183:$B$200</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&gt;2Hours'!$C$183:$C$206</c:f>
              <c:numCache>
                <c:formatCode>0</c:formatCode>
                <c:ptCount val="24"/>
                <c:pt idx="0">
                  <c:v>159.65222222222224</c:v>
                </c:pt>
                <c:pt idx="1">
                  <c:v>159.65222222222224</c:v>
                </c:pt>
                <c:pt idx="2">
                  <c:v>159.65222222222224</c:v>
                </c:pt>
                <c:pt idx="3">
                  <c:v>159.65222222222224</c:v>
                </c:pt>
                <c:pt idx="4">
                  <c:v>159.65222222222224</c:v>
                </c:pt>
                <c:pt idx="5">
                  <c:v>159.65222222222224</c:v>
                </c:pt>
                <c:pt idx="6">
                  <c:v>159.65222222222224</c:v>
                </c:pt>
                <c:pt idx="7">
                  <c:v>159.65222222222224</c:v>
                </c:pt>
                <c:pt idx="8">
                  <c:v>159.65222222222224</c:v>
                </c:pt>
                <c:pt idx="9">
                  <c:v>159.65222222222224</c:v>
                </c:pt>
                <c:pt idx="10">
                  <c:v>159.65222222222224</c:v>
                </c:pt>
                <c:pt idx="11">
                  <c:v>159.65222222222224</c:v>
                </c:pt>
                <c:pt idx="12">
                  <c:v>159.65222222222224</c:v>
                </c:pt>
                <c:pt idx="13">
                  <c:v>159.65222222222224</c:v>
                </c:pt>
                <c:pt idx="14">
                  <c:v>159.65222222222224</c:v>
                </c:pt>
                <c:pt idx="15">
                  <c:v>159.65222222222224</c:v>
                </c:pt>
                <c:pt idx="16">
                  <c:v>159.65222222222224</c:v>
                </c:pt>
                <c:pt idx="17">
                  <c:v>159.65222222222224</c:v>
                </c:pt>
                <c:pt idx="18">
                  <c:v>159.65222222222224</c:v>
                </c:pt>
                <c:pt idx="19">
                  <c:v>159.65222222222224</c:v>
                </c:pt>
                <c:pt idx="20">
                  <c:v>159.65222222222224</c:v>
                </c:pt>
                <c:pt idx="21">
                  <c:v>159.65222222222224</c:v>
                </c:pt>
                <c:pt idx="22">
                  <c:v>159.65222222222224</c:v>
                </c:pt>
                <c:pt idx="23">
                  <c:v>159.65222222222224</c:v>
                </c:pt>
              </c:numCache>
            </c:numRef>
          </c:val>
          <c:smooth val="0"/>
          <c:extLst>
            <c:ext xmlns:c16="http://schemas.microsoft.com/office/drawing/2014/chart" uri="{C3380CC4-5D6E-409C-BE32-E72D297353CC}">
              <c16:uniqueId val="{00000004-C87B-435D-9643-5386DDFDA97E}"/>
            </c:ext>
          </c:extLst>
        </c:ser>
        <c:ser>
          <c:idx val="2"/>
          <c:order val="5"/>
          <c:tx>
            <c:strRef>
              <c:f>'NIAS Handover &gt;2Hours'!$I$110</c:f>
              <c:strCache>
                <c:ptCount val="1"/>
                <c:pt idx="0">
                  <c:v>SCL</c:v>
                </c:pt>
              </c:strCache>
            </c:strRef>
          </c:tx>
          <c:spPr>
            <a:ln>
              <a:noFill/>
            </a:ln>
          </c:spPr>
          <c:marker>
            <c:symbol val="circle"/>
            <c:size val="7"/>
            <c:spPr>
              <a:solidFill>
                <a:srgbClr val="5B9BD5"/>
              </a:solidFill>
              <a:ln>
                <a:solidFill>
                  <a:srgbClr val="5B9BD5"/>
                </a:solidFill>
              </a:ln>
            </c:spPr>
          </c:marker>
          <c:cat>
            <c:numRef>
              <c:f>'NIAS Handover &gt;2Hours'!$B$183:$B$200</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&gt;2Hours'!$I$183:$I$206</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16</c:v>
                </c:pt>
                <c:pt idx="14">
                  <c:v>22</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C87B-435D-9643-5386DDFDA97E}"/>
            </c:ext>
          </c:extLst>
        </c:ser>
        <c:ser>
          <c:idx val="6"/>
          <c:order val="6"/>
          <c:tx>
            <c:strRef>
              <c:f>'NIAS Handover &gt;2Hours'!$J$110</c:f>
              <c:strCache>
                <c:ptCount val="1"/>
                <c:pt idx="0">
                  <c:v>SCH</c:v>
                </c:pt>
              </c:strCache>
            </c:strRef>
          </c:tx>
          <c:spPr>
            <a:ln>
              <a:noFill/>
            </a:ln>
          </c:spPr>
          <c:marker>
            <c:symbol val="circle"/>
            <c:size val="7"/>
            <c:spPr>
              <a:solidFill>
                <a:srgbClr val="ED7D31"/>
              </a:solidFill>
              <a:ln>
                <a:solidFill>
                  <a:srgbClr val="ED7D31"/>
                </a:solidFill>
              </a:ln>
            </c:spPr>
          </c:marker>
          <c:cat>
            <c:numRef>
              <c:f>'NIAS Handover &gt;2Hours'!$B$183:$B$200</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'NIAS Handover &gt;2Hours'!$J$183:$J$206</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C87B-435D-9643-5386DDFDA97E}"/>
            </c:ext>
          </c:extLst>
        </c:ser>
        <c:dLbls>
          <c:showLegendKey val="0"/>
          <c:showVal val="0"/>
          <c:showCatName val="0"/>
          <c:showSerName val="0"/>
          <c:showPercent val="0"/>
          <c:showBubbleSize val="0"/>
        </c:dLbls>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majorUnit val="5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 Handover Monthly Average (Antrim)</a:t>
            </a:r>
            <a:endParaRPr lang="en-GB" sz="1100">
              <a:effectLst/>
            </a:endParaRPr>
          </a:p>
        </c:rich>
      </c:tx>
      <c:overlay val="0"/>
      <c:spPr>
        <a:noFill/>
        <a:ln>
          <a:noFill/>
        </a:ln>
        <a:effectLst/>
      </c:spPr>
    </c:title>
    <c:autoTitleDeleted val="0"/>
    <c:plotArea>
      <c:layout>
        <c:manualLayout>
          <c:layoutTarget val="inner"/>
          <c:xMode val="edge"/>
          <c:yMode val="edge"/>
          <c:x val="7.9571723628231922E-2"/>
          <c:y val="0.12282919777051091"/>
          <c:w val="0.86829617928779979"/>
          <c:h val="0.49732415325330226"/>
        </c:manualLayout>
      </c:layout>
      <c:lineChart>
        <c:grouping val="standard"/>
        <c:varyColors val="0"/>
        <c:ser>
          <c:idx val="3"/>
          <c:order val="0"/>
          <c:tx>
            <c:strRef>
              <c:f>'Avg Ambulance Delays'!$F$6</c:f>
              <c:strCache>
                <c:ptCount val="1"/>
                <c:pt idx="0">
                  <c:v>LPL</c:v>
                </c:pt>
              </c:strCache>
            </c:strRef>
          </c:tx>
          <c:spPr>
            <a:ln w="15875" cap="rnd">
              <a:solidFill>
                <a:schemeClr val="tx1"/>
              </a:solidFill>
              <a:prstDash val="lgDash"/>
              <a:round/>
            </a:ln>
            <a:effectLst/>
          </c:spPr>
          <c:marker>
            <c:symbol val="none"/>
          </c:marker>
          <c:cat>
            <c:numRef>
              <c:f>'Avg Ambulance Delays'!$B$79:$B$96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Delays'!$F$79:$F$102</c:f>
              <c:numCache>
                <c:formatCode>0</c:formatCode>
                <c:ptCount val="24"/>
                <c:pt idx="0">
                  <c:v>37.93888888888889</c:v>
                </c:pt>
                <c:pt idx="1">
                  <c:v>37.93888888888889</c:v>
                </c:pt>
                <c:pt idx="2">
                  <c:v>37.93888888888889</c:v>
                </c:pt>
                <c:pt idx="3">
                  <c:v>37.93888888888889</c:v>
                </c:pt>
                <c:pt idx="4">
                  <c:v>37.93888888888889</c:v>
                </c:pt>
                <c:pt idx="5">
                  <c:v>37.93888888888889</c:v>
                </c:pt>
                <c:pt idx="6">
                  <c:v>37.93888888888889</c:v>
                </c:pt>
                <c:pt idx="7">
                  <c:v>37.93888888888889</c:v>
                </c:pt>
                <c:pt idx="8">
                  <c:v>37.93888888888889</c:v>
                </c:pt>
                <c:pt idx="9">
                  <c:v>37.93888888888889</c:v>
                </c:pt>
                <c:pt idx="10">
                  <c:v>37.93888888888889</c:v>
                </c:pt>
                <c:pt idx="11">
                  <c:v>37.93888888888889</c:v>
                </c:pt>
                <c:pt idx="12">
                  <c:v>37.93888888888889</c:v>
                </c:pt>
                <c:pt idx="13">
                  <c:v>37.93888888888889</c:v>
                </c:pt>
                <c:pt idx="14">
                  <c:v>37.93888888888889</c:v>
                </c:pt>
                <c:pt idx="15">
                  <c:v>37.93888888888889</c:v>
                </c:pt>
                <c:pt idx="16">
                  <c:v>37.93888888888889</c:v>
                </c:pt>
                <c:pt idx="17">
                  <c:v>37.93888888888889</c:v>
                </c:pt>
                <c:pt idx="18">
                  <c:v>37.93888888888889</c:v>
                </c:pt>
                <c:pt idx="19">
                  <c:v>37.93888888888889</c:v>
                </c:pt>
                <c:pt idx="20">
                  <c:v>37.93888888888889</c:v>
                </c:pt>
                <c:pt idx="21">
                  <c:v>37.93888888888889</c:v>
                </c:pt>
                <c:pt idx="22">
                  <c:v>37.93888888888889</c:v>
                </c:pt>
                <c:pt idx="23">
                  <c:v>37.93888888888889</c:v>
                </c:pt>
              </c:numCache>
            </c:numRef>
          </c:val>
          <c:smooth val="0"/>
          <c:extLst>
            <c:ext xmlns:c16="http://schemas.microsoft.com/office/drawing/2014/chart" uri="{C3380CC4-5D6E-409C-BE32-E72D297353CC}">
              <c16:uniqueId val="{00000000-916D-4799-AC67-96B4E6C7E055}"/>
            </c:ext>
          </c:extLst>
        </c:ser>
        <c:ser>
          <c:idx val="7"/>
          <c:order val="1"/>
          <c:tx>
            <c:strRef>
              <c:f>'Avg Ambulance Delays'!$E$6</c:f>
              <c:strCache>
                <c:ptCount val="1"/>
                <c:pt idx="0">
                  <c:v>Monthly Avg (Mins)</c:v>
                </c:pt>
              </c:strCache>
            </c:strRef>
          </c:tx>
          <c:spPr>
            <a:ln w="28575" cap="rnd">
              <a:solidFill>
                <a:schemeClr val="bg1">
                  <a:lumMod val="65000"/>
                </a:schemeClr>
              </a:solidFill>
              <a:round/>
            </a:ln>
            <a:effectLst/>
          </c:spPr>
          <c:marker>
            <c:symbol val="circle"/>
            <c:size val="5"/>
            <c:spPr>
              <a:solidFill>
                <a:schemeClr val="bg1">
                  <a:lumMod val="75000"/>
                </a:schemeClr>
              </a:solidFill>
              <a:ln>
                <a:noFill/>
              </a:ln>
            </c:spPr>
          </c:marker>
          <c:cat>
            <c:numRef>
              <c:f>'Avg Ambulance Delays'!$B$79:$B$96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Delays'!$E$79:$E$102</c:f>
              <c:numCache>
                <c:formatCode>0</c:formatCode>
                <c:ptCount val="24"/>
                <c:pt idx="0">
                  <c:v>76</c:v>
                </c:pt>
                <c:pt idx="1">
                  <c:v>62</c:v>
                </c:pt>
                <c:pt idx="2">
                  <c:v>67</c:v>
                </c:pt>
                <c:pt idx="3">
                  <c:v>69</c:v>
                </c:pt>
                <c:pt idx="4">
                  <c:v>71</c:v>
                </c:pt>
                <c:pt idx="5">
                  <c:v>90</c:v>
                </c:pt>
                <c:pt idx="6">
                  <c:v>98</c:v>
                </c:pt>
                <c:pt idx="7">
                  <c:v>89</c:v>
                </c:pt>
                <c:pt idx="8">
                  <c:v>104</c:v>
                </c:pt>
                <c:pt idx="9">
                  <c:v>125</c:v>
                </c:pt>
                <c:pt idx="10">
                  <c:v>71</c:v>
                </c:pt>
                <c:pt idx="11">
                  <c:v>74</c:v>
                </c:pt>
                <c:pt idx="12">
                  <c:v>74</c:v>
                </c:pt>
                <c:pt idx="13">
                  <c:v>37</c:v>
                </c:pt>
                <c:pt idx="14">
                  <c:v>35</c:v>
                </c:pt>
                <c:pt idx="15">
                  <c:v>48</c:v>
                </c:pt>
                <c:pt idx="16">
                  <c:v>52</c:v>
                </c:pt>
                <c:pt idx="17">
                  <c:v>66</c:v>
                </c:pt>
              </c:numCache>
            </c:numRef>
          </c:val>
          <c:smooth val="0"/>
          <c:extLst>
            <c:ext xmlns:c16="http://schemas.microsoft.com/office/drawing/2014/chart" uri="{C3380CC4-5D6E-409C-BE32-E72D297353CC}">
              <c16:uniqueId val="{00000001-916D-4799-AC67-96B4E6C7E055}"/>
            </c:ext>
          </c:extLst>
        </c:ser>
        <c:ser>
          <c:idx val="8"/>
          <c:order val="2"/>
          <c:tx>
            <c:strRef>
              <c:f>'Avg Ambulance Delays'!$D$6</c:f>
              <c:strCache>
                <c:ptCount val="1"/>
                <c:pt idx="0">
                  <c:v>Mean</c:v>
                </c:pt>
              </c:strCache>
            </c:strRef>
          </c:tx>
          <c:spPr>
            <a:ln w="15875" cap="rnd">
              <a:solidFill>
                <a:schemeClr val="tx1"/>
              </a:solidFill>
              <a:round/>
            </a:ln>
            <a:effectLst/>
          </c:spPr>
          <c:marker>
            <c:symbol val="none"/>
          </c:marker>
          <c:cat>
            <c:numRef>
              <c:f>'Avg Ambulance Delays'!$B$79:$B$96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Delays'!$D$79:$D$102</c:f>
              <c:numCache>
                <c:formatCode>0</c:formatCode>
                <c:ptCount val="24"/>
                <c:pt idx="0">
                  <c:v>72.666666666666671</c:v>
                </c:pt>
                <c:pt idx="1">
                  <c:v>72.666666666666671</c:v>
                </c:pt>
                <c:pt idx="2">
                  <c:v>72.666666666666671</c:v>
                </c:pt>
                <c:pt idx="3">
                  <c:v>72.666666666666671</c:v>
                </c:pt>
                <c:pt idx="4">
                  <c:v>72.666666666666671</c:v>
                </c:pt>
                <c:pt idx="5">
                  <c:v>72.666666666666671</c:v>
                </c:pt>
                <c:pt idx="6">
                  <c:v>72.666666666666671</c:v>
                </c:pt>
                <c:pt idx="7">
                  <c:v>72.666666666666671</c:v>
                </c:pt>
                <c:pt idx="8">
                  <c:v>72.666666666666671</c:v>
                </c:pt>
                <c:pt idx="9">
                  <c:v>72.666666666666671</c:v>
                </c:pt>
                <c:pt idx="10">
                  <c:v>72.666666666666671</c:v>
                </c:pt>
                <c:pt idx="11">
                  <c:v>72.666666666666671</c:v>
                </c:pt>
                <c:pt idx="12">
                  <c:v>72.666666666666671</c:v>
                </c:pt>
                <c:pt idx="13">
                  <c:v>72.666666666666671</c:v>
                </c:pt>
                <c:pt idx="14">
                  <c:v>72.666666666666671</c:v>
                </c:pt>
                <c:pt idx="15">
                  <c:v>72.666666666666671</c:v>
                </c:pt>
                <c:pt idx="16">
                  <c:v>72.666666666666671</c:v>
                </c:pt>
                <c:pt idx="17">
                  <c:v>72.666666666666671</c:v>
                </c:pt>
                <c:pt idx="18">
                  <c:v>72.666666666666671</c:v>
                </c:pt>
                <c:pt idx="19">
                  <c:v>72.666666666666671</c:v>
                </c:pt>
                <c:pt idx="20">
                  <c:v>72.666666666666671</c:v>
                </c:pt>
                <c:pt idx="21">
                  <c:v>72.666666666666671</c:v>
                </c:pt>
                <c:pt idx="22">
                  <c:v>72.666666666666671</c:v>
                </c:pt>
                <c:pt idx="23">
                  <c:v>72.666666666666671</c:v>
                </c:pt>
              </c:numCache>
            </c:numRef>
          </c:val>
          <c:smooth val="0"/>
          <c:extLst>
            <c:ext xmlns:c16="http://schemas.microsoft.com/office/drawing/2014/chart" uri="{C3380CC4-5D6E-409C-BE32-E72D297353CC}">
              <c16:uniqueId val="{00000002-916D-4799-AC67-96B4E6C7E055}"/>
            </c:ext>
          </c:extLst>
        </c:ser>
        <c:ser>
          <c:idx val="9"/>
          <c:order val="3"/>
          <c:tx>
            <c:strRef>
              <c:f>'Avg Ambulance Delays'!$C$6</c:f>
              <c:strCache>
                <c:ptCount val="1"/>
                <c:pt idx="0">
                  <c:v>UPL</c:v>
                </c:pt>
              </c:strCache>
            </c:strRef>
          </c:tx>
          <c:spPr>
            <a:ln w="15875" cap="rnd">
              <a:solidFill>
                <a:schemeClr val="tx1"/>
              </a:solidFill>
              <a:prstDash val="lgDash"/>
              <a:round/>
            </a:ln>
            <a:effectLst/>
          </c:spPr>
          <c:marker>
            <c:symbol val="none"/>
          </c:marker>
          <c:cat>
            <c:numRef>
              <c:f>'Avg Ambulance Delays'!$B$79:$B$96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Delays'!$C$79:$C$102</c:f>
              <c:numCache>
                <c:formatCode>0</c:formatCode>
                <c:ptCount val="24"/>
                <c:pt idx="0">
                  <c:v>107.39444444444445</c:v>
                </c:pt>
                <c:pt idx="1">
                  <c:v>107.39444444444445</c:v>
                </c:pt>
                <c:pt idx="2">
                  <c:v>107.39444444444445</c:v>
                </c:pt>
                <c:pt idx="3">
                  <c:v>107.39444444444445</c:v>
                </c:pt>
                <c:pt idx="4">
                  <c:v>107.39444444444445</c:v>
                </c:pt>
                <c:pt idx="5">
                  <c:v>107.39444444444445</c:v>
                </c:pt>
                <c:pt idx="6">
                  <c:v>107.39444444444445</c:v>
                </c:pt>
                <c:pt idx="7">
                  <c:v>107.39444444444445</c:v>
                </c:pt>
                <c:pt idx="8">
                  <c:v>107.39444444444445</c:v>
                </c:pt>
                <c:pt idx="9">
                  <c:v>107.39444444444445</c:v>
                </c:pt>
                <c:pt idx="10">
                  <c:v>107.39444444444445</c:v>
                </c:pt>
                <c:pt idx="11">
                  <c:v>107.39444444444445</c:v>
                </c:pt>
                <c:pt idx="12">
                  <c:v>107.39444444444445</c:v>
                </c:pt>
                <c:pt idx="13">
                  <c:v>107.39444444444445</c:v>
                </c:pt>
                <c:pt idx="14">
                  <c:v>107.39444444444445</c:v>
                </c:pt>
                <c:pt idx="15">
                  <c:v>107.39444444444445</c:v>
                </c:pt>
                <c:pt idx="16">
                  <c:v>107.39444444444445</c:v>
                </c:pt>
                <c:pt idx="17">
                  <c:v>107.39444444444445</c:v>
                </c:pt>
                <c:pt idx="18">
                  <c:v>107.39444444444445</c:v>
                </c:pt>
                <c:pt idx="19">
                  <c:v>107.39444444444445</c:v>
                </c:pt>
                <c:pt idx="20">
                  <c:v>107.39444444444445</c:v>
                </c:pt>
                <c:pt idx="21">
                  <c:v>107.39444444444445</c:v>
                </c:pt>
                <c:pt idx="22">
                  <c:v>107.39444444444445</c:v>
                </c:pt>
                <c:pt idx="23">
                  <c:v>107.39444444444445</c:v>
                </c:pt>
              </c:numCache>
            </c:numRef>
          </c:val>
          <c:smooth val="0"/>
          <c:extLst>
            <c:ext xmlns:c16="http://schemas.microsoft.com/office/drawing/2014/chart" uri="{C3380CC4-5D6E-409C-BE32-E72D297353CC}">
              <c16:uniqueId val="{00000003-916D-4799-AC67-96B4E6C7E055}"/>
            </c:ext>
          </c:extLst>
        </c:ser>
        <c:ser>
          <c:idx val="0"/>
          <c:order val="4"/>
          <c:tx>
            <c:strRef>
              <c:f>'Avg Ambulance Delays'!$I$6</c:f>
              <c:strCache>
                <c:ptCount val="1"/>
                <c:pt idx="0">
                  <c:v>SCL</c:v>
                </c:pt>
              </c:strCache>
            </c:strRef>
          </c:tx>
          <c:spPr>
            <a:ln>
              <a:noFill/>
            </a:ln>
          </c:spPr>
          <c:marker>
            <c:symbol val="circle"/>
            <c:size val="7"/>
            <c:spPr>
              <a:solidFill>
                <a:srgbClr val="5B9BD5"/>
              </a:solidFill>
              <a:ln>
                <a:noFill/>
              </a:ln>
            </c:spPr>
          </c:marker>
          <c:cat>
            <c:numRef>
              <c:f>'Avg Ambulance Delays'!$B$79:$B$96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37</c:v>
                </c:pt>
                <c:pt idx="14">
                  <c:v>35</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916D-4799-AC67-96B4E6C7E055}"/>
            </c:ext>
          </c:extLst>
        </c:ser>
        <c:ser>
          <c:idx val="11"/>
          <c:order val="5"/>
          <c:tx>
            <c:strRef>
              <c:f>'Avg Ambulance Delays'!$J$6</c:f>
              <c:strCache>
                <c:ptCount val="1"/>
                <c:pt idx="0">
                  <c:v>SCH</c:v>
                </c:pt>
              </c:strCache>
            </c:strRef>
          </c:tx>
          <c:spPr>
            <a:ln>
              <a:noFill/>
            </a:ln>
          </c:spPr>
          <c:marker>
            <c:symbol val="circle"/>
            <c:size val="6"/>
            <c:spPr>
              <a:solidFill>
                <a:srgbClr val="FF6600"/>
              </a:solidFill>
              <a:ln>
                <a:noFill/>
              </a:ln>
            </c:spPr>
          </c:marker>
          <c:cat>
            <c:numRef>
              <c:f>'Avg Ambulance Delays'!$B$79:$B$96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Delays'!$J$79:$J$102</c:f>
              <c:numCache>
                <c:formatCode>0</c:formatCode>
                <c:ptCount val="24"/>
                <c:pt idx="0">
                  <c:v>#N/A</c:v>
                </c:pt>
                <c:pt idx="1">
                  <c:v>#N/A</c:v>
                </c:pt>
                <c:pt idx="2">
                  <c:v>#N/A</c:v>
                </c:pt>
                <c:pt idx="3">
                  <c:v>#N/A</c:v>
                </c:pt>
                <c:pt idx="4">
                  <c:v>#N/A</c:v>
                </c:pt>
                <c:pt idx="5">
                  <c:v>#N/A</c:v>
                </c:pt>
                <c:pt idx="6">
                  <c:v>#N/A</c:v>
                </c:pt>
                <c:pt idx="7">
                  <c:v>#N/A</c:v>
                </c:pt>
                <c:pt idx="8">
                  <c:v>#N/A</c:v>
                </c:pt>
                <c:pt idx="9">
                  <c:v>125</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916D-4799-AC67-96B4E6C7E055}"/>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majorUnit val="40"/>
      </c:valAx>
      <c:spPr>
        <a:noFill/>
        <a:ln>
          <a:noFill/>
        </a:ln>
        <a:effectLst/>
      </c:spPr>
    </c:plotArea>
    <c:legend>
      <c:legendPos val="b"/>
      <c:layout>
        <c:manualLayout>
          <c:xMode val="edge"/>
          <c:yMode val="edge"/>
          <c:x val="5.6721784776902893E-2"/>
          <c:y val="0.82221576454270406"/>
          <c:w val="0.90782305336832891"/>
          <c:h val="0.14603871874091887"/>
        </c:manualLayout>
      </c:layout>
      <c:overlay val="0"/>
      <c:txPr>
        <a:bodyPr rot="0" vert="horz"/>
        <a:lstStyle/>
        <a:p>
          <a:pPr>
            <a:defRPr sz="9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 Handover Monthly Average (Causeway)</a:t>
            </a:r>
            <a:endParaRPr lang="en-GB" sz="1100">
              <a:effectLst/>
            </a:endParaRPr>
          </a:p>
        </c:rich>
      </c:tx>
      <c:layout>
        <c:manualLayout>
          <c:xMode val="edge"/>
          <c:yMode val="edge"/>
          <c:x val="0.20859711286089236"/>
          <c:y val="2.7272697989229072E-2"/>
        </c:manualLayout>
      </c:layout>
      <c:overlay val="0"/>
      <c:spPr>
        <a:noFill/>
        <a:ln>
          <a:noFill/>
        </a:ln>
        <a:effectLst/>
      </c:spPr>
    </c:title>
    <c:autoTitleDeleted val="0"/>
    <c:plotArea>
      <c:layout>
        <c:manualLayout>
          <c:layoutTarget val="inner"/>
          <c:xMode val="edge"/>
          <c:yMode val="edge"/>
          <c:x val="7.9571723628231922E-2"/>
          <c:y val="0.12282919777051091"/>
          <c:w val="0.86829617928779979"/>
          <c:h val="0.49732415325330226"/>
        </c:manualLayout>
      </c:layout>
      <c:lineChart>
        <c:grouping val="standard"/>
        <c:varyColors val="0"/>
        <c:ser>
          <c:idx val="0"/>
          <c:order val="0"/>
          <c:tx>
            <c:strRef>
              <c:f>'Avg Ambulance Delays'!$F$109</c:f>
              <c:strCache>
                <c:ptCount val="1"/>
                <c:pt idx="0">
                  <c:v>LPL</c:v>
                </c:pt>
              </c:strCache>
            </c:strRef>
          </c:tx>
          <c:spPr>
            <a:ln w="15875" cap="rnd">
              <a:solidFill>
                <a:schemeClr val="tx1"/>
              </a:solidFill>
              <a:prstDash val="lgDash"/>
              <a:round/>
            </a:ln>
            <a:effectLst/>
          </c:spPr>
          <c:marker>
            <c:symbol val="none"/>
          </c:marker>
          <c:cat>
            <c:numRef>
              <c:f>'Avg Ambulance Delays'!$B$182:$B$199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Delays'!$F$182:$F$205</c:f>
              <c:numCache>
                <c:formatCode>0</c:formatCode>
                <c:ptCount val="24"/>
                <c:pt idx="0">
                  <c:v>40.844444444444434</c:v>
                </c:pt>
                <c:pt idx="1">
                  <c:v>40.844444444444434</c:v>
                </c:pt>
                <c:pt idx="2">
                  <c:v>40.844444444444434</c:v>
                </c:pt>
                <c:pt idx="3">
                  <c:v>40.844444444444434</c:v>
                </c:pt>
                <c:pt idx="4">
                  <c:v>40.844444444444434</c:v>
                </c:pt>
                <c:pt idx="5">
                  <c:v>40.844444444444434</c:v>
                </c:pt>
                <c:pt idx="6">
                  <c:v>40.844444444444434</c:v>
                </c:pt>
                <c:pt idx="7">
                  <c:v>40.844444444444434</c:v>
                </c:pt>
                <c:pt idx="8">
                  <c:v>40.844444444444434</c:v>
                </c:pt>
                <c:pt idx="9">
                  <c:v>40.844444444444434</c:v>
                </c:pt>
                <c:pt idx="10">
                  <c:v>40.844444444444434</c:v>
                </c:pt>
                <c:pt idx="11">
                  <c:v>40.844444444444434</c:v>
                </c:pt>
                <c:pt idx="12">
                  <c:v>40.844444444444434</c:v>
                </c:pt>
                <c:pt idx="13">
                  <c:v>40.844444444444434</c:v>
                </c:pt>
                <c:pt idx="14">
                  <c:v>40.844444444444434</c:v>
                </c:pt>
                <c:pt idx="15">
                  <c:v>40.844444444444434</c:v>
                </c:pt>
                <c:pt idx="16">
                  <c:v>40.844444444444434</c:v>
                </c:pt>
                <c:pt idx="17">
                  <c:v>40.844444444444434</c:v>
                </c:pt>
                <c:pt idx="18">
                  <c:v>40.844444444444434</c:v>
                </c:pt>
                <c:pt idx="19">
                  <c:v>40.844444444444434</c:v>
                </c:pt>
                <c:pt idx="20">
                  <c:v>40.844444444444434</c:v>
                </c:pt>
                <c:pt idx="21">
                  <c:v>40.844444444444434</c:v>
                </c:pt>
                <c:pt idx="22">
                  <c:v>40.844444444444434</c:v>
                </c:pt>
                <c:pt idx="23">
                  <c:v>40.844444444444434</c:v>
                </c:pt>
              </c:numCache>
            </c:numRef>
          </c:val>
          <c:smooth val="0"/>
          <c:extLst>
            <c:ext xmlns:c16="http://schemas.microsoft.com/office/drawing/2014/chart" uri="{C3380CC4-5D6E-409C-BE32-E72D297353CC}">
              <c16:uniqueId val="{00000000-A08B-4175-849E-027410C5CE63}"/>
            </c:ext>
          </c:extLst>
        </c:ser>
        <c:ser>
          <c:idx val="1"/>
          <c:order val="1"/>
          <c:tx>
            <c:strRef>
              <c:f>'Avg Ambulance Delays'!$E$109</c:f>
              <c:strCache>
                <c:ptCount val="1"/>
                <c:pt idx="0">
                  <c:v>Monthly Avg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'Avg Ambulance Delays'!$B$182:$B$199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Delays'!$E$182:$E$205</c:f>
              <c:numCache>
                <c:formatCode>0</c:formatCode>
                <c:ptCount val="24"/>
                <c:pt idx="0">
                  <c:v>118</c:v>
                </c:pt>
                <c:pt idx="1">
                  <c:v>82</c:v>
                </c:pt>
                <c:pt idx="2">
                  <c:v>68</c:v>
                </c:pt>
                <c:pt idx="3">
                  <c:v>72</c:v>
                </c:pt>
                <c:pt idx="4">
                  <c:v>74</c:v>
                </c:pt>
                <c:pt idx="5">
                  <c:v>85</c:v>
                </c:pt>
                <c:pt idx="6">
                  <c:v>77</c:v>
                </c:pt>
                <c:pt idx="7">
                  <c:v>70</c:v>
                </c:pt>
                <c:pt idx="8">
                  <c:v>99</c:v>
                </c:pt>
                <c:pt idx="9">
                  <c:v>111</c:v>
                </c:pt>
                <c:pt idx="10">
                  <c:v>82</c:v>
                </c:pt>
                <c:pt idx="11">
                  <c:v>80</c:v>
                </c:pt>
                <c:pt idx="12">
                  <c:v>82</c:v>
                </c:pt>
                <c:pt idx="13">
                  <c:v>39</c:v>
                </c:pt>
                <c:pt idx="14">
                  <c:v>40</c:v>
                </c:pt>
                <c:pt idx="15">
                  <c:v>54</c:v>
                </c:pt>
                <c:pt idx="16">
                  <c:v>53</c:v>
                </c:pt>
                <c:pt idx="17">
                  <c:v>61</c:v>
                </c:pt>
              </c:numCache>
            </c:numRef>
          </c:val>
          <c:smooth val="0"/>
          <c:extLst>
            <c:ext xmlns:c16="http://schemas.microsoft.com/office/drawing/2014/chart" uri="{C3380CC4-5D6E-409C-BE32-E72D297353CC}">
              <c16:uniqueId val="{00000001-A08B-4175-849E-027410C5CE63}"/>
            </c:ext>
          </c:extLst>
        </c:ser>
        <c:ser>
          <c:idx val="4"/>
          <c:order val="2"/>
          <c:tx>
            <c:strRef>
              <c:f>'Avg Ambulance Delays'!$D$109</c:f>
              <c:strCache>
                <c:ptCount val="1"/>
                <c:pt idx="0">
                  <c:v>Mean</c:v>
                </c:pt>
              </c:strCache>
            </c:strRef>
          </c:tx>
          <c:spPr>
            <a:ln w="15875" cap="rnd">
              <a:solidFill>
                <a:schemeClr val="tx1"/>
              </a:solidFill>
              <a:round/>
            </a:ln>
            <a:effectLst/>
          </c:spPr>
          <c:marker>
            <c:symbol val="none"/>
          </c:marker>
          <c:cat>
            <c:numRef>
              <c:f>'Avg Ambulance Delays'!$B$182:$B$199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Delays'!$D$182:$D$205</c:f>
              <c:numCache>
                <c:formatCode>0</c:formatCode>
                <c:ptCount val="24"/>
                <c:pt idx="0">
                  <c:v>74.833333333333329</c:v>
                </c:pt>
                <c:pt idx="1">
                  <c:v>74.833333333333329</c:v>
                </c:pt>
                <c:pt idx="2">
                  <c:v>74.833333333333329</c:v>
                </c:pt>
                <c:pt idx="3">
                  <c:v>74.833333333333329</c:v>
                </c:pt>
                <c:pt idx="4">
                  <c:v>74.833333333333329</c:v>
                </c:pt>
                <c:pt idx="5">
                  <c:v>74.833333333333329</c:v>
                </c:pt>
                <c:pt idx="6">
                  <c:v>74.833333333333329</c:v>
                </c:pt>
                <c:pt idx="7">
                  <c:v>74.833333333333329</c:v>
                </c:pt>
                <c:pt idx="8">
                  <c:v>74.833333333333329</c:v>
                </c:pt>
                <c:pt idx="9">
                  <c:v>74.833333333333329</c:v>
                </c:pt>
                <c:pt idx="10">
                  <c:v>74.833333333333329</c:v>
                </c:pt>
                <c:pt idx="11">
                  <c:v>74.833333333333329</c:v>
                </c:pt>
                <c:pt idx="12">
                  <c:v>74.833333333333329</c:v>
                </c:pt>
                <c:pt idx="13">
                  <c:v>74.833333333333329</c:v>
                </c:pt>
                <c:pt idx="14">
                  <c:v>74.833333333333329</c:v>
                </c:pt>
                <c:pt idx="15">
                  <c:v>74.833333333333329</c:v>
                </c:pt>
                <c:pt idx="16">
                  <c:v>74.833333333333329</c:v>
                </c:pt>
                <c:pt idx="17">
                  <c:v>74.833333333333329</c:v>
                </c:pt>
                <c:pt idx="18">
                  <c:v>74.833333333333329</c:v>
                </c:pt>
                <c:pt idx="19">
                  <c:v>74.833333333333329</c:v>
                </c:pt>
                <c:pt idx="20">
                  <c:v>74.833333333333329</c:v>
                </c:pt>
                <c:pt idx="21">
                  <c:v>74.833333333333329</c:v>
                </c:pt>
                <c:pt idx="22">
                  <c:v>74.833333333333329</c:v>
                </c:pt>
                <c:pt idx="23">
                  <c:v>74.833333333333329</c:v>
                </c:pt>
              </c:numCache>
            </c:numRef>
          </c:val>
          <c:smooth val="0"/>
          <c:extLst>
            <c:ext xmlns:c16="http://schemas.microsoft.com/office/drawing/2014/chart" uri="{C3380CC4-5D6E-409C-BE32-E72D297353CC}">
              <c16:uniqueId val="{00000002-A08B-4175-849E-027410C5CE63}"/>
            </c:ext>
          </c:extLst>
        </c:ser>
        <c:ser>
          <c:idx val="5"/>
          <c:order val="3"/>
          <c:tx>
            <c:strRef>
              <c:f>'Avg Ambulance Delays'!$C$109</c:f>
              <c:strCache>
                <c:ptCount val="1"/>
                <c:pt idx="0">
                  <c:v>UPL</c:v>
                </c:pt>
              </c:strCache>
            </c:strRef>
          </c:tx>
          <c:spPr>
            <a:ln w="15875" cap="rnd">
              <a:solidFill>
                <a:schemeClr val="tx1"/>
              </a:solidFill>
              <a:prstDash val="lgDash"/>
              <a:round/>
            </a:ln>
            <a:effectLst/>
          </c:spPr>
          <c:marker>
            <c:symbol val="none"/>
          </c:marker>
          <c:cat>
            <c:numRef>
              <c:f>'Avg Ambulance Delays'!$B$182:$B$199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Delays'!$C$182:$C$205</c:f>
              <c:numCache>
                <c:formatCode>0</c:formatCode>
                <c:ptCount val="24"/>
                <c:pt idx="0">
                  <c:v>108.82222222222222</c:v>
                </c:pt>
                <c:pt idx="1">
                  <c:v>108.82222222222222</c:v>
                </c:pt>
                <c:pt idx="2">
                  <c:v>108.82222222222222</c:v>
                </c:pt>
                <c:pt idx="3">
                  <c:v>108.82222222222222</c:v>
                </c:pt>
                <c:pt idx="4">
                  <c:v>108.82222222222222</c:v>
                </c:pt>
                <c:pt idx="5">
                  <c:v>108.82222222222222</c:v>
                </c:pt>
                <c:pt idx="6">
                  <c:v>108.82222222222222</c:v>
                </c:pt>
                <c:pt idx="7">
                  <c:v>108.82222222222222</c:v>
                </c:pt>
                <c:pt idx="8">
                  <c:v>108.82222222222222</c:v>
                </c:pt>
                <c:pt idx="9">
                  <c:v>108.82222222222222</c:v>
                </c:pt>
                <c:pt idx="10">
                  <c:v>108.82222222222222</c:v>
                </c:pt>
                <c:pt idx="11">
                  <c:v>108.82222222222222</c:v>
                </c:pt>
                <c:pt idx="12">
                  <c:v>108.82222222222222</c:v>
                </c:pt>
                <c:pt idx="13">
                  <c:v>108.82222222222222</c:v>
                </c:pt>
                <c:pt idx="14">
                  <c:v>108.82222222222222</c:v>
                </c:pt>
                <c:pt idx="15">
                  <c:v>108.82222222222222</c:v>
                </c:pt>
                <c:pt idx="16">
                  <c:v>108.82222222222222</c:v>
                </c:pt>
                <c:pt idx="17">
                  <c:v>108.82222222222222</c:v>
                </c:pt>
                <c:pt idx="18">
                  <c:v>108.82222222222222</c:v>
                </c:pt>
                <c:pt idx="19">
                  <c:v>108.82222222222222</c:v>
                </c:pt>
                <c:pt idx="20">
                  <c:v>108.82222222222222</c:v>
                </c:pt>
                <c:pt idx="21">
                  <c:v>108.82222222222222</c:v>
                </c:pt>
                <c:pt idx="22">
                  <c:v>108.82222222222222</c:v>
                </c:pt>
                <c:pt idx="23">
                  <c:v>108.82222222222222</c:v>
                </c:pt>
              </c:numCache>
            </c:numRef>
          </c:val>
          <c:smooth val="0"/>
          <c:extLst>
            <c:ext xmlns:c16="http://schemas.microsoft.com/office/drawing/2014/chart" uri="{C3380CC4-5D6E-409C-BE32-E72D297353CC}">
              <c16:uniqueId val="{00000003-A08B-4175-849E-027410C5CE63}"/>
            </c:ext>
          </c:extLst>
        </c:ser>
        <c:ser>
          <c:idx val="2"/>
          <c:order val="4"/>
          <c:tx>
            <c:strRef>
              <c:f>'Avg Ambulance Delays'!$I$109</c:f>
              <c:strCache>
                <c:ptCount val="1"/>
                <c:pt idx="0">
                  <c:v>SCL</c:v>
                </c:pt>
              </c:strCache>
            </c:strRef>
          </c:tx>
          <c:spPr>
            <a:ln>
              <a:noFill/>
            </a:ln>
          </c:spPr>
          <c:marker>
            <c:symbol val="circle"/>
            <c:size val="7"/>
            <c:spPr>
              <a:solidFill>
                <a:srgbClr val="5B9BD5"/>
              </a:solidFill>
              <a:ln>
                <a:solidFill>
                  <a:srgbClr val="5B9BD5"/>
                </a:solidFill>
              </a:ln>
            </c:spPr>
          </c:marker>
          <c:cat>
            <c:numRef>
              <c:f>'Avg Ambulance Delays'!$B$182:$B$199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39</c:v>
                </c:pt>
                <c:pt idx="14">
                  <c:v>40</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A08B-4175-849E-027410C5CE63}"/>
            </c:ext>
          </c:extLst>
        </c:ser>
        <c:ser>
          <c:idx val="6"/>
          <c:order val="5"/>
          <c:tx>
            <c:strRef>
              <c:f>'Avg Ambulance Delays'!$J$109</c:f>
              <c:strCache>
                <c:ptCount val="1"/>
                <c:pt idx="0">
                  <c:v>SCH</c:v>
                </c:pt>
              </c:strCache>
            </c:strRef>
          </c:tx>
          <c:spPr>
            <a:ln>
              <a:noFill/>
            </a:ln>
          </c:spPr>
          <c:marker>
            <c:symbol val="circle"/>
            <c:size val="6"/>
            <c:spPr>
              <a:solidFill>
                <a:srgbClr val="FF6600"/>
              </a:solidFill>
              <a:ln>
                <a:noFill/>
              </a:ln>
            </c:spPr>
          </c:marker>
          <c:cat>
            <c:numRef>
              <c:f>'Avg Ambulance Delays'!$B$182:$B$199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Ambulance Delays'!$J$182:$J$205</c:f>
              <c:numCache>
                <c:formatCode>0</c:formatCode>
                <c:ptCount val="24"/>
                <c:pt idx="0">
                  <c:v>118</c:v>
                </c:pt>
                <c:pt idx="1">
                  <c:v>#N/A</c:v>
                </c:pt>
                <c:pt idx="2">
                  <c:v>#N/A</c:v>
                </c:pt>
                <c:pt idx="3">
                  <c:v>#N/A</c:v>
                </c:pt>
                <c:pt idx="4">
                  <c:v>#N/A</c:v>
                </c:pt>
                <c:pt idx="5">
                  <c:v>#N/A</c:v>
                </c:pt>
                <c:pt idx="6">
                  <c:v>#N/A</c:v>
                </c:pt>
                <c:pt idx="7">
                  <c:v>#N/A</c:v>
                </c:pt>
                <c:pt idx="8">
                  <c:v>#N/A</c:v>
                </c:pt>
                <c:pt idx="9">
                  <c:v>111</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A08B-4175-849E-027410C5CE63}"/>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majorUnit val="40"/>
      </c:valAx>
      <c:spPr>
        <a:noFill/>
        <a:ln>
          <a:noFill/>
        </a:ln>
        <a:effectLst/>
      </c:spPr>
    </c:plotArea>
    <c:legend>
      <c:legendPos val="b"/>
      <c:layout>
        <c:manualLayout>
          <c:xMode val="edge"/>
          <c:yMode val="edge"/>
          <c:x val="8.1721784776902895E-2"/>
          <c:y val="0.82221565259593499"/>
          <c:w val="0.89211198600174979"/>
          <c:h val="0.10286288383137125"/>
        </c:manualLayout>
      </c:layout>
      <c:overlay val="0"/>
      <c:txPr>
        <a:bodyPr rot="0" vert="horz"/>
        <a:lstStyle/>
        <a:p>
          <a:pPr>
            <a:defRPr sz="9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a:t>ED </a:t>
            </a:r>
            <a:r>
              <a:rPr lang="en-GB" sz="1100" baseline="0"/>
              <a:t>attendances (Antrim)</a:t>
            </a:r>
          </a:p>
        </c:rich>
      </c:tx>
      <c:overlay val="0"/>
      <c:spPr>
        <a:noFill/>
        <a:ln>
          <a:noFill/>
        </a:ln>
        <a:effectLst/>
      </c:spPr>
    </c:title>
    <c:autoTitleDeleted val="0"/>
    <c:plotArea>
      <c:layout/>
      <c:lineChart>
        <c:grouping val="standard"/>
        <c:varyColors val="0"/>
        <c:ser>
          <c:idx val="1"/>
          <c:order val="0"/>
          <c:tx>
            <c:strRef>
              <c:f>'ED attendances'!$C$6</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attendances'!$C$7:$C$18</c:f>
              <c:numCache>
                <c:formatCode>#,##0</c:formatCode>
                <c:ptCount val="12"/>
                <c:pt idx="0">
                  <c:v>8109</c:v>
                </c:pt>
                <c:pt idx="1">
                  <c:v>8307</c:v>
                </c:pt>
                <c:pt idx="2">
                  <c:v>7998</c:v>
                </c:pt>
                <c:pt idx="3">
                  <c:v>7748</c:v>
                </c:pt>
                <c:pt idx="4">
                  <c:v>7908</c:v>
                </c:pt>
                <c:pt idx="5">
                  <c:v>7872</c:v>
                </c:pt>
                <c:pt idx="6">
                  <c:v>7923</c:v>
                </c:pt>
                <c:pt idx="7">
                  <c:v>7778</c:v>
                </c:pt>
                <c:pt idx="8">
                  <c:v>7589</c:v>
                </c:pt>
                <c:pt idx="9">
                  <c:v>7780</c:v>
                </c:pt>
                <c:pt idx="10">
                  <c:v>7171</c:v>
                </c:pt>
                <c:pt idx="11">
                  <c:v>8170</c:v>
                </c:pt>
              </c:numCache>
            </c:numRef>
          </c:val>
          <c:smooth val="0"/>
          <c:extLst>
            <c:ext xmlns:c16="http://schemas.microsoft.com/office/drawing/2014/chart" uri="{C3380CC4-5D6E-409C-BE32-E72D297353CC}">
              <c16:uniqueId val="{00000000-1032-40E0-989A-3C0FBFA748BB}"/>
            </c:ext>
          </c:extLst>
        </c:ser>
        <c:ser>
          <c:idx val="2"/>
          <c:order val="1"/>
          <c:tx>
            <c:strRef>
              <c:f>'ED attendances'!$D$6</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attendances'!$D$7:$D$18</c:f>
              <c:numCache>
                <c:formatCode>#,##0</c:formatCode>
                <c:ptCount val="12"/>
                <c:pt idx="0">
                  <c:v>7937</c:v>
                </c:pt>
                <c:pt idx="1">
                  <c:v>8381</c:v>
                </c:pt>
                <c:pt idx="2">
                  <c:v>8186</c:v>
                </c:pt>
                <c:pt idx="3">
                  <c:v>8177</c:v>
                </c:pt>
                <c:pt idx="4">
                  <c:v>8019</c:v>
                </c:pt>
                <c:pt idx="5">
                  <c:v>8218</c:v>
                </c:pt>
              </c:numCache>
            </c:numRef>
          </c:val>
          <c:smooth val="0"/>
          <c:extLst>
            <c:ext xmlns:c16="http://schemas.microsoft.com/office/drawing/2014/chart" uri="{C3380CC4-5D6E-409C-BE32-E72D297353CC}">
              <c16:uniqueId val="{00000001-1032-40E0-989A-3C0FBFA748BB}"/>
            </c:ext>
          </c:extLst>
        </c:ser>
        <c:dLbls>
          <c:showLegendKey val="0"/>
          <c:showVal val="0"/>
          <c:showCatName val="0"/>
          <c:showSerName val="0"/>
          <c:showPercent val="0"/>
          <c:showBubbleSize val="0"/>
        </c:dLbls>
        <c:marker val="1"/>
        <c:smooth val="0"/>
        <c:axId val="175572480"/>
        <c:axId val="175574016"/>
      </c:lineChart>
      <c:catAx>
        <c:axId val="17557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74016"/>
        <c:crosses val="autoZero"/>
        <c:auto val="1"/>
        <c:lblAlgn val="ctr"/>
        <c:lblOffset val="100"/>
        <c:noMultiLvlLbl val="0"/>
      </c:catAx>
      <c:valAx>
        <c:axId val="1755740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7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a:t>ED </a:t>
            </a:r>
            <a:r>
              <a:rPr lang="en-GB" sz="1100" baseline="0"/>
              <a:t>attendances (Causeway)</a:t>
            </a:r>
            <a:endParaRPr lang="en-GB" sz="1100"/>
          </a:p>
        </c:rich>
      </c:tx>
      <c:overlay val="0"/>
      <c:spPr>
        <a:noFill/>
        <a:ln>
          <a:noFill/>
        </a:ln>
        <a:effectLst/>
      </c:spPr>
    </c:title>
    <c:autoTitleDeleted val="0"/>
    <c:plotArea>
      <c:layout/>
      <c:lineChart>
        <c:grouping val="standard"/>
        <c:varyColors val="0"/>
        <c:ser>
          <c:idx val="1"/>
          <c:order val="0"/>
          <c:tx>
            <c:strRef>
              <c:f>'ED attendances'!$C$22</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attendances'!$C$23:$C$34</c:f>
              <c:numCache>
                <c:formatCode>#,##0</c:formatCode>
                <c:ptCount val="12"/>
                <c:pt idx="0">
                  <c:v>4373</c:v>
                </c:pt>
                <c:pt idx="1">
                  <c:v>4509</c:v>
                </c:pt>
                <c:pt idx="2">
                  <c:v>4239</c:v>
                </c:pt>
                <c:pt idx="3">
                  <c:v>4415</c:v>
                </c:pt>
                <c:pt idx="4">
                  <c:v>4500</c:v>
                </c:pt>
                <c:pt idx="5">
                  <c:v>4273</c:v>
                </c:pt>
                <c:pt idx="6">
                  <c:v>4342</c:v>
                </c:pt>
                <c:pt idx="7">
                  <c:v>4257</c:v>
                </c:pt>
                <c:pt idx="8">
                  <c:v>4047</c:v>
                </c:pt>
                <c:pt idx="9">
                  <c:v>4209</c:v>
                </c:pt>
                <c:pt idx="10">
                  <c:v>3928</c:v>
                </c:pt>
                <c:pt idx="11">
                  <c:v>4580</c:v>
                </c:pt>
              </c:numCache>
            </c:numRef>
          </c:val>
          <c:smooth val="0"/>
          <c:extLst>
            <c:ext xmlns:c16="http://schemas.microsoft.com/office/drawing/2014/chart" uri="{C3380CC4-5D6E-409C-BE32-E72D297353CC}">
              <c16:uniqueId val="{00000000-C9CD-4B7F-8DB0-B2AA993686C3}"/>
            </c:ext>
          </c:extLst>
        </c:ser>
        <c:ser>
          <c:idx val="2"/>
          <c:order val="1"/>
          <c:tx>
            <c:strRef>
              <c:f>'ED attendances'!$D$22</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attendances'!$D$23:$D$34</c:f>
              <c:numCache>
                <c:formatCode>#,##0</c:formatCode>
                <c:ptCount val="12"/>
                <c:pt idx="0">
                  <c:v>4540</c:v>
                </c:pt>
                <c:pt idx="1">
                  <c:v>4668</c:v>
                </c:pt>
                <c:pt idx="2">
                  <c:v>4489</c:v>
                </c:pt>
                <c:pt idx="3">
                  <c:v>4836</c:v>
                </c:pt>
                <c:pt idx="4">
                  <c:v>4559</c:v>
                </c:pt>
                <c:pt idx="5">
                  <c:v>4458</c:v>
                </c:pt>
              </c:numCache>
            </c:numRef>
          </c:val>
          <c:smooth val="0"/>
          <c:extLst>
            <c:ext xmlns:c16="http://schemas.microsoft.com/office/drawing/2014/chart" uri="{C3380CC4-5D6E-409C-BE32-E72D297353CC}">
              <c16:uniqueId val="{00000001-C9CD-4B7F-8DB0-B2AA993686C3}"/>
            </c:ext>
          </c:extLst>
        </c:ser>
        <c:dLbls>
          <c:showLegendKey val="0"/>
          <c:showVal val="0"/>
          <c:showCatName val="0"/>
          <c:showSerName val="0"/>
          <c:showPercent val="0"/>
          <c:showBubbleSize val="0"/>
        </c:dLbls>
        <c:marker val="1"/>
        <c:smooth val="0"/>
        <c:axId val="175625728"/>
        <c:axId val="175627648"/>
      </c:lineChart>
      <c:catAx>
        <c:axId val="17562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627648"/>
        <c:crosses val="autoZero"/>
        <c:auto val="1"/>
        <c:lblAlgn val="ctr"/>
        <c:lblOffset val="100"/>
        <c:noMultiLvlLbl val="0"/>
      </c:catAx>
      <c:valAx>
        <c:axId val="1756276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625728"/>
        <c:crosses val="autoZero"/>
        <c:crossBetween val="between"/>
        <c:majorUnit val="1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Over-75  Attendances (Antrim)</a:t>
            </a:r>
            <a:endParaRPr lang="en-GB" sz="1100"/>
          </a:p>
        </c:rich>
      </c:tx>
      <c:overlay val="0"/>
      <c:spPr>
        <a:noFill/>
        <a:ln>
          <a:noFill/>
        </a:ln>
        <a:effectLst/>
      </c:spPr>
    </c:title>
    <c:autoTitleDeleted val="0"/>
    <c:plotArea>
      <c:layout/>
      <c:lineChart>
        <c:grouping val="standard"/>
        <c:varyColors val="0"/>
        <c:ser>
          <c:idx val="1"/>
          <c:order val="0"/>
          <c:tx>
            <c:strRef>
              <c:f>'Over-75 ED attendances'!$C$6</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'Over-75 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attendances'!$C$7:$C$18</c:f>
              <c:numCache>
                <c:formatCode>#,##0</c:formatCode>
                <c:ptCount val="12"/>
                <c:pt idx="0">
                  <c:v>1470</c:v>
                </c:pt>
                <c:pt idx="1">
                  <c:v>1483</c:v>
                </c:pt>
                <c:pt idx="2">
                  <c:v>1455</c:v>
                </c:pt>
                <c:pt idx="3">
                  <c:v>1451</c:v>
                </c:pt>
                <c:pt idx="4">
                  <c:v>1479</c:v>
                </c:pt>
                <c:pt idx="5">
                  <c:v>1390</c:v>
                </c:pt>
                <c:pt idx="6">
                  <c:v>1407</c:v>
                </c:pt>
                <c:pt idx="7">
                  <c:v>1388</c:v>
                </c:pt>
                <c:pt idx="8">
                  <c:v>1418</c:v>
                </c:pt>
                <c:pt idx="9">
                  <c:v>1498</c:v>
                </c:pt>
                <c:pt idx="10">
                  <c:v>1316</c:v>
                </c:pt>
                <c:pt idx="11">
                  <c:v>1445</c:v>
                </c:pt>
              </c:numCache>
            </c:numRef>
          </c:val>
          <c:smooth val="0"/>
          <c:extLst>
            <c:ext xmlns:c16="http://schemas.microsoft.com/office/drawing/2014/chart" uri="{C3380CC4-5D6E-409C-BE32-E72D297353CC}">
              <c16:uniqueId val="{00000000-BFE9-4A34-A2DD-BF05BDE46617}"/>
            </c:ext>
          </c:extLst>
        </c:ser>
        <c:ser>
          <c:idx val="2"/>
          <c:order val="1"/>
          <c:tx>
            <c:strRef>
              <c:f>'Over-75 ED attendances'!$D$6</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'Over-75 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attendances'!$D$7:$D$18</c:f>
              <c:numCache>
                <c:formatCode>#,##0</c:formatCode>
                <c:ptCount val="12"/>
                <c:pt idx="0">
                  <c:v>1450</c:v>
                </c:pt>
                <c:pt idx="1">
                  <c:v>1556</c:v>
                </c:pt>
                <c:pt idx="2">
                  <c:v>1492</c:v>
                </c:pt>
                <c:pt idx="3">
                  <c:v>1609</c:v>
                </c:pt>
                <c:pt idx="4">
                  <c:v>1467</c:v>
                </c:pt>
                <c:pt idx="5">
                  <c:v>1414</c:v>
                </c:pt>
              </c:numCache>
            </c:numRef>
          </c:val>
          <c:smooth val="0"/>
          <c:extLst>
            <c:ext xmlns:c16="http://schemas.microsoft.com/office/drawing/2014/chart" uri="{C3380CC4-5D6E-409C-BE32-E72D297353CC}">
              <c16:uniqueId val="{00000001-BFE9-4A34-A2DD-BF05BDE46617}"/>
            </c:ext>
          </c:extLst>
        </c:ser>
        <c:dLbls>
          <c:showLegendKey val="0"/>
          <c:showVal val="0"/>
          <c:showCatName val="0"/>
          <c:showSerName val="0"/>
          <c:showPercent val="0"/>
          <c:showBubbleSize val="0"/>
        </c:dLbls>
        <c:marker val="1"/>
        <c:smooth val="0"/>
        <c:axId val="130623744"/>
        <c:axId val="130642304"/>
      </c:lineChart>
      <c:catAx>
        <c:axId val="13062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42304"/>
        <c:crosses val="autoZero"/>
        <c:auto val="1"/>
        <c:lblAlgn val="ctr"/>
        <c:lblOffset val="100"/>
        <c:noMultiLvlLbl val="0"/>
      </c:catAx>
      <c:valAx>
        <c:axId val="13064230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2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Over-75  Attendances (Causeway)</a:t>
            </a:r>
            <a:endParaRPr lang="en-GB" sz="1100"/>
          </a:p>
        </c:rich>
      </c:tx>
      <c:overlay val="0"/>
      <c:spPr>
        <a:noFill/>
        <a:ln>
          <a:noFill/>
        </a:ln>
        <a:effectLst/>
      </c:spPr>
    </c:title>
    <c:autoTitleDeleted val="0"/>
    <c:plotArea>
      <c:layout/>
      <c:lineChart>
        <c:grouping val="standard"/>
        <c:varyColors val="0"/>
        <c:ser>
          <c:idx val="1"/>
          <c:order val="0"/>
          <c:tx>
            <c:strRef>
              <c:f>'Over-75 ED attendances'!$C$22</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'Over-75 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attendances'!$C$23:$C$34</c:f>
              <c:numCache>
                <c:formatCode>General</c:formatCode>
                <c:ptCount val="12"/>
                <c:pt idx="0">
                  <c:v>742</c:v>
                </c:pt>
                <c:pt idx="1">
                  <c:v>776</c:v>
                </c:pt>
                <c:pt idx="2">
                  <c:v>716</c:v>
                </c:pt>
                <c:pt idx="3">
                  <c:v>799</c:v>
                </c:pt>
                <c:pt idx="4">
                  <c:v>729</c:v>
                </c:pt>
                <c:pt idx="5">
                  <c:v>754</c:v>
                </c:pt>
                <c:pt idx="6">
                  <c:v>784</c:v>
                </c:pt>
                <c:pt idx="7">
                  <c:v>753</c:v>
                </c:pt>
                <c:pt idx="8">
                  <c:v>787</c:v>
                </c:pt>
                <c:pt idx="9">
                  <c:v>799</c:v>
                </c:pt>
                <c:pt idx="10">
                  <c:v>744</c:v>
                </c:pt>
                <c:pt idx="11">
                  <c:v>809</c:v>
                </c:pt>
              </c:numCache>
            </c:numRef>
          </c:val>
          <c:smooth val="0"/>
          <c:extLst>
            <c:ext xmlns:c16="http://schemas.microsoft.com/office/drawing/2014/chart" uri="{C3380CC4-5D6E-409C-BE32-E72D297353CC}">
              <c16:uniqueId val="{00000000-9180-4537-B44B-85EE23BF2393}"/>
            </c:ext>
          </c:extLst>
        </c:ser>
        <c:ser>
          <c:idx val="2"/>
          <c:order val="1"/>
          <c:tx>
            <c:strRef>
              <c:f>'Over-75 ED attendances'!$D$22</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'Over-75 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attendances'!$D$23:$D$34</c:f>
              <c:numCache>
                <c:formatCode>General</c:formatCode>
                <c:ptCount val="12"/>
                <c:pt idx="0">
                  <c:v>768</c:v>
                </c:pt>
                <c:pt idx="1">
                  <c:v>796</c:v>
                </c:pt>
                <c:pt idx="2">
                  <c:v>797</c:v>
                </c:pt>
                <c:pt idx="3">
                  <c:v>801</c:v>
                </c:pt>
                <c:pt idx="4">
                  <c:v>764</c:v>
                </c:pt>
                <c:pt idx="5">
                  <c:v>771</c:v>
                </c:pt>
              </c:numCache>
            </c:numRef>
          </c:val>
          <c:smooth val="0"/>
          <c:extLst>
            <c:ext xmlns:c16="http://schemas.microsoft.com/office/drawing/2014/chart" uri="{C3380CC4-5D6E-409C-BE32-E72D297353CC}">
              <c16:uniqueId val="{00000001-9180-4537-B44B-85EE23BF2393}"/>
            </c:ext>
          </c:extLst>
        </c:ser>
        <c:dLbls>
          <c:showLegendKey val="0"/>
          <c:showVal val="0"/>
          <c:showCatName val="0"/>
          <c:showSerName val="0"/>
          <c:showPercent val="0"/>
          <c:showBubbleSize val="0"/>
        </c:dLbls>
        <c:marker val="1"/>
        <c:smooth val="0"/>
        <c:axId val="130673280"/>
        <c:axId val="177672960"/>
      </c:lineChart>
      <c:catAx>
        <c:axId val="13067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72960"/>
        <c:crosses val="autoZero"/>
        <c:auto val="1"/>
        <c:lblAlgn val="ctr"/>
        <c:lblOffset val="100"/>
        <c:noMultiLvlLbl val="0"/>
      </c:catAx>
      <c:valAx>
        <c:axId val="17767296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73280"/>
        <c:crosses val="autoZero"/>
        <c:crossBetween val="between"/>
        <c:majorUnit val="1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4-hour performance </a:t>
            </a:r>
            <a:r>
              <a:rPr lang="en-GB" sz="1100" b="0" i="0" baseline="0">
                <a:effectLst/>
              </a:rPr>
              <a:t>(Antrim)</a:t>
            </a:r>
            <a:endParaRPr lang="en-GB" sz="1100">
              <a:effectLst/>
            </a:endParaRPr>
          </a:p>
        </c:rich>
      </c:tx>
      <c:layout>
        <c:manualLayout>
          <c:xMode val="edge"/>
          <c:yMode val="edge"/>
          <c:x val="0.31000678040244967"/>
          <c:y val="3.7037037037037035E-2"/>
        </c:manualLayout>
      </c:layout>
      <c:overlay val="0"/>
      <c:spPr>
        <a:noFill/>
        <a:ln>
          <a:noFill/>
        </a:ln>
        <a:effectLst/>
      </c:spPr>
    </c:title>
    <c:autoTitleDeleted val="0"/>
    <c:plotArea>
      <c:layout/>
      <c:lineChart>
        <c:grouping val="standard"/>
        <c:varyColors val="0"/>
        <c:ser>
          <c:idx val="0"/>
          <c:order val="0"/>
          <c:tx>
            <c:strRef>
              <c:f>'4 hr'!$F$6</c:f>
              <c:strCache>
                <c:ptCount val="1"/>
                <c:pt idx="0">
                  <c:v>LPL</c:v>
                </c:pt>
              </c:strCache>
            </c:strRef>
          </c:tx>
          <c:spPr>
            <a:ln w="15875" cap="rnd">
              <a:solidFill>
                <a:schemeClr val="tx1"/>
              </a:solidFill>
              <a:prstDash val="lgDash"/>
              <a:round/>
            </a:ln>
            <a:effectLst/>
          </c:spPr>
          <c:marker>
            <c:symbol val="none"/>
          </c:marker>
          <c:cat>
            <c:numRef>
              <c:f>'4 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hr'!$F$79:$F$102</c:f>
              <c:numCache>
                <c:formatCode>0%</c:formatCode>
                <c:ptCount val="24"/>
                <c:pt idx="0">
                  <c:v>0.28316144444444447</c:v>
                </c:pt>
                <c:pt idx="1">
                  <c:v>0.28316144444444447</c:v>
                </c:pt>
                <c:pt idx="2">
                  <c:v>0.28316144444444447</c:v>
                </c:pt>
                <c:pt idx="3">
                  <c:v>0.28316144444444447</c:v>
                </c:pt>
                <c:pt idx="4">
                  <c:v>0.28316144444444447</c:v>
                </c:pt>
                <c:pt idx="5">
                  <c:v>0.28316144444444447</c:v>
                </c:pt>
                <c:pt idx="6">
                  <c:v>0.28316144444444447</c:v>
                </c:pt>
                <c:pt idx="7">
                  <c:v>0.28316144444444447</c:v>
                </c:pt>
                <c:pt idx="8">
                  <c:v>0.28316144444444447</c:v>
                </c:pt>
                <c:pt idx="9">
                  <c:v>0.28316144444444447</c:v>
                </c:pt>
                <c:pt idx="10">
                  <c:v>0.28316144444444447</c:v>
                </c:pt>
                <c:pt idx="11">
                  <c:v>0.28316144444444447</c:v>
                </c:pt>
                <c:pt idx="12">
                  <c:v>0.28316144444444447</c:v>
                </c:pt>
                <c:pt idx="13">
                  <c:v>0.28316144444444447</c:v>
                </c:pt>
                <c:pt idx="14">
                  <c:v>0.28316144444444447</c:v>
                </c:pt>
                <c:pt idx="15">
                  <c:v>0.28316144444444447</c:v>
                </c:pt>
                <c:pt idx="16">
                  <c:v>0.28316144444444447</c:v>
                </c:pt>
                <c:pt idx="17">
                  <c:v>0.28316144444444447</c:v>
                </c:pt>
                <c:pt idx="18">
                  <c:v>0.28316144444444447</c:v>
                </c:pt>
                <c:pt idx="19">
                  <c:v>0.28316144444444447</c:v>
                </c:pt>
                <c:pt idx="20">
                  <c:v>0.28316144444444447</c:v>
                </c:pt>
                <c:pt idx="21">
                  <c:v>0.28316144444444447</c:v>
                </c:pt>
                <c:pt idx="22">
                  <c:v>0.28316144444444447</c:v>
                </c:pt>
                <c:pt idx="23">
                  <c:v>0.28316144444444447</c:v>
                </c:pt>
              </c:numCache>
            </c:numRef>
          </c:val>
          <c:smooth val="0"/>
          <c:extLst>
            <c:ext xmlns:c16="http://schemas.microsoft.com/office/drawing/2014/chart" uri="{C3380CC4-5D6E-409C-BE32-E72D297353CC}">
              <c16:uniqueId val="{00000000-08C9-4397-BEF1-9F27361ACCBF}"/>
            </c:ext>
          </c:extLst>
        </c:ser>
        <c:ser>
          <c:idx val="1"/>
          <c:order val="1"/>
          <c:tx>
            <c:strRef>
              <c:f>'4 hr'!$E$6</c:f>
              <c:strCache>
                <c:ptCount val="1"/>
                <c:pt idx="0">
                  <c:v>&lt; 4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25"/>
            <c:bubble3D val="0"/>
            <c:extLst>
              <c:ext xmlns:c16="http://schemas.microsoft.com/office/drawing/2014/chart" uri="{C3380CC4-5D6E-409C-BE32-E72D297353CC}">
                <c16:uniqueId val="{00000001-08C9-4397-BEF1-9F27361ACCBF}"/>
              </c:ext>
            </c:extLst>
          </c:dPt>
          <c:cat>
            <c:numRef>
              <c:f>'4 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hr'!$E$79:$E$102</c:f>
              <c:numCache>
                <c:formatCode>0.0%</c:formatCode>
                <c:ptCount val="24"/>
                <c:pt idx="0">
                  <c:v>0.33200000000000002</c:v>
                </c:pt>
                <c:pt idx="1">
                  <c:v>0.32700000000000001</c:v>
                </c:pt>
                <c:pt idx="2">
                  <c:v>0.32600000000000001</c:v>
                </c:pt>
                <c:pt idx="3">
                  <c:v>0.36799999999999999</c:v>
                </c:pt>
                <c:pt idx="4">
                  <c:v>0.35599999999999998</c:v>
                </c:pt>
                <c:pt idx="5">
                  <c:v>0.33600000000000002</c:v>
                </c:pt>
                <c:pt idx="6">
                  <c:v>0.32700000000000001</c:v>
                </c:pt>
                <c:pt idx="7">
                  <c:v>0.32500000000000001</c:v>
                </c:pt>
                <c:pt idx="8">
                  <c:v>0.33100000000000002</c:v>
                </c:pt>
                <c:pt idx="9">
                  <c:v>0.28799999999999998</c:v>
                </c:pt>
                <c:pt idx="10">
                  <c:v>0.28599999999999998</c:v>
                </c:pt>
                <c:pt idx="11">
                  <c:v>0.30399999999999999</c:v>
                </c:pt>
                <c:pt idx="12">
                  <c:v>0.30459999999999998</c:v>
                </c:pt>
                <c:pt idx="13">
                  <c:v>0.29980000000000001</c:v>
                </c:pt>
                <c:pt idx="14">
                  <c:v>0.33100000000000002</c:v>
                </c:pt>
                <c:pt idx="15">
                  <c:v>0.31769999999999998</c:v>
                </c:pt>
                <c:pt idx="16">
                  <c:v>0.30840000000000001</c:v>
                </c:pt>
                <c:pt idx="17">
                  <c:v>0.31009999999999999</c:v>
                </c:pt>
              </c:numCache>
            </c:numRef>
          </c:val>
          <c:smooth val="0"/>
          <c:extLst>
            <c:ext xmlns:c16="http://schemas.microsoft.com/office/drawing/2014/chart" uri="{C3380CC4-5D6E-409C-BE32-E72D297353CC}">
              <c16:uniqueId val="{00000002-08C9-4397-BEF1-9F27361ACCBF}"/>
            </c:ext>
          </c:extLst>
        </c:ser>
        <c:ser>
          <c:idx val="3"/>
          <c:order val="2"/>
          <c:tx>
            <c:strRef>
              <c:f>'4 hr'!$G$6</c:f>
              <c:strCache>
                <c:ptCount val="1"/>
                <c:pt idx="0">
                  <c:v>Target</c:v>
                </c:pt>
              </c:strCache>
            </c:strRef>
          </c:tx>
          <c:spPr>
            <a:ln w="19050" cap="rnd">
              <a:solidFill>
                <a:srgbClr val="FF0000"/>
              </a:solidFill>
              <a:prstDash val="dash"/>
              <a:round/>
            </a:ln>
            <a:effectLst/>
          </c:spPr>
          <c:marker>
            <c:symbol val="none"/>
          </c:marker>
          <c:cat>
            <c:numRef>
              <c:f>'4 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hr'!$G$79:$G$102</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3-08C9-4397-BEF1-9F27361ACCBF}"/>
            </c:ext>
          </c:extLst>
        </c:ser>
        <c:ser>
          <c:idx val="4"/>
          <c:order val="3"/>
          <c:tx>
            <c:strRef>
              <c:f>'4 hr'!$D$6</c:f>
              <c:strCache>
                <c:ptCount val="1"/>
                <c:pt idx="0">
                  <c:v>Mean</c:v>
                </c:pt>
              </c:strCache>
            </c:strRef>
          </c:tx>
          <c:spPr>
            <a:ln w="15875" cap="rnd">
              <a:solidFill>
                <a:schemeClr val="tx1"/>
              </a:solidFill>
              <a:round/>
            </a:ln>
            <a:effectLst/>
          </c:spPr>
          <c:marker>
            <c:symbol val="none"/>
          </c:marker>
          <c:cat>
            <c:numRef>
              <c:f>'4 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hr'!$D$79:$D$102</c:f>
              <c:numCache>
                <c:formatCode>0.0%</c:formatCode>
                <c:ptCount val="24"/>
                <c:pt idx="0">
                  <c:v>0.32097777777777781</c:v>
                </c:pt>
                <c:pt idx="1">
                  <c:v>0.32097777777777781</c:v>
                </c:pt>
                <c:pt idx="2">
                  <c:v>0.32097777777777781</c:v>
                </c:pt>
                <c:pt idx="3">
                  <c:v>0.32097777777777781</c:v>
                </c:pt>
                <c:pt idx="4">
                  <c:v>0.32097777777777781</c:v>
                </c:pt>
                <c:pt idx="5">
                  <c:v>0.32097777777777781</c:v>
                </c:pt>
                <c:pt idx="6">
                  <c:v>0.32097777777777781</c:v>
                </c:pt>
                <c:pt idx="7">
                  <c:v>0.32097777777777781</c:v>
                </c:pt>
                <c:pt idx="8">
                  <c:v>0.32097777777777781</c:v>
                </c:pt>
                <c:pt idx="9">
                  <c:v>0.32097777777777781</c:v>
                </c:pt>
                <c:pt idx="10">
                  <c:v>0.32097777777777781</c:v>
                </c:pt>
                <c:pt idx="11">
                  <c:v>0.32097777777777781</c:v>
                </c:pt>
                <c:pt idx="12" formatCode="0%">
                  <c:v>0.32097777777777781</c:v>
                </c:pt>
                <c:pt idx="13" formatCode="0%">
                  <c:v>0.32097777777777781</c:v>
                </c:pt>
                <c:pt idx="14" formatCode="0%">
                  <c:v>0.32097777777777781</c:v>
                </c:pt>
                <c:pt idx="15" formatCode="0%">
                  <c:v>0.32097777777777781</c:v>
                </c:pt>
                <c:pt idx="16" formatCode="0%">
                  <c:v>0.32097777777777781</c:v>
                </c:pt>
                <c:pt idx="17" formatCode="0%">
                  <c:v>0.32097777777777781</c:v>
                </c:pt>
                <c:pt idx="18" formatCode="0%">
                  <c:v>0.32097777777777781</c:v>
                </c:pt>
                <c:pt idx="19" formatCode="0%">
                  <c:v>0.32097777777777781</c:v>
                </c:pt>
                <c:pt idx="20" formatCode="0%">
                  <c:v>0.32097777777777781</c:v>
                </c:pt>
                <c:pt idx="21" formatCode="0%">
                  <c:v>0.32097777777777781</c:v>
                </c:pt>
                <c:pt idx="22" formatCode="0%">
                  <c:v>0.32097777777777781</c:v>
                </c:pt>
                <c:pt idx="23" formatCode="0%">
                  <c:v>0.32097777777777781</c:v>
                </c:pt>
              </c:numCache>
            </c:numRef>
          </c:val>
          <c:smooth val="0"/>
          <c:extLst>
            <c:ext xmlns:c16="http://schemas.microsoft.com/office/drawing/2014/chart" uri="{C3380CC4-5D6E-409C-BE32-E72D297353CC}">
              <c16:uniqueId val="{00000004-08C9-4397-BEF1-9F27361ACCBF}"/>
            </c:ext>
          </c:extLst>
        </c:ser>
        <c:ser>
          <c:idx val="5"/>
          <c:order val="4"/>
          <c:tx>
            <c:strRef>
              <c:f>'4 hr'!$C$6</c:f>
              <c:strCache>
                <c:ptCount val="1"/>
                <c:pt idx="0">
                  <c:v>UPL</c:v>
                </c:pt>
              </c:strCache>
            </c:strRef>
          </c:tx>
          <c:spPr>
            <a:ln w="15875" cap="rnd">
              <a:solidFill>
                <a:schemeClr val="tx1"/>
              </a:solidFill>
              <a:prstDash val="lgDash"/>
              <a:round/>
            </a:ln>
            <a:effectLst/>
          </c:spPr>
          <c:marker>
            <c:symbol val="none"/>
          </c:marker>
          <c:cat>
            <c:numRef>
              <c:f>'4 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hr'!$C$79:$C$102</c:f>
              <c:numCache>
                <c:formatCode>0%</c:formatCode>
                <c:ptCount val="24"/>
                <c:pt idx="0">
                  <c:v>0.35879411111111115</c:v>
                </c:pt>
                <c:pt idx="1">
                  <c:v>0.35879411111111115</c:v>
                </c:pt>
                <c:pt idx="2">
                  <c:v>0.35879411111111115</c:v>
                </c:pt>
                <c:pt idx="3">
                  <c:v>0.35879411111111115</c:v>
                </c:pt>
                <c:pt idx="4">
                  <c:v>0.35879411111111115</c:v>
                </c:pt>
                <c:pt idx="5">
                  <c:v>0.35879411111111115</c:v>
                </c:pt>
                <c:pt idx="6">
                  <c:v>0.35879411111111115</c:v>
                </c:pt>
                <c:pt idx="7">
                  <c:v>0.35879411111111115</c:v>
                </c:pt>
                <c:pt idx="8">
                  <c:v>0.35879411111111115</c:v>
                </c:pt>
                <c:pt idx="9">
                  <c:v>0.35879411111111115</c:v>
                </c:pt>
                <c:pt idx="10">
                  <c:v>0.35879411111111115</c:v>
                </c:pt>
                <c:pt idx="11">
                  <c:v>0.35879411111111115</c:v>
                </c:pt>
                <c:pt idx="12">
                  <c:v>0.35879411111111115</c:v>
                </c:pt>
                <c:pt idx="13">
                  <c:v>0.35879411111111115</c:v>
                </c:pt>
                <c:pt idx="14">
                  <c:v>0.35879411111111115</c:v>
                </c:pt>
                <c:pt idx="15">
                  <c:v>0.35879411111111115</c:v>
                </c:pt>
                <c:pt idx="16">
                  <c:v>0.35879411111111115</c:v>
                </c:pt>
                <c:pt idx="17">
                  <c:v>0.35879411111111115</c:v>
                </c:pt>
                <c:pt idx="18">
                  <c:v>0.35879411111111115</c:v>
                </c:pt>
                <c:pt idx="19">
                  <c:v>0.35879411111111115</c:v>
                </c:pt>
                <c:pt idx="20">
                  <c:v>0.35879411111111115</c:v>
                </c:pt>
                <c:pt idx="21">
                  <c:v>0.35879411111111115</c:v>
                </c:pt>
                <c:pt idx="22">
                  <c:v>0.35879411111111115</c:v>
                </c:pt>
                <c:pt idx="23">
                  <c:v>0.35879411111111115</c:v>
                </c:pt>
              </c:numCache>
            </c:numRef>
          </c:val>
          <c:smooth val="0"/>
          <c:extLst>
            <c:ext xmlns:c16="http://schemas.microsoft.com/office/drawing/2014/chart" uri="{C3380CC4-5D6E-409C-BE32-E72D297353CC}">
              <c16:uniqueId val="{00000005-08C9-4397-BEF1-9F27361ACCBF}"/>
            </c:ext>
          </c:extLst>
        </c:ser>
        <c:ser>
          <c:idx val="2"/>
          <c:order val="5"/>
          <c:tx>
            <c:strRef>
              <c:f>'4 hr'!$I$6</c:f>
              <c:strCache>
                <c:ptCount val="1"/>
                <c:pt idx="0">
                  <c:v>SCL</c:v>
                </c:pt>
              </c:strCache>
            </c:strRef>
          </c:tx>
          <c:spPr>
            <a:ln>
              <a:noFill/>
            </a:ln>
          </c:spPr>
          <c:marker>
            <c:symbol val="circle"/>
            <c:size val="6"/>
            <c:spPr>
              <a:solidFill>
                <a:srgbClr val="FF6600"/>
              </a:solidFill>
              <a:ln>
                <a:solidFill>
                  <a:srgbClr val="ED7D31"/>
                </a:solidFill>
              </a:ln>
            </c:spPr>
          </c:marker>
          <c:dPt>
            <c:idx val="24"/>
            <c:marker>
              <c:spPr>
                <a:solidFill>
                  <a:srgbClr val="FF6600"/>
                </a:solidFill>
                <a:ln>
                  <a:solidFill>
                    <a:schemeClr val="accent6">
                      <a:lumMod val="75000"/>
                    </a:schemeClr>
                  </a:solidFill>
                </a:ln>
              </c:spPr>
            </c:marker>
            <c:bubble3D val="0"/>
            <c:spPr>
              <a:ln>
                <a:solidFill>
                  <a:schemeClr val="bg1">
                    <a:lumMod val="65000"/>
                  </a:schemeClr>
                </a:solidFill>
              </a:ln>
            </c:spPr>
            <c:extLst>
              <c:ext xmlns:c16="http://schemas.microsoft.com/office/drawing/2014/chart" uri="{C3380CC4-5D6E-409C-BE32-E72D297353CC}">
                <c16:uniqueId val="{00000007-08C9-4397-BEF1-9F27361ACCBF}"/>
              </c:ext>
            </c:extLst>
          </c:dPt>
          <c:cat>
            <c:numRef>
              <c:f>'4 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hr'!$I$79:$I$102</c:f>
              <c:numCache>
                <c:formatCode>0%</c:formatCode>
                <c:ptCount val="24"/>
                <c:pt idx="0">
                  <c:v>#N/A</c:v>
                </c:pt>
                <c:pt idx="1">
                  <c:v>#N/A</c:v>
                </c:pt>
                <c:pt idx="2">
                  <c:v>#N/A</c:v>
                </c:pt>
                <c:pt idx="3">
                  <c:v>#N/A</c:v>
                </c:pt>
                <c:pt idx="4">
                  <c:v>#N/A</c:v>
                </c:pt>
                <c:pt idx="5">
                  <c:v>#N/A</c:v>
                </c:pt>
                <c:pt idx="6">
                  <c:v>#N/A</c:v>
                </c:pt>
                <c:pt idx="7">
                  <c:v>#N/A</c:v>
                </c:pt>
                <c:pt idx="8">
                  <c:v>#N/A</c:v>
                </c:pt>
                <c:pt idx="9" formatCode="0.0%">
                  <c:v>0.28799999999999998</c:v>
                </c:pt>
                <c:pt idx="10" formatCode="0.0%">
                  <c:v>0.28599999999999998</c:v>
                </c:pt>
                <c:pt idx="11" formatCode="0.0%">
                  <c:v>0.30399999999999999</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8-08C9-4397-BEF1-9F27361ACCBF}"/>
            </c:ext>
          </c:extLst>
        </c:ser>
        <c:ser>
          <c:idx val="6"/>
          <c:order val="6"/>
          <c:tx>
            <c:strRef>
              <c:f>'4 hr'!$J$6</c:f>
              <c:strCache>
                <c:ptCount val="1"/>
                <c:pt idx="0">
                  <c:v>SCH</c:v>
                </c:pt>
              </c:strCache>
            </c:strRef>
          </c:tx>
          <c:spPr>
            <a:ln>
              <a:noFill/>
            </a:ln>
          </c:spPr>
          <c:marker>
            <c:symbol val="circle"/>
            <c:size val="7"/>
            <c:spPr>
              <a:solidFill>
                <a:srgbClr val="5B9BD5"/>
              </a:solidFill>
              <a:ln>
                <a:solidFill>
                  <a:srgbClr val="5B9BD5"/>
                </a:solidFill>
              </a:ln>
            </c:spPr>
          </c:marker>
          <c:cat>
            <c:numRef>
              <c:f>'4 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hr'!$J$79:$J$102</c:f>
              <c:numCache>
                <c:formatCode>0%</c:formatCode>
                <c:ptCount val="24"/>
                <c:pt idx="0">
                  <c:v>#N/A</c:v>
                </c:pt>
                <c:pt idx="1">
                  <c:v>#N/A</c:v>
                </c:pt>
                <c:pt idx="2">
                  <c:v>#N/A</c:v>
                </c:pt>
                <c:pt idx="3">
                  <c:v>0.36799999999999999</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08C9-4397-BEF1-9F27361ACCBF}"/>
            </c:ext>
          </c:extLst>
        </c:ser>
        <c:dLbls>
          <c:showLegendKey val="0"/>
          <c:showVal val="0"/>
          <c:showCatName val="0"/>
          <c:showSerName val="0"/>
          <c:showPercent val="0"/>
          <c:showBubbleSize val="0"/>
        </c:dLbls>
        <c:smooth val="0"/>
        <c:axId val="183526144"/>
        <c:axId val="183528064"/>
      </c:lineChart>
      <c:dateAx>
        <c:axId val="1835261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28064"/>
        <c:crosses val="autoZero"/>
        <c:auto val="1"/>
        <c:lblOffset val="100"/>
        <c:baseTimeUnit val="months"/>
        <c:majorUnit val="1"/>
        <c:majorTimeUnit val="months"/>
      </c:dateAx>
      <c:valAx>
        <c:axId val="18352806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2614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4-hour performance </a:t>
            </a:r>
            <a:r>
              <a:rPr lang="en-GB" sz="1100" b="0" i="0" baseline="0">
                <a:effectLst/>
              </a:rPr>
              <a:t>(Causeway)</a:t>
            </a:r>
            <a:endParaRPr lang="en-GB" sz="1100">
              <a:effectLst/>
            </a:endParaRPr>
          </a:p>
        </c:rich>
      </c:tx>
      <c:layout>
        <c:manualLayout>
          <c:xMode val="edge"/>
          <c:yMode val="edge"/>
          <c:x val="0.29918334587695006"/>
          <c:y val="4.166677852876665E-2"/>
        </c:manualLayout>
      </c:layout>
      <c:overlay val="0"/>
      <c:spPr>
        <a:noFill/>
        <a:ln>
          <a:noFill/>
        </a:ln>
        <a:effectLst/>
      </c:spPr>
    </c:title>
    <c:autoTitleDeleted val="0"/>
    <c:plotArea>
      <c:layout/>
      <c:lineChart>
        <c:grouping val="standard"/>
        <c:varyColors val="0"/>
        <c:ser>
          <c:idx val="0"/>
          <c:order val="0"/>
          <c:tx>
            <c:strRef>
              <c:f>'4 hr'!$F$109</c:f>
              <c:strCache>
                <c:ptCount val="1"/>
                <c:pt idx="0">
                  <c:v>LPL</c:v>
                </c:pt>
              </c:strCache>
            </c:strRef>
          </c:tx>
          <c:spPr>
            <a:ln w="15875" cap="rnd">
              <a:solidFill>
                <a:schemeClr val="tx1"/>
              </a:solidFill>
              <a:prstDash val="lgDash"/>
              <a:round/>
            </a:ln>
            <a:effectLst/>
          </c:spPr>
          <c:marker>
            <c:symbol val="none"/>
          </c:marker>
          <c:cat>
            <c:numRef>
              <c:f>'4 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hr'!$F$182:$F$205</c:f>
              <c:numCache>
                <c:formatCode>0%</c:formatCode>
                <c:ptCount val="24"/>
                <c:pt idx="0">
                  <c:v>0.40463622222222223</c:v>
                </c:pt>
                <c:pt idx="1">
                  <c:v>0.40463622222222223</c:v>
                </c:pt>
                <c:pt idx="2">
                  <c:v>0.40463622222222223</c:v>
                </c:pt>
                <c:pt idx="3">
                  <c:v>0.40463622222222223</c:v>
                </c:pt>
                <c:pt idx="4">
                  <c:v>0.40463622222222223</c:v>
                </c:pt>
                <c:pt idx="5">
                  <c:v>0.40463622222222223</c:v>
                </c:pt>
                <c:pt idx="6">
                  <c:v>0.40463622222222223</c:v>
                </c:pt>
                <c:pt idx="7">
                  <c:v>0.40463622222222223</c:v>
                </c:pt>
                <c:pt idx="8">
                  <c:v>0.40463622222222223</c:v>
                </c:pt>
                <c:pt idx="9">
                  <c:v>0.40463622222222223</c:v>
                </c:pt>
                <c:pt idx="10">
                  <c:v>0.40463622222222223</c:v>
                </c:pt>
                <c:pt idx="11">
                  <c:v>0.40463622222222223</c:v>
                </c:pt>
                <c:pt idx="12">
                  <c:v>0.40463622222222223</c:v>
                </c:pt>
                <c:pt idx="13">
                  <c:v>0.40463622222222223</c:v>
                </c:pt>
                <c:pt idx="14">
                  <c:v>0.40463622222222223</c:v>
                </c:pt>
                <c:pt idx="15">
                  <c:v>0.40463622222222223</c:v>
                </c:pt>
                <c:pt idx="16">
                  <c:v>0.40463622222222223</c:v>
                </c:pt>
                <c:pt idx="17">
                  <c:v>0.40463622222222223</c:v>
                </c:pt>
                <c:pt idx="18">
                  <c:v>0.40463622222222223</c:v>
                </c:pt>
                <c:pt idx="19">
                  <c:v>0.40463622222222223</c:v>
                </c:pt>
                <c:pt idx="20">
                  <c:v>0.40463622222222223</c:v>
                </c:pt>
                <c:pt idx="21">
                  <c:v>0.40463622222222223</c:v>
                </c:pt>
                <c:pt idx="22">
                  <c:v>0.40463622222222223</c:v>
                </c:pt>
                <c:pt idx="23">
                  <c:v>0.40463622222222223</c:v>
                </c:pt>
              </c:numCache>
            </c:numRef>
          </c:val>
          <c:smooth val="0"/>
          <c:extLst>
            <c:ext xmlns:c16="http://schemas.microsoft.com/office/drawing/2014/chart" uri="{C3380CC4-5D6E-409C-BE32-E72D297353CC}">
              <c16:uniqueId val="{00000000-F73F-42B4-BE3D-180F1C64CA23}"/>
            </c:ext>
          </c:extLst>
        </c:ser>
        <c:ser>
          <c:idx val="1"/>
          <c:order val="1"/>
          <c:tx>
            <c:strRef>
              <c:f>'4 hr'!$E$109</c:f>
              <c:strCache>
                <c:ptCount val="1"/>
                <c:pt idx="0">
                  <c:v>&lt; 4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14"/>
            <c:bubble3D val="0"/>
            <c:extLst>
              <c:ext xmlns:c16="http://schemas.microsoft.com/office/drawing/2014/chart" uri="{C3380CC4-5D6E-409C-BE32-E72D297353CC}">
                <c16:uniqueId val="{00000001-F73F-42B4-BE3D-180F1C64CA23}"/>
              </c:ext>
            </c:extLst>
          </c:dPt>
          <c:dPt>
            <c:idx val="15"/>
            <c:bubble3D val="0"/>
            <c:extLst>
              <c:ext xmlns:c16="http://schemas.microsoft.com/office/drawing/2014/chart" uri="{C3380CC4-5D6E-409C-BE32-E72D297353CC}">
                <c16:uniqueId val="{00000002-F73F-42B4-BE3D-180F1C64CA23}"/>
              </c:ext>
            </c:extLst>
          </c:dPt>
          <c:cat>
            <c:numRef>
              <c:f>'4 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hr'!$E$182:$E$205</c:f>
              <c:numCache>
                <c:formatCode>0.0%</c:formatCode>
                <c:ptCount val="24"/>
                <c:pt idx="0">
                  <c:v>0.47299999999999998</c:v>
                </c:pt>
                <c:pt idx="1">
                  <c:v>0.44900000000000001</c:v>
                </c:pt>
                <c:pt idx="2">
                  <c:v>0.44600000000000001</c:v>
                </c:pt>
                <c:pt idx="3">
                  <c:v>0.45100000000000001</c:v>
                </c:pt>
                <c:pt idx="4">
                  <c:v>0.48199999999999998</c:v>
                </c:pt>
                <c:pt idx="5">
                  <c:v>0.49399999999999999</c:v>
                </c:pt>
                <c:pt idx="6">
                  <c:v>0.49199999999999999</c:v>
                </c:pt>
                <c:pt idx="7">
                  <c:v>0.45900000000000002</c:v>
                </c:pt>
                <c:pt idx="8">
                  <c:v>0.45400000000000001</c:v>
                </c:pt>
                <c:pt idx="9">
                  <c:v>0.41399999999999998</c:v>
                </c:pt>
                <c:pt idx="10">
                  <c:v>0.45300000000000001</c:v>
                </c:pt>
                <c:pt idx="11">
                  <c:v>0.46500000000000002</c:v>
                </c:pt>
                <c:pt idx="12">
                  <c:v>0.46920000000000001</c:v>
                </c:pt>
                <c:pt idx="13">
                  <c:v>0.45889999999999997</c:v>
                </c:pt>
                <c:pt idx="14">
                  <c:v>0.45300000000000001</c:v>
                </c:pt>
                <c:pt idx="15">
                  <c:v>0.39500000000000002</c:v>
                </c:pt>
                <c:pt idx="16">
                  <c:v>0.39829999999999999</c:v>
                </c:pt>
                <c:pt idx="17">
                  <c:v>0.4224</c:v>
                </c:pt>
              </c:numCache>
            </c:numRef>
          </c:val>
          <c:smooth val="0"/>
          <c:extLst>
            <c:ext xmlns:c16="http://schemas.microsoft.com/office/drawing/2014/chart" uri="{C3380CC4-5D6E-409C-BE32-E72D297353CC}">
              <c16:uniqueId val="{00000003-F73F-42B4-BE3D-180F1C64CA23}"/>
            </c:ext>
          </c:extLst>
        </c:ser>
        <c:ser>
          <c:idx val="3"/>
          <c:order val="2"/>
          <c:tx>
            <c:strRef>
              <c:f>'4 hr'!$G$109</c:f>
              <c:strCache>
                <c:ptCount val="1"/>
                <c:pt idx="0">
                  <c:v>Target</c:v>
                </c:pt>
              </c:strCache>
            </c:strRef>
          </c:tx>
          <c:spPr>
            <a:ln w="19050" cap="rnd">
              <a:solidFill>
                <a:srgbClr val="FF0000"/>
              </a:solidFill>
              <a:prstDash val="dash"/>
              <a:round/>
            </a:ln>
            <a:effectLst/>
          </c:spPr>
          <c:marker>
            <c:symbol val="none"/>
          </c:marker>
          <c:cat>
            <c:numRef>
              <c:f>'4 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hr'!$G$182:$G$205</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4-F73F-42B4-BE3D-180F1C64CA23}"/>
            </c:ext>
          </c:extLst>
        </c:ser>
        <c:ser>
          <c:idx val="4"/>
          <c:order val="3"/>
          <c:tx>
            <c:strRef>
              <c:f>'4 hr'!$D$109</c:f>
              <c:strCache>
                <c:ptCount val="1"/>
                <c:pt idx="0">
                  <c:v>Mean</c:v>
                </c:pt>
              </c:strCache>
            </c:strRef>
          </c:tx>
          <c:spPr>
            <a:ln w="15875" cap="rnd">
              <a:solidFill>
                <a:schemeClr val="tx1"/>
              </a:solidFill>
              <a:round/>
            </a:ln>
            <a:effectLst/>
          </c:spPr>
          <c:marker>
            <c:symbol val="none"/>
          </c:marker>
          <c:dPt>
            <c:idx val="15"/>
            <c:bubble3D val="0"/>
            <c:extLst>
              <c:ext xmlns:c16="http://schemas.microsoft.com/office/drawing/2014/chart" uri="{C3380CC4-5D6E-409C-BE32-E72D297353CC}">
                <c16:uniqueId val="{00000005-F73F-42B4-BE3D-180F1C64CA23}"/>
              </c:ext>
            </c:extLst>
          </c:dPt>
          <c:cat>
            <c:numRef>
              <c:f>'4 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hr'!$D$182:$D$205</c:f>
              <c:numCache>
                <c:formatCode>0%</c:formatCode>
                <c:ptCount val="24"/>
                <c:pt idx="0">
                  <c:v>0.4516</c:v>
                </c:pt>
                <c:pt idx="1">
                  <c:v>0.4516</c:v>
                </c:pt>
                <c:pt idx="2">
                  <c:v>0.4516</c:v>
                </c:pt>
                <c:pt idx="3">
                  <c:v>0.4516</c:v>
                </c:pt>
                <c:pt idx="4">
                  <c:v>0.4516</c:v>
                </c:pt>
                <c:pt idx="5">
                  <c:v>0.4516</c:v>
                </c:pt>
                <c:pt idx="6">
                  <c:v>0.4516</c:v>
                </c:pt>
                <c:pt idx="7">
                  <c:v>0.4516</c:v>
                </c:pt>
                <c:pt idx="8">
                  <c:v>0.4516</c:v>
                </c:pt>
                <c:pt idx="9">
                  <c:v>0.4516</c:v>
                </c:pt>
                <c:pt idx="10">
                  <c:v>0.4516</c:v>
                </c:pt>
                <c:pt idx="11">
                  <c:v>0.4516</c:v>
                </c:pt>
                <c:pt idx="12">
                  <c:v>0.4516</c:v>
                </c:pt>
                <c:pt idx="13">
                  <c:v>0.4516</c:v>
                </c:pt>
                <c:pt idx="14">
                  <c:v>0.4516</c:v>
                </c:pt>
                <c:pt idx="15">
                  <c:v>0.4516</c:v>
                </c:pt>
                <c:pt idx="16">
                  <c:v>0.4516</c:v>
                </c:pt>
                <c:pt idx="17">
                  <c:v>0.4516</c:v>
                </c:pt>
                <c:pt idx="18">
                  <c:v>0.4516</c:v>
                </c:pt>
                <c:pt idx="19">
                  <c:v>0.4516</c:v>
                </c:pt>
                <c:pt idx="20">
                  <c:v>0.4516</c:v>
                </c:pt>
                <c:pt idx="21">
                  <c:v>0.4516</c:v>
                </c:pt>
                <c:pt idx="22">
                  <c:v>0.4516</c:v>
                </c:pt>
                <c:pt idx="23">
                  <c:v>0.4516</c:v>
                </c:pt>
              </c:numCache>
            </c:numRef>
          </c:val>
          <c:smooth val="0"/>
          <c:extLst>
            <c:ext xmlns:c16="http://schemas.microsoft.com/office/drawing/2014/chart" uri="{C3380CC4-5D6E-409C-BE32-E72D297353CC}">
              <c16:uniqueId val="{00000006-F73F-42B4-BE3D-180F1C64CA23}"/>
            </c:ext>
          </c:extLst>
        </c:ser>
        <c:ser>
          <c:idx val="5"/>
          <c:order val="4"/>
          <c:tx>
            <c:strRef>
              <c:f>'4 hr'!$C$109</c:f>
              <c:strCache>
                <c:ptCount val="1"/>
                <c:pt idx="0">
                  <c:v>UPL</c:v>
                </c:pt>
              </c:strCache>
            </c:strRef>
          </c:tx>
          <c:spPr>
            <a:ln w="15875" cap="rnd">
              <a:solidFill>
                <a:schemeClr val="tx1"/>
              </a:solidFill>
              <a:prstDash val="lgDash"/>
              <a:round/>
            </a:ln>
            <a:effectLst/>
          </c:spPr>
          <c:marker>
            <c:symbol val="none"/>
          </c:marker>
          <c:cat>
            <c:numRef>
              <c:f>'4 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hr'!$C$182:$C$205</c:f>
              <c:numCache>
                <c:formatCode>0%</c:formatCode>
                <c:ptCount val="24"/>
                <c:pt idx="0">
                  <c:v>0.49856377777777777</c:v>
                </c:pt>
                <c:pt idx="1">
                  <c:v>0.49856377777777777</c:v>
                </c:pt>
                <c:pt idx="2">
                  <c:v>0.49856377777777777</c:v>
                </c:pt>
                <c:pt idx="3">
                  <c:v>0.49856377777777777</c:v>
                </c:pt>
                <c:pt idx="4">
                  <c:v>0.49856377777777777</c:v>
                </c:pt>
                <c:pt idx="5">
                  <c:v>0.49856377777777777</c:v>
                </c:pt>
                <c:pt idx="6">
                  <c:v>0.49856377777777777</c:v>
                </c:pt>
                <c:pt idx="7">
                  <c:v>0.49856377777777777</c:v>
                </c:pt>
                <c:pt idx="8">
                  <c:v>0.49856377777777777</c:v>
                </c:pt>
                <c:pt idx="9">
                  <c:v>0.49856377777777777</c:v>
                </c:pt>
                <c:pt idx="10">
                  <c:v>0.49856377777777777</c:v>
                </c:pt>
                <c:pt idx="11">
                  <c:v>0.49856377777777777</c:v>
                </c:pt>
                <c:pt idx="12">
                  <c:v>0.49856377777777777</c:v>
                </c:pt>
                <c:pt idx="13">
                  <c:v>0.49856377777777777</c:v>
                </c:pt>
                <c:pt idx="14">
                  <c:v>0.49856377777777777</c:v>
                </c:pt>
                <c:pt idx="15">
                  <c:v>0.49856377777777777</c:v>
                </c:pt>
                <c:pt idx="16">
                  <c:v>0.49856377777777777</c:v>
                </c:pt>
                <c:pt idx="17">
                  <c:v>0.49856377777777777</c:v>
                </c:pt>
                <c:pt idx="18">
                  <c:v>0.49856377777777777</c:v>
                </c:pt>
                <c:pt idx="19">
                  <c:v>0.49856377777777777</c:v>
                </c:pt>
                <c:pt idx="20">
                  <c:v>0.49856377777777777</c:v>
                </c:pt>
                <c:pt idx="21">
                  <c:v>0.49856377777777777</c:v>
                </c:pt>
                <c:pt idx="22">
                  <c:v>0.49856377777777777</c:v>
                </c:pt>
                <c:pt idx="23">
                  <c:v>0.49856377777777777</c:v>
                </c:pt>
              </c:numCache>
            </c:numRef>
          </c:val>
          <c:smooth val="0"/>
          <c:extLst>
            <c:ext xmlns:c16="http://schemas.microsoft.com/office/drawing/2014/chart" uri="{C3380CC4-5D6E-409C-BE32-E72D297353CC}">
              <c16:uniqueId val="{00000007-F73F-42B4-BE3D-180F1C64CA23}"/>
            </c:ext>
          </c:extLst>
        </c:ser>
        <c:ser>
          <c:idx val="2"/>
          <c:order val="5"/>
          <c:tx>
            <c:strRef>
              <c:f>'4 hr'!$I$109</c:f>
              <c:strCache>
                <c:ptCount val="1"/>
                <c:pt idx="0">
                  <c:v>SCL</c:v>
                </c:pt>
              </c:strCache>
            </c:strRef>
          </c:tx>
          <c:spPr>
            <a:ln>
              <a:noFill/>
            </a:ln>
          </c:spPr>
          <c:marker>
            <c:symbol val="circle"/>
            <c:size val="6"/>
            <c:spPr>
              <a:solidFill>
                <a:srgbClr val="FF6600"/>
              </a:solidFill>
              <a:ln>
                <a:solidFill>
                  <a:srgbClr val="ED7D31"/>
                </a:solidFill>
              </a:ln>
            </c:spPr>
          </c:marker>
          <c:cat>
            <c:numRef>
              <c:f>'4 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0.39500000000000002</c:v>
                </c:pt>
                <c:pt idx="16">
                  <c:v>0.39829999999999999</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8-F73F-42B4-BE3D-180F1C64CA23}"/>
            </c:ext>
          </c:extLst>
        </c:ser>
        <c:ser>
          <c:idx val="6"/>
          <c:order val="6"/>
          <c:tx>
            <c:strRef>
              <c:f>'4 hr'!$J$109</c:f>
              <c:strCache>
                <c:ptCount val="1"/>
                <c:pt idx="0">
                  <c:v>SCH</c:v>
                </c:pt>
              </c:strCache>
            </c:strRef>
          </c:tx>
          <c:spPr>
            <a:ln>
              <a:noFill/>
            </a:ln>
          </c:spPr>
          <c:marker>
            <c:symbol val="circle"/>
            <c:size val="6"/>
            <c:spPr>
              <a:solidFill>
                <a:srgbClr val="5B9BD5"/>
              </a:solidFill>
              <a:ln>
                <a:solidFill>
                  <a:srgbClr val="5B9BD5"/>
                </a:solidFill>
              </a:ln>
            </c:spPr>
          </c:marker>
          <c:cat>
            <c:numRef>
              <c:f>'4 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'4 hr'!$J$182:$J$205</c:f>
              <c:numCache>
                <c:formatCode>0%</c:formatCode>
                <c:ptCount val="24"/>
                <c:pt idx="0">
                  <c:v>#N/A</c:v>
                </c:pt>
                <c:pt idx="1">
                  <c:v>#N/A</c:v>
                </c:pt>
                <c:pt idx="2">
                  <c:v>#N/A</c:v>
                </c:pt>
                <c:pt idx="3">
                  <c:v>#N/A</c:v>
                </c:pt>
                <c:pt idx="4" formatCode="0.0%">
                  <c:v>0.48199999999999998</c:v>
                </c:pt>
                <c:pt idx="5" formatCode="0.0%">
                  <c:v>0.49399999999999999</c:v>
                </c:pt>
                <c:pt idx="6" formatCode="0.0%">
                  <c:v>0.49199999999999999</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F73F-42B4-BE3D-180F1C64CA23}"/>
            </c:ext>
          </c:extLst>
        </c:ser>
        <c:dLbls>
          <c:showLegendKey val="0"/>
          <c:showVal val="0"/>
          <c:showCatName val="0"/>
          <c:showSerName val="0"/>
          <c:showPercent val="0"/>
          <c:showBubbleSize val="0"/>
        </c:dLbls>
        <c:smooth val="0"/>
        <c:axId val="184633216"/>
        <c:axId val="184655872"/>
      </c:lineChart>
      <c:dateAx>
        <c:axId val="18463321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655872"/>
        <c:crosses val="autoZero"/>
        <c:auto val="1"/>
        <c:lblOffset val="100"/>
        <c:baseTimeUnit val="months"/>
        <c:majorUnit val="1"/>
        <c:majorTimeUnit val="months"/>
      </c:dateAx>
      <c:valAx>
        <c:axId val="1846558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633216"/>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12-hour waits (Antrim)</a:t>
            </a:r>
            <a:endParaRPr lang="en-GB" sz="1100">
              <a:effectLst/>
            </a:endParaRPr>
          </a:p>
        </c:rich>
      </c:tx>
      <c:overlay val="0"/>
      <c:spPr>
        <a:noFill/>
        <a:ln>
          <a:noFill/>
        </a:ln>
        <a:effectLst/>
      </c:spPr>
    </c:title>
    <c:autoTitleDeleted val="0"/>
    <c:plotArea>
      <c:layout/>
      <c:lineChart>
        <c:grouping val="standard"/>
        <c:varyColors val="0"/>
        <c:ser>
          <c:idx val="0"/>
          <c:order val="0"/>
          <c:tx>
            <c:strRef>
              <c:f>'12hr'!$F$6</c:f>
              <c:strCache>
                <c:ptCount val="1"/>
                <c:pt idx="0">
                  <c:v>LPL</c:v>
                </c:pt>
              </c:strCache>
            </c:strRef>
          </c:tx>
          <c:spPr>
            <a:ln w="15875" cap="rnd">
              <a:solidFill>
                <a:schemeClr val="tx1"/>
              </a:solidFill>
              <a:prstDash val="lgDash"/>
              <a:round/>
            </a:ln>
            <a:effectLst/>
          </c:spPr>
          <c:marker>
            <c:symbol val="none"/>
          </c:marker>
          <c:cat>
            <c:numRef>
              <c:f>'12hr'!$B$79:$B$96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'12hr'!$F$79:$F$102</c:f>
              <c:numCache>
                <c:formatCode>0</c:formatCode>
                <c:ptCount val="24"/>
                <c:pt idx="0">
                  <c:v>1210.8399999999999</c:v>
                </c:pt>
                <c:pt idx="1">
                  <c:v>1210.8399999999999</c:v>
                </c:pt>
                <c:pt idx="2">
                  <c:v>1210.8399999999999</c:v>
                </c:pt>
                <c:pt idx="3">
                  <c:v>1210.8399999999999</c:v>
                </c:pt>
                <c:pt idx="4">
                  <c:v>1210.8399999999999</c:v>
                </c:pt>
                <c:pt idx="5">
                  <c:v>1210.8399999999999</c:v>
                </c:pt>
                <c:pt idx="6">
                  <c:v>1210.8399999999999</c:v>
                </c:pt>
                <c:pt idx="7">
                  <c:v>1210.8399999999999</c:v>
                </c:pt>
                <c:pt idx="8">
                  <c:v>1210.8399999999999</c:v>
                </c:pt>
                <c:pt idx="9">
                  <c:v>1210.8399999999999</c:v>
                </c:pt>
                <c:pt idx="10">
                  <c:v>1210.8399999999999</c:v>
                </c:pt>
                <c:pt idx="11">
                  <c:v>1210.8399999999999</c:v>
                </c:pt>
                <c:pt idx="12">
                  <c:v>1210.8399999999999</c:v>
                </c:pt>
                <c:pt idx="13">
                  <c:v>1210.8399999999999</c:v>
                </c:pt>
                <c:pt idx="14">
                  <c:v>1210.8399999999999</c:v>
                </c:pt>
                <c:pt idx="15">
                  <c:v>1210.8399999999999</c:v>
                </c:pt>
                <c:pt idx="16">
                  <c:v>1210.8399999999999</c:v>
                </c:pt>
                <c:pt idx="17">
                  <c:v>1210.8399999999999</c:v>
                </c:pt>
                <c:pt idx="18">
                  <c:v>1210.8399999999999</c:v>
                </c:pt>
                <c:pt idx="19">
                  <c:v>1210.8399999999999</c:v>
                </c:pt>
                <c:pt idx="20">
                  <c:v>1210.8399999999999</c:v>
                </c:pt>
                <c:pt idx="21">
                  <c:v>1210.8399999999999</c:v>
                </c:pt>
                <c:pt idx="22">
                  <c:v>1210.8399999999999</c:v>
                </c:pt>
                <c:pt idx="23">
                  <c:v>1210.8399999999999</c:v>
                </c:pt>
              </c:numCache>
            </c:numRef>
          </c:val>
          <c:smooth val="0"/>
          <c:extLst>
            <c:ext xmlns:c16="http://schemas.microsoft.com/office/drawing/2014/chart" uri="{C3380CC4-5D6E-409C-BE32-E72D297353CC}">
              <c16:uniqueId val="{00000000-40C4-437C-A449-0F727A04D01B}"/>
            </c:ext>
          </c:extLst>
        </c:ser>
        <c:ser>
          <c:idx val="1"/>
          <c:order val="1"/>
          <c:tx>
            <c:strRef>
              <c:f>'12hr'!$E$6</c:f>
              <c:strCache>
                <c:ptCount val="1"/>
                <c:pt idx="0">
                  <c:v>&gt; 12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'12hr'!$B$79:$B$96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'12hr'!$E$79:$E$102</c:f>
              <c:numCache>
                <c:formatCode>0</c:formatCode>
                <c:ptCount val="24"/>
                <c:pt idx="0">
                  <c:v>1655</c:v>
                </c:pt>
                <c:pt idx="1">
                  <c:v>1439</c:v>
                </c:pt>
                <c:pt idx="2">
                  <c:v>1598</c:v>
                </c:pt>
                <c:pt idx="3">
                  <c:v>1274</c:v>
                </c:pt>
                <c:pt idx="4">
                  <c:v>1452</c:v>
                </c:pt>
                <c:pt idx="5">
                  <c:v>1546</c:v>
                </c:pt>
                <c:pt idx="6">
                  <c:v>1844</c:v>
                </c:pt>
                <c:pt idx="7">
                  <c:v>1616</c:v>
                </c:pt>
                <c:pt idx="8">
                  <c:v>1538</c:v>
                </c:pt>
                <c:pt idx="9">
                  <c:v>1729</c:v>
                </c:pt>
                <c:pt idx="10">
                  <c:v>1647</c:v>
                </c:pt>
                <c:pt idx="11">
                  <c:v>1759</c:v>
                </c:pt>
                <c:pt idx="12">
                  <c:v>1959</c:v>
                </c:pt>
                <c:pt idx="13">
                  <c:v>1886</c:v>
                </c:pt>
                <c:pt idx="14">
                  <c:v>1652</c:v>
                </c:pt>
                <c:pt idx="15">
                  <c:v>1812</c:v>
                </c:pt>
                <c:pt idx="16">
                  <c:v>2013</c:v>
                </c:pt>
                <c:pt idx="17">
                  <c:v>1803</c:v>
                </c:pt>
              </c:numCache>
            </c:numRef>
          </c:val>
          <c:smooth val="0"/>
          <c:extLst>
            <c:ext xmlns:c16="http://schemas.microsoft.com/office/drawing/2014/chart" uri="{C3380CC4-5D6E-409C-BE32-E72D297353CC}">
              <c16:uniqueId val="{00000001-40C4-437C-A449-0F727A04D01B}"/>
            </c:ext>
          </c:extLst>
        </c:ser>
        <c:ser>
          <c:idx val="3"/>
          <c:order val="2"/>
          <c:tx>
            <c:strRef>
              <c:f>'12hr'!$G$6</c:f>
              <c:strCache>
                <c:ptCount val="1"/>
                <c:pt idx="0">
                  <c:v>Target</c:v>
                </c:pt>
              </c:strCache>
            </c:strRef>
          </c:tx>
          <c:spPr>
            <a:ln w="19050" cap="rnd">
              <a:solidFill>
                <a:srgbClr val="FF0000"/>
              </a:solidFill>
              <a:prstDash val="dash"/>
              <a:round/>
            </a:ln>
            <a:effectLst/>
          </c:spPr>
          <c:marker>
            <c:symbol val="none"/>
          </c:marker>
          <c:cat>
            <c:numRef>
              <c:f>'12hr'!$B$79:$B$96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'12hr'!$G$79:$G$102</c:f>
              <c:numCache>
                <c:formatCode>0</c:formatCode>
                <c:ptCount val="24"/>
                <c:pt idx="0">
                  <c:v>1488.45</c:v>
                </c:pt>
                <c:pt idx="1">
                  <c:v>1488.45</c:v>
                </c:pt>
                <c:pt idx="2">
                  <c:v>1488.45</c:v>
                </c:pt>
                <c:pt idx="3">
                  <c:v>1488.45</c:v>
                </c:pt>
                <c:pt idx="4">
                  <c:v>1488.45</c:v>
                </c:pt>
                <c:pt idx="5">
                  <c:v>1488.45</c:v>
                </c:pt>
                <c:pt idx="6">
                  <c:v>1488.45</c:v>
                </c:pt>
                <c:pt idx="7">
                  <c:v>1488.45</c:v>
                </c:pt>
                <c:pt idx="8">
                  <c:v>1488.45</c:v>
                </c:pt>
                <c:pt idx="9">
                  <c:v>1488.45</c:v>
                </c:pt>
                <c:pt idx="10">
                  <c:v>1488.45</c:v>
                </c:pt>
                <c:pt idx="11">
                  <c:v>1488.45</c:v>
                </c:pt>
                <c:pt idx="12">
                  <c:v>1432.28</c:v>
                </c:pt>
                <c:pt idx="13">
                  <c:v>1432.28</c:v>
                </c:pt>
                <c:pt idx="14">
                  <c:v>1432.28</c:v>
                </c:pt>
                <c:pt idx="15">
                  <c:v>1432.28</c:v>
                </c:pt>
                <c:pt idx="16">
                  <c:v>1432.28</c:v>
                </c:pt>
                <c:pt idx="17">
                  <c:v>1432.28</c:v>
                </c:pt>
                <c:pt idx="18">
                  <c:v>1432.28</c:v>
                </c:pt>
                <c:pt idx="19">
                  <c:v>1432.28</c:v>
                </c:pt>
                <c:pt idx="20">
                  <c:v>1432.28</c:v>
                </c:pt>
                <c:pt idx="21">
                  <c:v>1432.28</c:v>
                </c:pt>
                <c:pt idx="22">
                  <c:v>1432.28</c:v>
                </c:pt>
                <c:pt idx="23">
                  <c:v>1432.28</c:v>
                </c:pt>
              </c:numCache>
            </c:numRef>
          </c:val>
          <c:smooth val="0"/>
          <c:extLst>
            <c:ext xmlns:c16="http://schemas.microsoft.com/office/drawing/2014/chart" uri="{C3380CC4-5D6E-409C-BE32-E72D297353CC}">
              <c16:uniqueId val="{00000002-40C4-437C-A449-0F727A04D01B}"/>
            </c:ext>
          </c:extLst>
        </c:ser>
        <c:ser>
          <c:idx val="4"/>
          <c:order val="3"/>
          <c:tx>
            <c:strRef>
              <c:f>'12hr'!$D$6</c:f>
              <c:strCache>
                <c:ptCount val="1"/>
                <c:pt idx="0">
                  <c:v>Mean</c:v>
                </c:pt>
              </c:strCache>
            </c:strRef>
          </c:tx>
          <c:spPr>
            <a:ln w="15875" cap="rnd">
              <a:solidFill>
                <a:schemeClr val="tx1"/>
              </a:solidFill>
              <a:round/>
            </a:ln>
            <a:effectLst/>
          </c:spPr>
          <c:marker>
            <c:symbol val="none"/>
          </c:marker>
          <c:cat>
            <c:numRef>
              <c:f>'12hr'!$B$79:$B$96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'12hr'!$D$79:$D$102</c:f>
              <c:numCache>
                <c:formatCode>0</c:formatCode>
                <c:ptCount val="24"/>
                <c:pt idx="0">
                  <c:v>1679</c:v>
                </c:pt>
                <c:pt idx="1">
                  <c:v>1679</c:v>
                </c:pt>
                <c:pt idx="2">
                  <c:v>1679</c:v>
                </c:pt>
                <c:pt idx="3">
                  <c:v>1679</c:v>
                </c:pt>
                <c:pt idx="4">
                  <c:v>1679</c:v>
                </c:pt>
                <c:pt idx="5">
                  <c:v>1679</c:v>
                </c:pt>
                <c:pt idx="6">
                  <c:v>1679</c:v>
                </c:pt>
                <c:pt idx="7">
                  <c:v>1679</c:v>
                </c:pt>
                <c:pt idx="8">
                  <c:v>1679</c:v>
                </c:pt>
                <c:pt idx="9">
                  <c:v>1679</c:v>
                </c:pt>
                <c:pt idx="10">
                  <c:v>1679</c:v>
                </c:pt>
                <c:pt idx="11">
                  <c:v>1679</c:v>
                </c:pt>
                <c:pt idx="12">
                  <c:v>1679</c:v>
                </c:pt>
                <c:pt idx="13">
                  <c:v>1679</c:v>
                </c:pt>
                <c:pt idx="14">
                  <c:v>1679</c:v>
                </c:pt>
                <c:pt idx="15">
                  <c:v>1679</c:v>
                </c:pt>
                <c:pt idx="16">
                  <c:v>1679</c:v>
                </c:pt>
                <c:pt idx="17">
                  <c:v>1679</c:v>
                </c:pt>
                <c:pt idx="18">
                  <c:v>1679</c:v>
                </c:pt>
                <c:pt idx="19">
                  <c:v>1679</c:v>
                </c:pt>
                <c:pt idx="20">
                  <c:v>1679</c:v>
                </c:pt>
                <c:pt idx="21">
                  <c:v>1679</c:v>
                </c:pt>
                <c:pt idx="22">
                  <c:v>1679</c:v>
                </c:pt>
                <c:pt idx="23">
                  <c:v>1679</c:v>
                </c:pt>
              </c:numCache>
            </c:numRef>
          </c:val>
          <c:smooth val="0"/>
          <c:extLst>
            <c:ext xmlns:c16="http://schemas.microsoft.com/office/drawing/2014/chart" uri="{C3380CC4-5D6E-409C-BE32-E72D297353CC}">
              <c16:uniqueId val="{00000003-40C4-437C-A449-0F727A04D01B}"/>
            </c:ext>
          </c:extLst>
        </c:ser>
        <c:ser>
          <c:idx val="5"/>
          <c:order val="4"/>
          <c:tx>
            <c:strRef>
              <c:f>'12hr'!$C$6</c:f>
              <c:strCache>
                <c:ptCount val="1"/>
                <c:pt idx="0">
                  <c:v>UPL</c:v>
                </c:pt>
              </c:strCache>
            </c:strRef>
          </c:tx>
          <c:spPr>
            <a:ln w="15875" cap="rnd">
              <a:solidFill>
                <a:schemeClr val="tx1"/>
              </a:solidFill>
              <a:prstDash val="lgDash"/>
              <a:round/>
            </a:ln>
            <a:effectLst/>
          </c:spPr>
          <c:marker>
            <c:symbol val="none"/>
          </c:marker>
          <c:cat>
            <c:numRef>
              <c:f>'12hr'!$B$79:$B$96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'12hr'!$C$79:$C$102</c:f>
              <c:numCache>
                <c:formatCode>0</c:formatCode>
                <c:ptCount val="24"/>
                <c:pt idx="0">
                  <c:v>2147.16</c:v>
                </c:pt>
                <c:pt idx="1">
                  <c:v>2147.16</c:v>
                </c:pt>
                <c:pt idx="2">
                  <c:v>2147.16</c:v>
                </c:pt>
                <c:pt idx="3">
                  <c:v>2147.16</c:v>
                </c:pt>
                <c:pt idx="4">
                  <c:v>2147.16</c:v>
                </c:pt>
                <c:pt idx="5">
                  <c:v>2147.16</c:v>
                </c:pt>
                <c:pt idx="6">
                  <c:v>2147.16</c:v>
                </c:pt>
                <c:pt idx="7">
                  <c:v>2147.16</c:v>
                </c:pt>
                <c:pt idx="8">
                  <c:v>2147.16</c:v>
                </c:pt>
                <c:pt idx="9">
                  <c:v>2147.16</c:v>
                </c:pt>
                <c:pt idx="10">
                  <c:v>2147.16</c:v>
                </c:pt>
                <c:pt idx="11">
                  <c:v>2147.16</c:v>
                </c:pt>
                <c:pt idx="12">
                  <c:v>2147.16</c:v>
                </c:pt>
                <c:pt idx="13">
                  <c:v>2147.16</c:v>
                </c:pt>
                <c:pt idx="14">
                  <c:v>2147.16</c:v>
                </c:pt>
                <c:pt idx="15">
                  <c:v>2147.16</c:v>
                </c:pt>
                <c:pt idx="16">
                  <c:v>2147.16</c:v>
                </c:pt>
                <c:pt idx="17">
                  <c:v>2147.16</c:v>
                </c:pt>
                <c:pt idx="18">
                  <c:v>2147.16</c:v>
                </c:pt>
                <c:pt idx="19">
                  <c:v>2147.16</c:v>
                </c:pt>
                <c:pt idx="20">
                  <c:v>2147.16</c:v>
                </c:pt>
                <c:pt idx="21">
                  <c:v>2147.16</c:v>
                </c:pt>
                <c:pt idx="22">
                  <c:v>2147.16</c:v>
                </c:pt>
                <c:pt idx="23">
                  <c:v>2147.16</c:v>
                </c:pt>
              </c:numCache>
            </c:numRef>
          </c:val>
          <c:smooth val="0"/>
          <c:extLst>
            <c:ext xmlns:c16="http://schemas.microsoft.com/office/drawing/2014/chart" uri="{C3380CC4-5D6E-409C-BE32-E72D297353CC}">
              <c16:uniqueId val="{00000004-40C4-437C-A449-0F727A04D01B}"/>
            </c:ext>
          </c:extLst>
        </c:ser>
        <c:ser>
          <c:idx val="2"/>
          <c:order val="5"/>
          <c:tx>
            <c:strRef>
              <c:f>'12hr'!$I$6</c:f>
              <c:strCache>
                <c:ptCount val="1"/>
                <c:pt idx="0">
                  <c:v>SCL</c:v>
                </c:pt>
              </c:strCache>
            </c:strRef>
          </c:tx>
          <c:spPr>
            <a:ln>
              <a:noFill/>
            </a:ln>
          </c:spPr>
          <c:marker>
            <c:symbol val="circle"/>
            <c:size val="7"/>
            <c:spPr>
              <a:solidFill>
                <a:srgbClr val="5B9BD5"/>
              </a:solidFill>
              <a:ln>
                <a:solidFill>
                  <a:srgbClr val="5B9BD5"/>
                </a:solidFill>
              </a:ln>
            </c:spPr>
          </c:marker>
          <c:cat>
            <c:numRef>
              <c:f>'12hr'!$B$79:$B$96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40C4-437C-A449-0F727A04D01B}"/>
            </c:ext>
          </c:extLst>
        </c:ser>
        <c:ser>
          <c:idx val="6"/>
          <c:order val="6"/>
          <c:tx>
            <c:strRef>
              <c:f>'12hr'!$J$6</c:f>
              <c:strCache>
                <c:ptCount val="1"/>
                <c:pt idx="0">
                  <c:v>SCH</c:v>
                </c:pt>
              </c:strCache>
            </c:strRef>
          </c:tx>
          <c:spPr>
            <a:ln>
              <a:noFill/>
            </a:ln>
          </c:spPr>
          <c:marker>
            <c:symbol val="circle"/>
            <c:size val="7"/>
            <c:spPr>
              <a:solidFill>
                <a:srgbClr val="ED7D31"/>
              </a:solidFill>
              <a:ln>
                <a:solidFill>
                  <a:srgbClr val="ED7D31"/>
                </a:solidFill>
              </a:ln>
            </c:spPr>
          </c:marker>
          <c:cat>
            <c:numRef>
              <c:f>'12hr'!$B$79:$B$96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40C4-437C-A449-0F727A04D01B}"/>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valAx>
      <c:spPr>
        <a:noFill/>
        <a:ln>
          <a:noFill/>
        </a:ln>
        <a:effectLst/>
      </c:spPr>
    </c:plotArea>
    <c:legend>
      <c:legendPos val="b"/>
      <c:layout>
        <c:manualLayout>
          <c:xMode val="edge"/>
          <c:yMode val="edge"/>
          <c:x val="0.14561067366579181"/>
          <c:y val="0.81173228346456694"/>
          <c:w val="0.75322309711286084"/>
          <c:h val="0.160489938757655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12-hour waits (Causeway)</a:t>
            </a:r>
            <a:endParaRPr lang="en-GB" sz="1100">
              <a:effectLst/>
            </a:endParaRPr>
          </a:p>
        </c:rich>
      </c:tx>
      <c:layout>
        <c:manualLayout>
          <c:xMode val="edge"/>
          <c:yMode val="edge"/>
          <c:x val="0.3391596675415573"/>
          <c:y val="2.7671015591636816E-2"/>
        </c:manualLayout>
      </c:layout>
      <c:overlay val="0"/>
      <c:spPr>
        <a:noFill/>
        <a:ln>
          <a:noFill/>
        </a:ln>
        <a:effectLst/>
      </c:spPr>
    </c:title>
    <c:autoTitleDeleted val="0"/>
    <c:plotArea>
      <c:layout/>
      <c:lineChart>
        <c:grouping val="standard"/>
        <c:varyColors val="0"/>
        <c:ser>
          <c:idx val="0"/>
          <c:order val="0"/>
          <c:tx>
            <c:strRef>
              <c:f>'12hr'!$F$109</c:f>
              <c:strCache>
                <c:ptCount val="1"/>
                <c:pt idx="0">
                  <c:v>LPL</c:v>
                </c:pt>
              </c:strCache>
            </c:strRef>
          </c:tx>
          <c:spPr>
            <a:ln w="15875" cap="rnd">
              <a:solidFill>
                <a:schemeClr val="tx1"/>
              </a:solidFill>
              <a:prstDash val="lgDash"/>
              <a:round/>
            </a:ln>
            <a:effectLst/>
          </c:spPr>
          <c:marker>
            <c:symbol val="none"/>
          </c:marker>
          <c:cat>
            <c:numRef>
              <c:f>'12hr'!$B$182:$B$199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'12hr'!$F$182:$F$205</c:f>
              <c:numCache>
                <c:formatCode>0</c:formatCode>
                <c:ptCount val="24"/>
                <c:pt idx="0">
                  <c:v>501.64222222222224</c:v>
                </c:pt>
                <c:pt idx="1">
                  <c:v>501.64222222222224</c:v>
                </c:pt>
                <c:pt idx="2">
                  <c:v>501.64222222222224</c:v>
                </c:pt>
                <c:pt idx="3">
                  <c:v>501.64222222222224</c:v>
                </c:pt>
                <c:pt idx="4">
                  <c:v>501.64222222222224</c:v>
                </c:pt>
                <c:pt idx="5">
                  <c:v>501.64222222222224</c:v>
                </c:pt>
                <c:pt idx="6">
                  <c:v>501.64222222222224</c:v>
                </c:pt>
                <c:pt idx="7">
                  <c:v>501.64222222222224</c:v>
                </c:pt>
                <c:pt idx="8">
                  <c:v>501.64222222222224</c:v>
                </c:pt>
                <c:pt idx="9">
                  <c:v>501.64222222222224</c:v>
                </c:pt>
                <c:pt idx="10">
                  <c:v>501.64222222222224</c:v>
                </c:pt>
                <c:pt idx="11">
                  <c:v>501.64222222222224</c:v>
                </c:pt>
                <c:pt idx="12">
                  <c:v>501.64222222222224</c:v>
                </c:pt>
                <c:pt idx="13">
                  <c:v>501.64222222222224</c:v>
                </c:pt>
                <c:pt idx="14">
                  <c:v>501.64222222222224</c:v>
                </c:pt>
                <c:pt idx="15">
                  <c:v>501.64222222222224</c:v>
                </c:pt>
                <c:pt idx="16">
                  <c:v>501.64222222222224</c:v>
                </c:pt>
                <c:pt idx="17">
                  <c:v>501.64222222222224</c:v>
                </c:pt>
                <c:pt idx="18">
                  <c:v>501.64222222222224</c:v>
                </c:pt>
                <c:pt idx="19">
                  <c:v>501.64222222222224</c:v>
                </c:pt>
                <c:pt idx="20">
                  <c:v>501.64222222222224</c:v>
                </c:pt>
                <c:pt idx="21">
                  <c:v>501.64222222222224</c:v>
                </c:pt>
                <c:pt idx="22">
                  <c:v>501.64222222222224</c:v>
                </c:pt>
                <c:pt idx="23">
                  <c:v>501.64222222222224</c:v>
                </c:pt>
              </c:numCache>
            </c:numRef>
          </c:val>
          <c:smooth val="0"/>
          <c:extLst>
            <c:ext xmlns:c16="http://schemas.microsoft.com/office/drawing/2014/chart" uri="{C3380CC4-5D6E-409C-BE32-E72D297353CC}">
              <c16:uniqueId val="{00000000-84FD-4397-9B66-48044BF0C2DD}"/>
            </c:ext>
          </c:extLst>
        </c:ser>
        <c:ser>
          <c:idx val="1"/>
          <c:order val="1"/>
          <c:tx>
            <c:strRef>
              <c:f>'12hr'!$E$109</c:f>
              <c:strCache>
                <c:ptCount val="1"/>
                <c:pt idx="0">
                  <c:v>&gt; 12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'12hr'!$B$182:$B$199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'12hr'!$E$182:$E$205</c:f>
              <c:numCache>
                <c:formatCode>0</c:formatCode>
                <c:ptCount val="24"/>
                <c:pt idx="0">
                  <c:v>636</c:v>
                </c:pt>
                <c:pt idx="1">
                  <c:v>672</c:v>
                </c:pt>
                <c:pt idx="2">
                  <c:v>599</c:v>
                </c:pt>
                <c:pt idx="3">
                  <c:v>646</c:v>
                </c:pt>
                <c:pt idx="4">
                  <c:v>611</c:v>
                </c:pt>
                <c:pt idx="5">
                  <c:v>602</c:v>
                </c:pt>
                <c:pt idx="6">
                  <c:v>636</c:v>
                </c:pt>
                <c:pt idx="7">
                  <c:v>612</c:v>
                </c:pt>
                <c:pt idx="8">
                  <c:v>643</c:v>
                </c:pt>
                <c:pt idx="9">
                  <c:v>687</c:v>
                </c:pt>
                <c:pt idx="10">
                  <c:v>615</c:v>
                </c:pt>
                <c:pt idx="11">
                  <c:v>684</c:v>
                </c:pt>
                <c:pt idx="12">
                  <c:v>695</c:v>
                </c:pt>
                <c:pt idx="13">
                  <c:v>605</c:v>
                </c:pt>
                <c:pt idx="14">
                  <c:v>565</c:v>
                </c:pt>
                <c:pt idx="15">
                  <c:v>813</c:v>
                </c:pt>
                <c:pt idx="16">
                  <c:v>763</c:v>
                </c:pt>
                <c:pt idx="17">
                  <c:v>696</c:v>
                </c:pt>
              </c:numCache>
            </c:numRef>
          </c:val>
          <c:smooth val="0"/>
          <c:extLst>
            <c:ext xmlns:c16="http://schemas.microsoft.com/office/drawing/2014/chart" uri="{C3380CC4-5D6E-409C-BE32-E72D297353CC}">
              <c16:uniqueId val="{00000001-84FD-4397-9B66-48044BF0C2DD}"/>
            </c:ext>
          </c:extLst>
        </c:ser>
        <c:ser>
          <c:idx val="3"/>
          <c:order val="2"/>
          <c:tx>
            <c:strRef>
              <c:f>'12hr'!$G$109</c:f>
              <c:strCache>
                <c:ptCount val="1"/>
                <c:pt idx="0">
                  <c:v>Target</c:v>
                </c:pt>
              </c:strCache>
            </c:strRef>
          </c:tx>
          <c:spPr>
            <a:ln w="19050" cap="rnd">
              <a:solidFill>
                <a:srgbClr val="FF0000"/>
              </a:solidFill>
              <a:prstDash val="dash"/>
              <a:round/>
            </a:ln>
            <a:effectLst/>
          </c:spPr>
          <c:marker>
            <c:symbol val="none"/>
          </c:marker>
          <c:cat>
            <c:numRef>
              <c:f>'12hr'!$B$182:$B$199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'12hr'!$G$182:$G$205</c:f>
              <c:numCache>
                <c:formatCode>0</c:formatCode>
                <c:ptCount val="24"/>
                <c:pt idx="0">
                  <c:v>521.33000000000004</c:v>
                </c:pt>
                <c:pt idx="1">
                  <c:v>521.33000000000004</c:v>
                </c:pt>
                <c:pt idx="2">
                  <c:v>521.33000000000004</c:v>
                </c:pt>
                <c:pt idx="3">
                  <c:v>521.33000000000004</c:v>
                </c:pt>
                <c:pt idx="4">
                  <c:v>521.33000000000004</c:v>
                </c:pt>
                <c:pt idx="5">
                  <c:v>521.33000000000004</c:v>
                </c:pt>
                <c:pt idx="6">
                  <c:v>521.33000000000004</c:v>
                </c:pt>
                <c:pt idx="7">
                  <c:v>521.33000000000004</c:v>
                </c:pt>
                <c:pt idx="8">
                  <c:v>521.33000000000004</c:v>
                </c:pt>
                <c:pt idx="9">
                  <c:v>521.33000000000004</c:v>
                </c:pt>
                <c:pt idx="10">
                  <c:v>521.33000000000004</c:v>
                </c:pt>
                <c:pt idx="11">
                  <c:v>521.33000000000004</c:v>
                </c:pt>
                <c:pt idx="12">
                  <c:v>573.23</c:v>
                </c:pt>
                <c:pt idx="13">
                  <c:v>573.23</c:v>
                </c:pt>
                <c:pt idx="14">
                  <c:v>573.23</c:v>
                </c:pt>
                <c:pt idx="15">
                  <c:v>573.23</c:v>
                </c:pt>
                <c:pt idx="16">
                  <c:v>573.23</c:v>
                </c:pt>
                <c:pt idx="17">
                  <c:v>573.23</c:v>
                </c:pt>
                <c:pt idx="18">
                  <c:v>573.23</c:v>
                </c:pt>
                <c:pt idx="19">
                  <c:v>573.23</c:v>
                </c:pt>
                <c:pt idx="20">
                  <c:v>573.23</c:v>
                </c:pt>
                <c:pt idx="21">
                  <c:v>573.23</c:v>
                </c:pt>
                <c:pt idx="22">
                  <c:v>573.23</c:v>
                </c:pt>
                <c:pt idx="23">
                  <c:v>573.23</c:v>
                </c:pt>
              </c:numCache>
            </c:numRef>
          </c:val>
          <c:smooth val="0"/>
          <c:extLst>
            <c:ext xmlns:c16="http://schemas.microsoft.com/office/drawing/2014/chart" uri="{C3380CC4-5D6E-409C-BE32-E72D297353CC}">
              <c16:uniqueId val="{00000002-84FD-4397-9B66-48044BF0C2DD}"/>
            </c:ext>
          </c:extLst>
        </c:ser>
        <c:ser>
          <c:idx val="4"/>
          <c:order val="3"/>
          <c:tx>
            <c:strRef>
              <c:f>'12hr'!$D$109</c:f>
              <c:strCache>
                <c:ptCount val="1"/>
                <c:pt idx="0">
                  <c:v>Mean</c:v>
                </c:pt>
              </c:strCache>
            </c:strRef>
          </c:tx>
          <c:spPr>
            <a:ln w="15875" cap="rnd">
              <a:solidFill>
                <a:schemeClr val="tx1"/>
              </a:solidFill>
              <a:round/>
            </a:ln>
            <a:effectLst/>
          </c:spPr>
          <c:marker>
            <c:symbol val="none"/>
          </c:marker>
          <c:cat>
            <c:numRef>
              <c:f>'12hr'!$B$182:$B$199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'12hr'!$D$182:$D$205</c:f>
              <c:numCache>
                <c:formatCode>0</c:formatCode>
                <c:ptCount val="24"/>
                <c:pt idx="0">
                  <c:v>654.44444444444446</c:v>
                </c:pt>
                <c:pt idx="1">
                  <c:v>654.44444444444446</c:v>
                </c:pt>
                <c:pt idx="2">
                  <c:v>654.44444444444446</c:v>
                </c:pt>
                <c:pt idx="3">
                  <c:v>654.44444444444446</c:v>
                </c:pt>
                <c:pt idx="4">
                  <c:v>654.44444444444446</c:v>
                </c:pt>
                <c:pt idx="5">
                  <c:v>654.44444444444446</c:v>
                </c:pt>
                <c:pt idx="6">
                  <c:v>654.44444444444446</c:v>
                </c:pt>
                <c:pt idx="7">
                  <c:v>654.44444444444446</c:v>
                </c:pt>
                <c:pt idx="8">
                  <c:v>654.44444444444446</c:v>
                </c:pt>
                <c:pt idx="9">
                  <c:v>654.44444444444446</c:v>
                </c:pt>
                <c:pt idx="10">
                  <c:v>654.44444444444446</c:v>
                </c:pt>
                <c:pt idx="11">
                  <c:v>654.44444444444446</c:v>
                </c:pt>
                <c:pt idx="12">
                  <c:v>654.44444444444446</c:v>
                </c:pt>
                <c:pt idx="13">
                  <c:v>654.44444444444446</c:v>
                </c:pt>
                <c:pt idx="14">
                  <c:v>654.44444444444446</c:v>
                </c:pt>
                <c:pt idx="15">
                  <c:v>654.44444444444446</c:v>
                </c:pt>
                <c:pt idx="16">
                  <c:v>654.44444444444446</c:v>
                </c:pt>
                <c:pt idx="17">
                  <c:v>654.44444444444446</c:v>
                </c:pt>
                <c:pt idx="18">
                  <c:v>654.44444444444446</c:v>
                </c:pt>
                <c:pt idx="19">
                  <c:v>654.44444444444446</c:v>
                </c:pt>
                <c:pt idx="20">
                  <c:v>654.44444444444446</c:v>
                </c:pt>
                <c:pt idx="21">
                  <c:v>654.44444444444446</c:v>
                </c:pt>
                <c:pt idx="22">
                  <c:v>654.44444444444446</c:v>
                </c:pt>
                <c:pt idx="23">
                  <c:v>654.44444444444446</c:v>
                </c:pt>
              </c:numCache>
            </c:numRef>
          </c:val>
          <c:smooth val="0"/>
          <c:extLst>
            <c:ext xmlns:c16="http://schemas.microsoft.com/office/drawing/2014/chart" uri="{C3380CC4-5D6E-409C-BE32-E72D297353CC}">
              <c16:uniqueId val="{00000003-84FD-4397-9B66-48044BF0C2DD}"/>
            </c:ext>
          </c:extLst>
        </c:ser>
        <c:ser>
          <c:idx val="5"/>
          <c:order val="4"/>
          <c:tx>
            <c:strRef>
              <c:f>'12hr'!$C$109</c:f>
              <c:strCache>
                <c:ptCount val="1"/>
                <c:pt idx="0">
                  <c:v>UPL</c:v>
                </c:pt>
              </c:strCache>
            </c:strRef>
          </c:tx>
          <c:spPr>
            <a:ln w="15875" cap="rnd">
              <a:solidFill>
                <a:schemeClr val="tx1"/>
              </a:solidFill>
              <a:prstDash val="lgDash"/>
              <a:round/>
            </a:ln>
            <a:effectLst/>
          </c:spPr>
          <c:marker>
            <c:symbol val="none"/>
          </c:marker>
          <c:cat>
            <c:numRef>
              <c:f>'12hr'!$B$182:$B$199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'12hr'!$C$182:$C$205</c:f>
              <c:numCache>
                <c:formatCode>0</c:formatCode>
                <c:ptCount val="24"/>
                <c:pt idx="0">
                  <c:v>807.24666666666667</c:v>
                </c:pt>
                <c:pt idx="1">
                  <c:v>807.24666666666667</c:v>
                </c:pt>
                <c:pt idx="2">
                  <c:v>807.24666666666667</c:v>
                </c:pt>
                <c:pt idx="3">
                  <c:v>807.24666666666667</c:v>
                </c:pt>
                <c:pt idx="4">
                  <c:v>807.24666666666667</c:v>
                </c:pt>
                <c:pt idx="5">
                  <c:v>807.24666666666667</c:v>
                </c:pt>
                <c:pt idx="6">
                  <c:v>807.24666666666667</c:v>
                </c:pt>
                <c:pt idx="7">
                  <c:v>807.24666666666667</c:v>
                </c:pt>
                <c:pt idx="8">
                  <c:v>807.24666666666667</c:v>
                </c:pt>
                <c:pt idx="9">
                  <c:v>807.24666666666667</c:v>
                </c:pt>
                <c:pt idx="10">
                  <c:v>807.24666666666667</c:v>
                </c:pt>
                <c:pt idx="11">
                  <c:v>807.24666666666667</c:v>
                </c:pt>
                <c:pt idx="12">
                  <c:v>807.24666666666667</c:v>
                </c:pt>
                <c:pt idx="13">
                  <c:v>807.24666666666667</c:v>
                </c:pt>
                <c:pt idx="14">
                  <c:v>807.24666666666667</c:v>
                </c:pt>
                <c:pt idx="15">
                  <c:v>807.24666666666667</c:v>
                </c:pt>
                <c:pt idx="16">
                  <c:v>807.24666666666667</c:v>
                </c:pt>
                <c:pt idx="17">
                  <c:v>807.24666666666667</c:v>
                </c:pt>
                <c:pt idx="18">
                  <c:v>807.24666666666667</c:v>
                </c:pt>
                <c:pt idx="19">
                  <c:v>807.24666666666667</c:v>
                </c:pt>
                <c:pt idx="20">
                  <c:v>807.24666666666667</c:v>
                </c:pt>
                <c:pt idx="21">
                  <c:v>807.24666666666667</c:v>
                </c:pt>
                <c:pt idx="22">
                  <c:v>807.24666666666667</c:v>
                </c:pt>
                <c:pt idx="23">
                  <c:v>807.24666666666667</c:v>
                </c:pt>
              </c:numCache>
            </c:numRef>
          </c:val>
          <c:smooth val="0"/>
          <c:extLst>
            <c:ext xmlns:c16="http://schemas.microsoft.com/office/drawing/2014/chart" uri="{C3380CC4-5D6E-409C-BE32-E72D297353CC}">
              <c16:uniqueId val="{00000004-84FD-4397-9B66-48044BF0C2DD}"/>
            </c:ext>
          </c:extLst>
        </c:ser>
        <c:ser>
          <c:idx val="2"/>
          <c:order val="5"/>
          <c:tx>
            <c:strRef>
              <c:f>'12hr'!$I$109</c:f>
              <c:strCache>
                <c:ptCount val="1"/>
                <c:pt idx="0">
                  <c:v>SCL</c:v>
                </c:pt>
              </c:strCache>
            </c:strRef>
          </c:tx>
          <c:spPr>
            <a:ln>
              <a:noFill/>
            </a:ln>
          </c:spPr>
          <c:marker>
            <c:symbol val="circle"/>
            <c:size val="7"/>
            <c:spPr>
              <a:solidFill>
                <a:srgbClr val="5B9BD5"/>
              </a:solidFill>
              <a:ln>
                <a:solidFill>
                  <a:srgbClr val="5B9BD5"/>
                </a:solidFill>
              </a:ln>
            </c:spPr>
          </c:marker>
          <c:cat>
            <c:numRef>
              <c:f>'12hr'!$B$182:$B$199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4FD-4397-9B66-48044BF0C2DD}"/>
            </c:ext>
          </c:extLst>
        </c:ser>
        <c:ser>
          <c:idx val="6"/>
          <c:order val="6"/>
          <c:tx>
            <c:strRef>
              <c:f>'12hr'!$J$109</c:f>
              <c:strCache>
                <c:ptCount val="1"/>
                <c:pt idx="0">
                  <c:v>SCH</c:v>
                </c:pt>
              </c:strCache>
            </c:strRef>
          </c:tx>
          <c:spPr>
            <a:ln>
              <a:noFill/>
            </a:ln>
          </c:spPr>
          <c:marker>
            <c:symbol val="circle"/>
            <c:size val="7"/>
            <c:spPr>
              <a:solidFill>
                <a:srgbClr val="ED7D31"/>
              </a:solidFill>
              <a:ln>
                <a:solidFill>
                  <a:srgbClr val="ED7D31"/>
                </a:solidFill>
              </a:ln>
            </c:spPr>
          </c:marker>
          <c:cat>
            <c:numRef>
              <c:f>'12hr'!$B$182:$B$199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'12hr'!$J$182:$J$205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813</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4FD-4397-9B66-48044BF0C2DD}"/>
            </c:ext>
          </c:extLst>
        </c:ser>
        <c:dLbls>
          <c:showLegendKey val="0"/>
          <c:showVal val="0"/>
          <c:showCatName val="0"/>
          <c:showSerName val="0"/>
          <c:showPercent val="0"/>
          <c:showBubbleSize val="0"/>
        </c:dLbls>
        <c:smooth val="0"/>
        <c:axId val="188306176"/>
        <c:axId val="188308096"/>
      </c:lineChart>
      <c:dateAx>
        <c:axId val="18830617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308096"/>
        <c:crosses val="autoZero"/>
        <c:auto val="1"/>
        <c:lblOffset val="100"/>
        <c:baseTimeUnit val="months"/>
        <c:majorUnit val="1"/>
        <c:majorTimeUnit val="months"/>
      </c:dateAx>
      <c:valAx>
        <c:axId val="1883080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306176"/>
        <c:crosses val="autoZero"/>
        <c:crossBetween val="midCat"/>
        <c:majorUnit val="2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Regional 4 Hour ED Performance</a:t>
            </a:r>
          </a:p>
        </c:rich>
      </c:tx>
      <c:layout>
        <c:manualLayout>
          <c:xMode val="edge"/>
          <c:yMode val="edge"/>
          <c:x val="0.37800003202098897"/>
          <c:y val="3.3426183844011144E-2"/>
        </c:manualLayout>
      </c:layout>
      <c:overlay val="0"/>
      <c:spPr>
        <a:noFill/>
        <a:ln>
          <a:noFill/>
        </a:ln>
        <a:effectLst/>
      </c:spPr>
    </c:title>
    <c:autoTitleDeleted val="0"/>
    <c:plotArea>
      <c:layout>
        <c:manualLayout>
          <c:layoutTarget val="inner"/>
          <c:xMode val="edge"/>
          <c:yMode val="edge"/>
          <c:x val="8.4456933213403362E-2"/>
          <c:y val="0.13033138401559455"/>
          <c:w val="0.88720974088983173"/>
          <c:h val="0.64721861521695756"/>
        </c:manualLayout>
      </c:layout>
      <c:barChart>
        <c:barDir val="col"/>
        <c:grouping val="clustered"/>
        <c:varyColors val="0"/>
        <c:ser>
          <c:idx val="0"/>
          <c:order val="0"/>
          <c:tx>
            <c:strRef>
              <c:f>'Amb arrivals'!$G$7</c:f>
              <c:strCache>
                <c:ptCount val="1"/>
                <c:pt idx="0">
                  <c:v>2023/24</c:v>
                </c:pt>
              </c:strCache>
            </c:strRef>
          </c:tx>
          <c:spPr>
            <a:ln w="28575" cap="rnd">
              <a:solidFill>
                <a:schemeClr val="accent1"/>
              </a:solidFill>
              <a:round/>
            </a:ln>
            <a:effectLst/>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'Amb arrivals'!$G$8:$G$19</c:f>
            </c:numRef>
          </c:val>
          <c:extLst>
            <c:ext xmlns:c16="http://schemas.microsoft.com/office/drawing/2014/chart" uri="{C3380CC4-5D6E-409C-BE32-E72D297353CC}">
              <c16:uniqueId val="{00000000-6A25-46FD-BF6E-544D4EF78F56}"/>
            </c:ext>
          </c:extLst>
        </c:ser>
        <c:ser>
          <c:idx val="2"/>
          <c:order val="1"/>
          <c:tx>
            <c:strRef>
              <c:f>'Regional ED'!$C$7</c:f>
              <c:strCache>
                <c:ptCount val="1"/>
                <c:pt idx="0">
                  <c:v>Jun-25</c:v>
                </c:pt>
              </c:strCache>
            </c:strRef>
          </c:tx>
          <c:spPr>
            <a:solidFill>
              <a:srgbClr val="92278F"/>
            </a:solidFill>
            <a:ln w="19050" cap="rnd">
              <a:noFill/>
              <a:prstDash val="solid"/>
              <a:round/>
            </a:ln>
            <a:effectLst/>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'Regional ED'!$C$8:$C$18</c:f>
              <c:numCache>
                <c:formatCode>0.0%</c:formatCode>
                <c:ptCount val="11"/>
                <c:pt idx="0">
                  <c:v>0.36099999999999999</c:v>
                </c:pt>
                <c:pt idx="1">
                  <c:v>0.182</c:v>
                </c:pt>
                <c:pt idx="2">
                  <c:v>0.69399999999999995</c:v>
                </c:pt>
                <c:pt idx="3">
                  <c:v>0.32600000000000001</c:v>
                </c:pt>
                <c:pt idx="4">
                  <c:v>0.44600000000000001</c:v>
                </c:pt>
                <c:pt idx="5">
                  <c:v>0.222</c:v>
                </c:pt>
                <c:pt idx="6">
                  <c:v>0.32900000000000001</c:v>
                </c:pt>
                <c:pt idx="7">
                  <c:v>0.38600000000000001</c:v>
                </c:pt>
                <c:pt idx="8">
                  <c:v>0.224</c:v>
                </c:pt>
                <c:pt idx="9">
                  <c:v>0.39300000000000002</c:v>
                </c:pt>
                <c:pt idx="10">
                  <c:v>0.33200000000000002</c:v>
                </c:pt>
              </c:numCache>
            </c:numRef>
          </c:val>
          <c:extLst>
            <c:ext xmlns:c16="http://schemas.microsoft.com/office/drawing/2014/chart" uri="{C3380CC4-5D6E-409C-BE32-E72D297353CC}">
              <c16:uniqueId val="{00000001-6A25-46FD-BF6E-544D4EF78F56}"/>
            </c:ext>
          </c:extLst>
        </c:ser>
        <c:ser>
          <c:idx val="3"/>
          <c:order val="2"/>
          <c:tx>
            <c:strRef>
              <c:f>'Regional ED'!$D$7</c:f>
              <c:strCache>
                <c:ptCount val="1"/>
                <c:pt idx="0">
                  <c:v>Jun-26</c:v>
                </c:pt>
              </c:strCache>
            </c:strRef>
          </c:tx>
          <c:spPr>
            <a:solidFill>
              <a:srgbClr val="00B5CC"/>
            </a:solidFill>
            <a:ln>
              <a:noFill/>
            </a:ln>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'Regional ED'!$D$8:$D$18</c:f>
              <c:numCache>
                <c:formatCode>0.0%</c:formatCode>
                <c:ptCount val="11"/>
                <c:pt idx="0">
                  <c:v>0.27900000000000003</c:v>
                </c:pt>
                <c:pt idx="1">
                  <c:v>0.159</c:v>
                </c:pt>
                <c:pt idx="2">
                  <c:v>0.67700000000000005</c:v>
                </c:pt>
                <c:pt idx="3">
                  <c:v>0.33100000000000002</c:v>
                </c:pt>
                <c:pt idx="4">
                  <c:v>0.45300000000000001</c:v>
                </c:pt>
                <c:pt idx="5">
                  <c:v>0.16700000000000001</c:v>
                </c:pt>
                <c:pt idx="6">
                  <c:v>0.34799999999999998</c:v>
                </c:pt>
                <c:pt idx="7">
                  <c:v>0.42299999999999999</c:v>
                </c:pt>
                <c:pt idx="8">
                  <c:v>0.25800000000000001</c:v>
                </c:pt>
                <c:pt idx="9">
                  <c:v>0.38300000000000001</c:v>
                </c:pt>
                <c:pt idx="10">
                  <c:v>0.32500000000000001</c:v>
                </c:pt>
              </c:numCache>
            </c:numRef>
          </c:val>
          <c:extLst>
            <c:ext xmlns:c16="http://schemas.microsoft.com/office/drawing/2014/chart" uri="{C3380CC4-5D6E-409C-BE32-E72D297353CC}">
              <c16:uniqueId val="{00000002-6A25-46FD-BF6E-544D4EF78F56}"/>
            </c:ext>
          </c:extLst>
        </c:ser>
        <c:dLbls>
          <c:showLegendKey val="0"/>
          <c:showVal val="0"/>
          <c:showCatName val="0"/>
          <c:showSerName val="0"/>
          <c:showPercent val="0"/>
          <c:showBubbleSize val="0"/>
        </c:dLbls>
        <c:gapWidth val="150"/>
        <c:axId val="177720704"/>
        <c:axId val="179308032"/>
      </c:bar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Regional 12 Hour ED Performance</a:t>
            </a:r>
          </a:p>
        </c:rich>
      </c:tx>
      <c:layout>
        <c:manualLayout>
          <c:xMode val="edge"/>
          <c:yMode val="edge"/>
          <c:x val="0.37800003202098897"/>
          <c:y val="3.3426183844011144E-2"/>
        </c:manualLayout>
      </c:layout>
      <c:overlay val="0"/>
      <c:spPr>
        <a:noFill/>
        <a:ln>
          <a:noFill/>
        </a:ln>
        <a:effectLst/>
      </c:spPr>
    </c:title>
    <c:autoTitleDeleted val="0"/>
    <c:plotArea>
      <c:layout>
        <c:manualLayout>
          <c:layoutTarget val="inner"/>
          <c:xMode val="edge"/>
          <c:yMode val="edge"/>
          <c:x val="8.4456933213403362E-2"/>
          <c:y val="0.13033138401559455"/>
          <c:w val="0.88720974088983173"/>
          <c:h val="0.64721861521695756"/>
        </c:manualLayout>
      </c:layout>
      <c:barChart>
        <c:barDir val="col"/>
        <c:grouping val="clustered"/>
        <c:varyColors val="0"/>
        <c:ser>
          <c:idx val="0"/>
          <c:order val="0"/>
          <c:tx>
            <c:strRef>
              <c:f>'Amb arrivals'!$G$7</c:f>
              <c:strCache>
                <c:ptCount val="1"/>
                <c:pt idx="0">
                  <c:v>2023/24</c:v>
                </c:pt>
              </c:strCache>
            </c:strRef>
          </c:tx>
          <c:spPr>
            <a:ln w="28575" cap="rnd">
              <a:solidFill>
                <a:schemeClr val="accent1"/>
              </a:solidFill>
              <a:round/>
            </a:ln>
            <a:effectLst/>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'Amb arrivals'!$G$8:$G$19</c:f>
            </c:numRef>
          </c:val>
          <c:extLst>
            <c:ext xmlns:c16="http://schemas.microsoft.com/office/drawing/2014/chart" uri="{C3380CC4-5D6E-409C-BE32-E72D297353CC}">
              <c16:uniqueId val="{00000000-995F-4ED2-9041-3866FE42AFCE}"/>
            </c:ext>
          </c:extLst>
        </c:ser>
        <c:ser>
          <c:idx val="2"/>
          <c:order val="1"/>
          <c:tx>
            <c:strRef>
              <c:f>'Regional ED'!$C$7</c:f>
              <c:strCache>
                <c:ptCount val="1"/>
                <c:pt idx="0">
                  <c:v>Jun-25</c:v>
                </c:pt>
              </c:strCache>
            </c:strRef>
          </c:tx>
          <c:spPr>
            <a:solidFill>
              <a:srgbClr val="92278F"/>
            </a:solidFill>
            <a:ln w="19050" cap="rnd">
              <a:noFill/>
              <a:prstDash val="solid"/>
              <a:round/>
            </a:ln>
            <a:effectLst/>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'Regional ED'!$C$30:$C$39</c:f>
              <c:numCache>
                <c:formatCode>0</c:formatCode>
                <c:ptCount val="10"/>
                <c:pt idx="0">
                  <c:v>494</c:v>
                </c:pt>
                <c:pt idx="1">
                  <c:v>1881</c:v>
                </c:pt>
                <c:pt idx="2">
                  <c:v>29</c:v>
                </c:pt>
                <c:pt idx="3">
                  <c:v>1598</c:v>
                </c:pt>
                <c:pt idx="4">
                  <c:v>599</c:v>
                </c:pt>
                <c:pt idx="5">
                  <c:v>1928</c:v>
                </c:pt>
                <c:pt idx="6">
                  <c:v>1846</c:v>
                </c:pt>
                <c:pt idx="7">
                  <c:v>803</c:v>
                </c:pt>
                <c:pt idx="8">
                  <c:v>1196</c:v>
                </c:pt>
                <c:pt idx="9">
                  <c:v>620</c:v>
                </c:pt>
              </c:numCache>
            </c:numRef>
          </c:val>
          <c:extLst>
            <c:ext xmlns:c16="http://schemas.microsoft.com/office/drawing/2014/chart" uri="{C3380CC4-5D6E-409C-BE32-E72D297353CC}">
              <c16:uniqueId val="{00000001-995F-4ED2-9041-3866FE42AFCE}"/>
            </c:ext>
          </c:extLst>
        </c:ser>
        <c:ser>
          <c:idx val="3"/>
          <c:order val="2"/>
          <c:tx>
            <c:strRef>
              <c:f>'Regional ED'!$D$7</c:f>
              <c:strCache>
                <c:ptCount val="1"/>
                <c:pt idx="0">
                  <c:v>Jun-26</c:v>
                </c:pt>
              </c:strCache>
            </c:strRef>
          </c:tx>
          <c:spPr>
            <a:solidFill>
              <a:srgbClr val="00B5CC"/>
            </a:solidFill>
            <a:ln>
              <a:noFill/>
            </a:ln>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'Regional ED'!$D$30:$D$39</c:f>
              <c:numCache>
                <c:formatCode>0</c:formatCode>
                <c:ptCount val="10"/>
                <c:pt idx="0">
                  <c:v>606</c:v>
                </c:pt>
                <c:pt idx="1">
                  <c:v>2095</c:v>
                </c:pt>
                <c:pt idx="2">
                  <c:v>6</c:v>
                </c:pt>
                <c:pt idx="3">
                  <c:v>1653</c:v>
                </c:pt>
                <c:pt idx="4">
                  <c:v>565</c:v>
                </c:pt>
                <c:pt idx="5">
                  <c:v>2419</c:v>
                </c:pt>
                <c:pt idx="6">
                  <c:v>1479</c:v>
                </c:pt>
                <c:pt idx="7">
                  <c:v>704</c:v>
                </c:pt>
                <c:pt idx="8">
                  <c:v>1219</c:v>
                </c:pt>
                <c:pt idx="9">
                  <c:v>660</c:v>
                </c:pt>
              </c:numCache>
            </c:numRef>
          </c:val>
          <c:extLst>
            <c:ext xmlns:c16="http://schemas.microsoft.com/office/drawing/2014/chart" uri="{C3380CC4-5D6E-409C-BE32-E72D297353CC}">
              <c16:uniqueId val="{00000002-995F-4ED2-9041-3866FE42AFCE}"/>
            </c:ext>
          </c:extLst>
        </c:ser>
        <c:dLbls>
          <c:showLegendKey val="0"/>
          <c:showVal val="0"/>
          <c:showCatName val="0"/>
          <c:showSerName val="0"/>
          <c:showPercent val="0"/>
          <c:showBubbleSize val="0"/>
        </c:dLbls>
        <c:gapWidth val="150"/>
        <c:axId val="177720704"/>
        <c:axId val="179308032"/>
      </c:bar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Patients not waiting in ED (Antrim)</a:t>
            </a:r>
            <a:endParaRPr lang="en-GB" sz="1100"/>
          </a:p>
        </c:rich>
      </c:tx>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'ED Left before Seen'!$B$9:$B$26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'Amb arrivals'!$G$8:$G$19</c:f>
            </c:numRef>
          </c:val>
          <c:smooth val="0"/>
          <c:extLst>
            <c:ext xmlns:c16="http://schemas.microsoft.com/office/drawing/2014/chart" uri="{C3380CC4-5D6E-409C-BE32-E72D297353CC}">
              <c16:uniqueId val="{00000000-CB99-40C9-A8FC-9875A15967D9}"/>
            </c:ext>
          </c:extLst>
        </c:ser>
        <c:ser>
          <c:idx val="2"/>
          <c:order val="1"/>
          <c:tx>
            <c:strRef>
              <c:f>'ED Left before Seen'!$D$8</c:f>
              <c:strCache>
                <c:ptCount val="1"/>
                <c:pt idx="0">
                  <c:v>Target</c:v>
                </c:pt>
              </c:strCache>
            </c:strRef>
          </c:tx>
          <c:spPr>
            <a:ln w="19050" cap="rnd">
              <a:solidFill>
                <a:srgbClr val="FF0000"/>
              </a:solidFill>
              <a:prstDash val="dash"/>
              <a:round/>
            </a:ln>
            <a:effectLst/>
          </c:spPr>
          <c:marker>
            <c:symbol val="none"/>
          </c:marker>
          <c:cat>
            <c:numRef>
              <c:f>'ED Left before Seen'!$B$9:$B$26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'ED Left before Seen'!$D$9:$D$32</c:f>
              <c:numCache>
                <c:formatCode>0.0%</c:formatCode>
                <c:ptCount val="24"/>
                <c:pt idx="0">
                  <c:v>5.8000000000000003E-2</c:v>
                </c:pt>
                <c:pt idx="1">
                  <c:v>5.8000000000000003E-2</c:v>
                </c:pt>
                <c:pt idx="2">
                  <c:v>5.8000000000000003E-2</c:v>
                </c:pt>
                <c:pt idx="3">
                  <c:v>5.8000000000000003E-2</c:v>
                </c:pt>
                <c:pt idx="4">
                  <c:v>5.8000000000000003E-2</c:v>
                </c:pt>
                <c:pt idx="5">
                  <c:v>5.8000000000000003E-2</c:v>
                </c:pt>
                <c:pt idx="6">
                  <c:v>5.8000000000000003E-2</c:v>
                </c:pt>
                <c:pt idx="7">
                  <c:v>5.8000000000000003E-2</c:v>
                </c:pt>
                <c:pt idx="8">
                  <c:v>5.8000000000000003E-2</c:v>
                </c:pt>
                <c:pt idx="9">
                  <c:v>5.8000000000000003E-2</c:v>
                </c:pt>
                <c:pt idx="10">
                  <c:v>5.8000000000000003E-2</c:v>
                </c:pt>
                <c:pt idx="12">
                  <c:v>4.4999999999999998E-2</c:v>
                </c:pt>
                <c:pt idx="13">
                  <c:v>4.4999999999999998E-2</c:v>
                </c:pt>
                <c:pt idx="14">
                  <c:v>4.4999999999999998E-2</c:v>
                </c:pt>
                <c:pt idx="15">
                  <c:v>4.4999999999999998E-2</c:v>
                </c:pt>
                <c:pt idx="16">
                  <c:v>4.4999999999999998E-2</c:v>
                </c:pt>
                <c:pt idx="17">
                  <c:v>4.4999999999999998E-2</c:v>
                </c:pt>
                <c:pt idx="18">
                  <c:v>4.4999999999999998E-2</c:v>
                </c:pt>
                <c:pt idx="19">
                  <c:v>4.4999999999999998E-2</c:v>
                </c:pt>
                <c:pt idx="20">
                  <c:v>4.4999999999999998E-2</c:v>
                </c:pt>
                <c:pt idx="21">
                  <c:v>4.4999999999999998E-2</c:v>
                </c:pt>
                <c:pt idx="22">
                  <c:v>4.4999999999999998E-2</c:v>
                </c:pt>
                <c:pt idx="23">
                  <c:v>4.4999999999999998E-2</c:v>
                </c:pt>
              </c:numCache>
            </c:numRef>
          </c:val>
          <c:smooth val="0"/>
          <c:extLst>
            <c:ext xmlns:c16="http://schemas.microsoft.com/office/drawing/2014/chart" uri="{C3380CC4-5D6E-409C-BE32-E72D297353CC}">
              <c16:uniqueId val="{00000001-CB99-40C9-A8FC-9875A15967D9}"/>
            </c:ext>
          </c:extLst>
        </c:ser>
        <c:ser>
          <c:idx val="3"/>
          <c:order val="2"/>
          <c:tx>
            <c:strRef>
              <c:f>'ED Left before Seen'!$E$8</c:f>
              <c:strCache>
                <c:ptCount val="1"/>
                <c:pt idx="0">
                  <c:v>Actual</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numRef>
              <c:f>'ED Left before Seen'!$B$9:$B$26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'ED Left before Seen'!$E$9:$E$32</c:f>
              <c:numCache>
                <c:formatCode>0.0%</c:formatCode>
                <c:ptCount val="24"/>
                <c:pt idx="0">
                  <c:v>7.0000000000000007E-2</c:v>
                </c:pt>
                <c:pt idx="1">
                  <c:v>5.1999999999999998E-2</c:v>
                </c:pt>
                <c:pt idx="2">
                  <c:v>5.8999999999999997E-2</c:v>
                </c:pt>
                <c:pt idx="5">
                  <c:v>4.2999999999999997E-2</c:v>
                </c:pt>
                <c:pt idx="6">
                  <c:v>5.5E-2</c:v>
                </c:pt>
                <c:pt idx="7">
                  <c:v>5.7000000000000002E-2</c:v>
                </c:pt>
                <c:pt idx="8">
                  <c:v>4.3999999999999997E-2</c:v>
                </c:pt>
                <c:pt idx="9">
                  <c:v>4.9000000000000002E-2</c:v>
                </c:pt>
                <c:pt idx="10">
                  <c:v>5.3999999999999999E-2</c:v>
                </c:pt>
                <c:pt idx="11">
                  <c:v>6.2E-2</c:v>
                </c:pt>
                <c:pt idx="12">
                  <c:v>7.0999999999999994E-2</c:v>
                </c:pt>
                <c:pt idx="13">
                  <c:v>8.2000000000000003E-2</c:v>
                </c:pt>
                <c:pt idx="14">
                  <c:v>7.2999999999999995E-2</c:v>
                </c:pt>
                <c:pt idx="15">
                  <c:v>8.8999999999999996E-2</c:v>
                </c:pt>
                <c:pt idx="16">
                  <c:v>8.7999999999999995E-2</c:v>
                </c:pt>
                <c:pt idx="17">
                  <c:v>8.5000000000000006E-2</c:v>
                </c:pt>
              </c:numCache>
            </c:numRef>
          </c:val>
          <c:smooth val="0"/>
          <c:extLst>
            <c:ext xmlns:c16="http://schemas.microsoft.com/office/drawing/2014/chart" uri="{C3380CC4-5D6E-409C-BE32-E72D297353CC}">
              <c16:uniqueId val="{00000002-CB99-40C9-A8FC-9875A15967D9}"/>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majorUnit val="1"/>
        <c:major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Patients not waiting in ED (Causeway)</a:t>
            </a:r>
            <a:endParaRPr lang="en-GB" sz="1100"/>
          </a:p>
        </c:rich>
      </c:tx>
      <c:layout>
        <c:manualLayout>
          <c:xMode val="edge"/>
          <c:yMode val="edge"/>
          <c:x val="0.26827083732957946"/>
          <c:y val="4.1522491349480967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'ED Left before Seen'!$B$37:$B$54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'Amb arrivals'!$G$8:$G$19</c:f>
            </c:numRef>
          </c:val>
          <c:smooth val="0"/>
          <c:extLst>
            <c:ext xmlns:c16="http://schemas.microsoft.com/office/drawing/2014/chart" uri="{C3380CC4-5D6E-409C-BE32-E72D297353CC}">
              <c16:uniqueId val="{00000000-A698-4765-AAC8-86FDD6534C17}"/>
            </c:ext>
          </c:extLst>
        </c:ser>
        <c:ser>
          <c:idx val="2"/>
          <c:order val="1"/>
          <c:tx>
            <c:strRef>
              <c:f>'ED Left before Seen'!$D$36</c:f>
              <c:strCache>
                <c:ptCount val="1"/>
                <c:pt idx="0">
                  <c:v>Target</c:v>
                </c:pt>
              </c:strCache>
            </c:strRef>
          </c:tx>
          <c:spPr>
            <a:ln w="19050" cap="rnd">
              <a:solidFill>
                <a:srgbClr val="FF0000"/>
              </a:solidFill>
              <a:prstDash val="dash"/>
              <a:round/>
            </a:ln>
            <a:effectLst/>
          </c:spPr>
          <c:marker>
            <c:symbol val="none"/>
          </c:marker>
          <c:cat>
            <c:numRef>
              <c:f>'ED Left before Seen'!$B$37:$B$54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'ED Left before Seen'!$D$37:$D$60</c:f>
              <c:numCache>
                <c:formatCode>0.0%</c:formatCode>
                <c:ptCount val="24"/>
                <c:pt idx="0">
                  <c:v>4.5999999999999999E-2</c:v>
                </c:pt>
                <c:pt idx="1">
                  <c:v>4.5999999999999999E-2</c:v>
                </c:pt>
                <c:pt idx="2">
                  <c:v>4.5999999999999999E-2</c:v>
                </c:pt>
                <c:pt idx="3">
                  <c:v>4.5999999999999999E-2</c:v>
                </c:pt>
                <c:pt idx="4">
                  <c:v>4.5999999999999999E-2</c:v>
                </c:pt>
                <c:pt idx="5">
                  <c:v>4.5999999999999999E-2</c:v>
                </c:pt>
                <c:pt idx="6">
                  <c:v>4.5999999999999999E-2</c:v>
                </c:pt>
                <c:pt idx="7">
                  <c:v>4.5999999999999999E-2</c:v>
                </c:pt>
                <c:pt idx="8">
                  <c:v>4.5999999999999999E-2</c:v>
                </c:pt>
                <c:pt idx="9">
                  <c:v>4.5999999999999999E-2</c:v>
                </c:pt>
                <c:pt idx="10">
                  <c:v>4.5999999999999999E-2</c:v>
                </c:pt>
                <c:pt idx="12">
                  <c:v>2.5999999999999999E-2</c:v>
                </c:pt>
                <c:pt idx="13">
                  <c:v>2.5999999999999999E-2</c:v>
                </c:pt>
                <c:pt idx="14">
                  <c:v>2.5999999999999999E-2</c:v>
                </c:pt>
                <c:pt idx="15">
                  <c:v>2.5999999999999999E-2</c:v>
                </c:pt>
                <c:pt idx="16">
                  <c:v>2.5999999999999999E-2</c:v>
                </c:pt>
                <c:pt idx="17">
                  <c:v>2.5999999999999999E-2</c:v>
                </c:pt>
                <c:pt idx="18">
                  <c:v>2.5999999999999999E-2</c:v>
                </c:pt>
                <c:pt idx="19">
                  <c:v>2.5999999999999999E-2</c:v>
                </c:pt>
                <c:pt idx="20">
                  <c:v>2.5999999999999999E-2</c:v>
                </c:pt>
                <c:pt idx="21">
                  <c:v>2.5999999999999999E-2</c:v>
                </c:pt>
                <c:pt idx="22">
                  <c:v>2.5999999999999999E-2</c:v>
                </c:pt>
                <c:pt idx="23">
                  <c:v>2.5999999999999999E-2</c:v>
                </c:pt>
              </c:numCache>
            </c:numRef>
          </c:val>
          <c:smooth val="0"/>
          <c:extLst>
            <c:ext xmlns:c16="http://schemas.microsoft.com/office/drawing/2014/chart" uri="{C3380CC4-5D6E-409C-BE32-E72D297353CC}">
              <c16:uniqueId val="{00000001-A698-4765-AAC8-86FDD6534C17}"/>
            </c:ext>
          </c:extLst>
        </c:ser>
        <c:ser>
          <c:idx val="3"/>
          <c:order val="2"/>
          <c:tx>
            <c:strRef>
              <c:f>'ED Left before Seen'!$E$36</c:f>
              <c:strCache>
                <c:ptCount val="1"/>
                <c:pt idx="0">
                  <c:v>Actual</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numRef>
              <c:f>'ED Left before Seen'!$B$37:$B$54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'ED Left before Seen'!$E$37:$E$60</c:f>
              <c:numCache>
                <c:formatCode>0.0%</c:formatCode>
                <c:ptCount val="24"/>
                <c:pt idx="0">
                  <c:v>6.4000000000000001E-2</c:v>
                </c:pt>
                <c:pt idx="1">
                  <c:v>6.3E-2</c:v>
                </c:pt>
                <c:pt idx="2">
                  <c:v>5.5E-2</c:v>
                </c:pt>
                <c:pt idx="5">
                  <c:v>2.3E-2</c:v>
                </c:pt>
                <c:pt idx="6">
                  <c:v>2.1999999999999999E-2</c:v>
                </c:pt>
                <c:pt idx="7">
                  <c:v>2.5999999999999999E-2</c:v>
                </c:pt>
                <c:pt idx="8">
                  <c:v>2.3E-2</c:v>
                </c:pt>
                <c:pt idx="9">
                  <c:v>2.4E-2</c:v>
                </c:pt>
                <c:pt idx="10">
                  <c:v>2.5999999999999999E-2</c:v>
                </c:pt>
                <c:pt idx="11">
                  <c:v>3.3000000000000002E-2</c:v>
                </c:pt>
                <c:pt idx="12">
                  <c:v>4.8000000000000001E-2</c:v>
                </c:pt>
                <c:pt idx="13">
                  <c:v>4.2999999999999997E-2</c:v>
                </c:pt>
                <c:pt idx="14">
                  <c:v>4.1000000000000002E-2</c:v>
                </c:pt>
                <c:pt idx="15">
                  <c:v>8.3000000000000004E-2</c:v>
                </c:pt>
                <c:pt idx="16">
                  <c:v>7.0000000000000007E-2</c:v>
                </c:pt>
                <c:pt idx="17">
                  <c:v>5.8999999999999997E-2</c:v>
                </c:pt>
              </c:numCache>
            </c:numRef>
          </c:val>
          <c:smooth val="0"/>
          <c:extLst>
            <c:ext xmlns:c16="http://schemas.microsoft.com/office/drawing/2014/chart" uri="{C3380CC4-5D6E-409C-BE32-E72D297353CC}">
              <c16:uniqueId val="{00000002-A698-4765-AAC8-86FDD6534C17}"/>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majorUnit val="1"/>
        <c:major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ysClr val="windowText" lastClr="000000">
                    <a:lumMod val="65000"/>
                    <a:lumOff val="35000"/>
                  </a:sysClr>
                </a:solidFill>
                <a:latin typeface="+mn-lt"/>
                <a:ea typeface="+mn-ea"/>
                <a:cs typeface="+mn-cs"/>
              </a:defRPr>
            </a:pPr>
            <a:r>
              <a:rPr lang="en-GB" sz="1100" b="0" i="0" baseline="0">
                <a:effectLst/>
              </a:rPr>
              <a:t>Stroke receiving thrombolysis (Antrim)</a:t>
            </a:r>
            <a:endParaRPr lang="en-GB" sz="1100">
              <a:effectLst/>
            </a:endParaRPr>
          </a:p>
          <a:p>
            <a:pPr marL="0" marR="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ysClr val="windowText" lastClr="000000">
                    <a:lumMod val="65000"/>
                    <a:lumOff val="35000"/>
                  </a:sysClr>
                </a:solidFill>
                <a:latin typeface="+mn-lt"/>
                <a:ea typeface="+mn-ea"/>
                <a:cs typeface="+mn-cs"/>
              </a:defRPr>
            </a:pPr>
            <a:endParaRPr lang="en-GB" sz="1100">
              <a:effectLst/>
            </a:endParaRPr>
          </a:p>
        </c:rich>
      </c:tx>
      <c:overlay val="0"/>
      <c:spPr>
        <a:noFill/>
        <a:ln>
          <a:noFill/>
        </a:ln>
        <a:effectLst/>
      </c:spPr>
    </c:title>
    <c:autoTitleDeleted val="0"/>
    <c:plotArea>
      <c:layout>
        <c:manualLayout>
          <c:layoutTarget val="inner"/>
          <c:xMode val="edge"/>
          <c:yMode val="edge"/>
          <c:x val="9.6212817147856525E-2"/>
          <c:y val="0.15212962962962964"/>
          <c:w val="0.86554396325459315"/>
          <c:h val="0.50722704565024257"/>
        </c:manualLayout>
      </c:layout>
      <c:lineChart>
        <c:grouping val="standard"/>
        <c:varyColors val="0"/>
        <c:ser>
          <c:idx val="0"/>
          <c:order val="0"/>
          <c:tx>
            <c:strRef>
              <c:f>Stroke!$F$6</c:f>
              <c:strCache>
                <c:ptCount val="1"/>
                <c:pt idx="0">
                  <c:v>LPL</c:v>
                </c:pt>
              </c:strCache>
            </c:strRef>
          </c:tx>
          <c:spPr>
            <a:ln w="15875" cap="rnd">
              <a:solidFill>
                <a:schemeClr val="tx1"/>
              </a:solidFill>
              <a:prstDash val="lgDash"/>
              <a:round/>
            </a:ln>
            <a:effectLst/>
          </c:spPr>
          <c:marker>
            <c:symbol val="none"/>
          </c:marker>
          <c:cat>
            <c:numRef>
              <c:f>Stroke!$B$79:$B$96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Stroke!$F$79:$F$102</c:f>
              <c:numCache>
                <c:formatCode>0%</c:formatCode>
                <c:ptCount val="24"/>
                <c:pt idx="0">
                  <c:v>-1.5333333333336641E-4</c:v>
                </c:pt>
                <c:pt idx="1">
                  <c:v>-1.5333333333336641E-4</c:v>
                </c:pt>
                <c:pt idx="2">
                  <c:v>-1.5333333333336641E-4</c:v>
                </c:pt>
                <c:pt idx="3">
                  <c:v>-1.5333333333336641E-4</c:v>
                </c:pt>
                <c:pt idx="4">
                  <c:v>-1.5333333333336641E-4</c:v>
                </c:pt>
                <c:pt idx="5">
                  <c:v>-1.5333333333336641E-4</c:v>
                </c:pt>
                <c:pt idx="6">
                  <c:v>-1.5333333333336641E-4</c:v>
                </c:pt>
                <c:pt idx="7">
                  <c:v>-1.5333333333336641E-4</c:v>
                </c:pt>
                <c:pt idx="8">
                  <c:v>-1.5333333333336641E-4</c:v>
                </c:pt>
                <c:pt idx="9">
                  <c:v>-1.5333333333336641E-4</c:v>
                </c:pt>
                <c:pt idx="10">
                  <c:v>-1.5333333333336641E-4</c:v>
                </c:pt>
                <c:pt idx="11">
                  <c:v>-1.5333333333336641E-4</c:v>
                </c:pt>
                <c:pt idx="12">
                  <c:v>-1.5333333333336641E-4</c:v>
                </c:pt>
                <c:pt idx="13">
                  <c:v>-1.5333333333336641E-4</c:v>
                </c:pt>
                <c:pt idx="14">
                  <c:v>-1.5333333333336641E-4</c:v>
                </c:pt>
                <c:pt idx="15">
                  <c:v>-1.5333333333336641E-4</c:v>
                </c:pt>
                <c:pt idx="16">
                  <c:v>-1.5333333333336641E-4</c:v>
                </c:pt>
                <c:pt idx="17">
                  <c:v>-1.5333333333336641E-4</c:v>
                </c:pt>
                <c:pt idx="18">
                  <c:v>-1.5333333333336641E-4</c:v>
                </c:pt>
                <c:pt idx="19">
                  <c:v>-1.5333333333336641E-4</c:v>
                </c:pt>
                <c:pt idx="20">
                  <c:v>-1.5333333333336641E-4</c:v>
                </c:pt>
                <c:pt idx="21">
                  <c:v>-1.5333333333336641E-4</c:v>
                </c:pt>
                <c:pt idx="22">
                  <c:v>-1.5333333333336641E-4</c:v>
                </c:pt>
                <c:pt idx="23">
                  <c:v>-1.5333333333336641E-4</c:v>
                </c:pt>
              </c:numCache>
            </c:numRef>
          </c:val>
          <c:smooth val="0"/>
          <c:extLst>
            <c:ext xmlns:c16="http://schemas.microsoft.com/office/drawing/2014/chart" uri="{C3380CC4-5D6E-409C-BE32-E72D297353CC}">
              <c16:uniqueId val="{00000000-2C32-4AF0-A8E6-64ADBBD9A784}"/>
            </c:ext>
          </c:extLst>
        </c:ser>
        <c:ser>
          <c:idx val="1"/>
          <c:order val="1"/>
          <c:tx>
            <c:strRef>
              <c:f>Stroke!$E$6</c:f>
              <c:strCache>
                <c:ptCount val="1"/>
                <c:pt idx="0">
                  <c:v>% thrombolysis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Stroke!$B$79:$B$96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Stroke!$E$79:$E$102</c:f>
              <c:numCache>
                <c:formatCode>0%</c:formatCode>
                <c:ptCount val="24"/>
                <c:pt idx="0">
                  <c:v>0.2</c:v>
                </c:pt>
                <c:pt idx="1">
                  <c:v>0.125</c:v>
                </c:pt>
                <c:pt idx="2">
                  <c:v>0.105</c:v>
                </c:pt>
                <c:pt idx="3">
                  <c:v>0.13500000000000001</c:v>
                </c:pt>
                <c:pt idx="4">
                  <c:v>0.23300000000000001</c:v>
                </c:pt>
                <c:pt idx="5">
                  <c:v>0.11899999999999999</c:v>
                </c:pt>
                <c:pt idx="6">
                  <c:v>0.111</c:v>
                </c:pt>
                <c:pt idx="7">
                  <c:v>0.14599999999999999</c:v>
                </c:pt>
                <c:pt idx="8">
                  <c:v>8.7999999999999995E-2</c:v>
                </c:pt>
                <c:pt idx="9">
                  <c:v>2.4E-2</c:v>
                </c:pt>
                <c:pt idx="10">
                  <c:v>3.5999999999999997E-2</c:v>
                </c:pt>
                <c:pt idx="11">
                  <c:v>0.158</c:v>
                </c:pt>
                <c:pt idx="12">
                  <c:v>0.128</c:v>
                </c:pt>
                <c:pt idx="13">
                  <c:v>0.17100000000000001</c:v>
                </c:pt>
                <c:pt idx="14">
                  <c:v>0.14699999999999999</c:v>
                </c:pt>
                <c:pt idx="15">
                  <c:v>0.128</c:v>
                </c:pt>
                <c:pt idx="16">
                  <c:v>0.13300000000000001</c:v>
                </c:pt>
                <c:pt idx="17">
                  <c:v>0.16700000000000001</c:v>
                </c:pt>
              </c:numCache>
            </c:numRef>
          </c:val>
          <c:smooth val="0"/>
          <c:extLst>
            <c:ext xmlns:c16="http://schemas.microsoft.com/office/drawing/2014/chart" uri="{C3380CC4-5D6E-409C-BE32-E72D297353CC}">
              <c16:uniqueId val="{00000001-2C32-4AF0-A8E6-64ADBBD9A784}"/>
            </c:ext>
          </c:extLst>
        </c:ser>
        <c:ser>
          <c:idx val="3"/>
          <c:order val="2"/>
          <c:tx>
            <c:strRef>
              <c:f>Stroke!$G$6</c:f>
              <c:strCache>
                <c:ptCount val="1"/>
                <c:pt idx="0">
                  <c:v>Target</c:v>
                </c:pt>
              </c:strCache>
            </c:strRef>
          </c:tx>
          <c:spPr>
            <a:ln w="19050" cap="rnd">
              <a:solidFill>
                <a:srgbClr val="FF0000"/>
              </a:solidFill>
              <a:prstDash val="dash"/>
              <a:round/>
            </a:ln>
            <a:effectLst/>
          </c:spPr>
          <c:marker>
            <c:symbol val="none"/>
          </c:marker>
          <c:cat>
            <c:numRef>
              <c:f>Stroke!$B$79:$B$96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Stroke!$G$79:$G$102</c:f>
              <c:numCache>
                <c:formatCode>0%</c:formatCode>
                <c:ptCount val="24"/>
                <c:pt idx="0">
                  <c:v>0.16</c:v>
                </c:pt>
                <c:pt idx="1">
                  <c:v>0.16</c:v>
                </c:pt>
                <c:pt idx="2">
                  <c:v>0.16</c:v>
                </c:pt>
                <c:pt idx="3">
                  <c:v>0.16</c:v>
                </c:pt>
                <c:pt idx="4">
                  <c:v>0.16</c:v>
                </c:pt>
                <c:pt idx="5">
                  <c:v>0.16</c:v>
                </c:pt>
                <c:pt idx="6">
                  <c:v>0.16</c:v>
                </c:pt>
                <c:pt idx="7">
                  <c:v>0.16</c:v>
                </c:pt>
                <c:pt idx="8">
                  <c:v>0.16</c:v>
                </c:pt>
                <c:pt idx="9">
                  <c:v>0.16</c:v>
                </c:pt>
                <c:pt idx="10">
                  <c:v>0.16</c:v>
                </c:pt>
                <c:pt idx="11">
                  <c:v>0.16</c:v>
                </c:pt>
                <c:pt idx="12">
                  <c:v>0.16</c:v>
                </c:pt>
                <c:pt idx="13">
                  <c:v>0.16</c:v>
                </c:pt>
                <c:pt idx="14">
                  <c:v>0.16</c:v>
                </c:pt>
                <c:pt idx="15">
                  <c:v>0.16</c:v>
                </c:pt>
                <c:pt idx="16">
                  <c:v>0.16</c:v>
                </c:pt>
                <c:pt idx="17">
                  <c:v>0.16</c:v>
                </c:pt>
                <c:pt idx="18">
                  <c:v>0.16</c:v>
                </c:pt>
                <c:pt idx="19">
                  <c:v>0.16</c:v>
                </c:pt>
                <c:pt idx="20">
                  <c:v>0.16</c:v>
                </c:pt>
                <c:pt idx="21">
                  <c:v>0.16</c:v>
                </c:pt>
                <c:pt idx="22">
                  <c:v>0.16</c:v>
                </c:pt>
                <c:pt idx="23">
                  <c:v>0.16</c:v>
                </c:pt>
              </c:numCache>
            </c:numRef>
          </c:val>
          <c:smooth val="0"/>
          <c:extLst>
            <c:ext xmlns:c16="http://schemas.microsoft.com/office/drawing/2014/chart" uri="{C3380CC4-5D6E-409C-BE32-E72D297353CC}">
              <c16:uniqueId val="{00000002-2C32-4AF0-A8E6-64ADBBD9A784}"/>
            </c:ext>
          </c:extLst>
        </c:ser>
        <c:ser>
          <c:idx val="4"/>
          <c:order val="3"/>
          <c:tx>
            <c:strRef>
              <c:f>Stroke!$D$6</c:f>
              <c:strCache>
                <c:ptCount val="1"/>
                <c:pt idx="0">
                  <c:v>Mean</c:v>
                </c:pt>
              </c:strCache>
            </c:strRef>
          </c:tx>
          <c:spPr>
            <a:ln w="15875" cap="rnd">
              <a:solidFill>
                <a:schemeClr val="tx1"/>
              </a:solidFill>
              <a:round/>
            </a:ln>
            <a:effectLst/>
          </c:spPr>
          <c:marker>
            <c:symbol val="none"/>
          </c:marker>
          <c:cat>
            <c:numRef>
              <c:f>Stroke!$B$79:$B$96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Stroke!$D$79:$D$102</c:f>
              <c:numCache>
                <c:formatCode>0%</c:formatCode>
                <c:ptCount val="24"/>
                <c:pt idx="0">
                  <c:v>0.13077777777777777</c:v>
                </c:pt>
                <c:pt idx="1">
                  <c:v>0.13077777777777777</c:v>
                </c:pt>
                <c:pt idx="2">
                  <c:v>0.13077777777777777</c:v>
                </c:pt>
                <c:pt idx="3">
                  <c:v>0.13077777777777777</c:v>
                </c:pt>
                <c:pt idx="4">
                  <c:v>0.13077777777777777</c:v>
                </c:pt>
                <c:pt idx="5">
                  <c:v>0.13077777777777777</c:v>
                </c:pt>
                <c:pt idx="6">
                  <c:v>0.13077777777777777</c:v>
                </c:pt>
                <c:pt idx="7">
                  <c:v>0.13077777777777777</c:v>
                </c:pt>
                <c:pt idx="8">
                  <c:v>0.13077777777777777</c:v>
                </c:pt>
                <c:pt idx="9">
                  <c:v>0.13077777777777777</c:v>
                </c:pt>
                <c:pt idx="10">
                  <c:v>0.13077777777777777</c:v>
                </c:pt>
                <c:pt idx="11">
                  <c:v>0.13077777777777777</c:v>
                </c:pt>
                <c:pt idx="12">
                  <c:v>0.13077777777777777</c:v>
                </c:pt>
                <c:pt idx="13">
                  <c:v>0.13077777777777777</c:v>
                </c:pt>
                <c:pt idx="14">
                  <c:v>0.13077777777777777</c:v>
                </c:pt>
                <c:pt idx="15">
                  <c:v>0.13077777777777777</c:v>
                </c:pt>
                <c:pt idx="16">
                  <c:v>0.13077777777777777</c:v>
                </c:pt>
                <c:pt idx="17">
                  <c:v>0.13077777777777777</c:v>
                </c:pt>
                <c:pt idx="18">
                  <c:v>0.13077777777777777</c:v>
                </c:pt>
                <c:pt idx="19">
                  <c:v>0.13077777777777777</c:v>
                </c:pt>
                <c:pt idx="20">
                  <c:v>0.13077777777777777</c:v>
                </c:pt>
                <c:pt idx="21">
                  <c:v>0.13077777777777777</c:v>
                </c:pt>
                <c:pt idx="22">
                  <c:v>0.13077777777777777</c:v>
                </c:pt>
                <c:pt idx="23">
                  <c:v>0.13077777777777777</c:v>
                </c:pt>
              </c:numCache>
            </c:numRef>
          </c:val>
          <c:smooth val="0"/>
          <c:extLst>
            <c:ext xmlns:c16="http://schemas.microsoft.com/office/drawing/2014/chart" uri="{C3380CC4-5D6E-409C-BE32-E72D297353CC}">
              <c16:uniqueId val="{00000003-2C32-4AF0-A8E6-64ADBBD9A784}"/>
            </c:ext>
          </c:extLst>
        </c:ser>
        <c:ser>
          <c:idx val="5"/>
          <c:order val="4"/>
          <c:tx>
            <c:strRef>
              <c:f>Stroke!$C$6</c:f>
              <c:strCache>
                <c:ptCount val="1"/>
                <c:pt idx="0">
                  <c:v>UPL</c:v>
                </c:pt>
              </c:strCache>
            </c:strRef>
          </c:tx>
          <c:spPr>
            <a:ln w="15875" cap="rnd">
              <a:solidFill>
                <a:schemeClr val="tx1"/>
              </a:solidFill>
              <a:prstDash val="lgDash"/>
              <a:round/>
            </a:ln>
            <a:effectLst/>
          </c:spPr>
          <c:marker>
            <c:symbol val="none"/>
          </c:marker>
          <c:cat>
            <c:numRef>
              <c:f>Stroke!$B$79:$B$96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Stroke!$C$79:$C$102</c:f>
              <c:numCache>
                <c:formatCode>0%</c:formatCode>
                <c:ptCount val="24"/>
                <c:pt idx="0">
                  <c:v>0.26170888888888888</c:v>
                </c:pt>
                <c:pt idx="1">
                  <c:v>0.26170888888888888</c:v>
                </c:pt>
                <c:pt idx="2">
                  <c:v>0.26170888888888888</c:v>
                </c:pt>
                <c:pt idx="3">
                  <c:v>0.26170888888888888</c:v>
                </c:pt>
                <c:pt idx="4">
                  <c:v>0.26170888888888888</c:v>
                </c:pt>
                <c:pt idx="5">
                  <c:v>0.26170888888888888</c:v>
                </c:pt>
                <c:pt idx="6">
                  <c:v>0.26170888888888888</c:v>
                </c:pt>
                <c:pt idx="7">
                  <c:v>0.26170888888888888</c:v>
                </c:pt>
                <c:pt idx="8">
                  <c:v>0.26170888888888888</c:v>
                </c:pt>
                <c:pt idx="9">
                  <c:v>0.26170888888888888</c:v>
                </c:pt>
                <c:pt idx="10">
                  <c:v>0.26170888888888888</c:v>
                </c:pt>
                <c:pt idx="11">
                  <c:v>0.26170888888888888</c:v>
                </c:pt>
                <c:pt idx="12">
                  <c:v>0.26170888888888888</c:v>
                </c:pt>
                <c:pt idx="13">
                  <c:v>0.26170888888888888</c:v>
                </c:pt>
                <c:pt idx="14">
                  <c:v>0.26170888888888888</c:v>
                </c:pt>
                <c:pt idx="15">
                  <c:v>0.26170888888888888</c:v>
                </c:pt>
                <c:pt idx="16">
                  <c:v>0.26170888888888888</c:v>
                </c:pt>
                <c:pt idx="17">
                  <c:v>0.26170888888888888</c:v>
                </c:pt>
                <c:pt idx="18">
                  <c:v>0.26170888888888888</c:v>
                </c:pt>
                <c:pt idx="19">
                  <c:v>0.26170888888888888</c:v>
                </c:pt>
                <c:pt idx="20">
                  <c:v>0.26170888888888888</c:v>
                </c:pt>
                <c:pt idx="21">
                  <c:v>0.26170888888888888</c:v>
                </c:pt>
                <c:pt idx="22">
                  <c:v>0.26170888888888888</c:v>
                </c:pt>
                <c:pt idx="23">
                  <c:v>0.26170888888888888</c:v>
                </c:pt>
              </c:numCache>
            </c:numRef>
          </c:val>
          <c:smooth val="0"/>
          <c:extLst>
            <c:ext xmlns:c16="http://schemas.microsoft.com/office/drawing/2014/chart" uri="{C3380CC4-5D6E-409C-BE32-E72D297353CC}">
              <c16:uniqueId val="{00000004-2C32-4AF0-A8E6-64ADBBD9A784}"/>
            </c:ext>
          </c:extLst>
        </c:ser>
        <c:ser>
          <c:idx val="2"/>
          <c:order val="5"/>
          <c:tx>
            <c:strRef>
              <c:f>Stroke!$I$6</c:f>
              <c:strCache>
                <c:ptCount val="1"/>
                <c:pt idx="0">
                  <c:v>SCL</c:v>
                </c:pt>
              </c:strCache>
            </c:strRef>
          </c:tx>
          <c:spPr>
            <a:ln>
              <a:noFill/>
            </a:ln>
          </c:spPr>
          <c:marker>
            <c:symbol val="circle"/>
            <c:size val="7"/>
            <c:spPr>
              <a:solidFill>
                <a:srgbClr val="ED7D31"/>
              </a:solidFill>
              <a:ln>
                <a:solidFill>
                  <a:srgbClr val="ED7D31"/>
                </a:solidFill>
              </a:ln>
            </c:spPr>
          </c:marker>
          <c:cat>
            <c:numRef>
              <c:f>Stroke!$B$79:$B$96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2C32-4AF0-A8E6-64ADBBD9A784}"/>
            </c:ext>
          </c:extLst>
        </c:ser>
        <c:ser>
          <c:idx val="6"/>
          <c:order val="6"/>
          <c:tx>
            <c:strRef>
              <c:f>Stroke!$J$6</c:f>
              <c:strCache>
                <c:ptCount val="1"/>
                <c:pt idx="0">
                  <c:v>SCH</c:v>
                </c:pt>
              </c:strCache>
            </c:strRef>
          </c:tx>
          <c:spPr>
            <a:ln>
              <a:noFill/>
            </a:ln>
          </c:spPr>
          <c:marker>
            <c:symbol val="circle"/>
            <c:size val="7"/>
            <c:spPr>
              <a:solidFill>
                <a:srgbClr val="5B9BD5"/>
              </a:solidFill>
              <a:ln>
                <a:solidFill>
                  <a:srgbClr val="5B9BD5"/>
                </a:solidFill>
              </a:ln>
            </c:spPr>
          </c:marker>
          <c:cat>
            <c:numRef>
              <c:f>Stroke!$B$79:$B$96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2C32-4AF0-A8E6-64ADBBD9A784}"/>
            </c:ext>
          </c:extLst>
        </c:ser>
        <c:dLbls>
          <c:showLegendKey val="0"/>
          <c:showVal val="0"/>
          <c:showCatName val="0"/>
          <c:showSerName val="0"/>
          <c:showPercent val="0"/>
          <c:showBubbleSize val="0"/>
        </c:dLbls>
        <c:smooth val="0"/>
        <c:axId val="189147008"/>
        <c:axId val="189149184"/>
      </c:lineChart>
      <c:dateAx>
        <c:axId val="1891470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49184"/>
        <c:crosses val="autoZero"/>
        <c:auto val="1"/>
        <c:lblOffset val="100"/>
        <c:baseTimeUnit val="months"/>
        <c:majorUnit val="1"/>
        <c:majorTimeUnit val="months"/>
        <c:minorUnit val="1"/>
        <c:minorTimeUnit val="months"/>
      </c:dateAx>
      <c:valAx>
        <c:axId val="189149184"/>
        <c:scaling>
          <c:orientation val="minMax"/>
          <c:max val="0.35000000000000003"/>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47008"/>
        <c:crosses val="autoZero"/>
        <c:crossBetween val="midCat"/>
        <c:majorUnit val="5.000000000000001E-2"/>
      </c:valAx>
      <c:spPr>
        <a:noFill/>
        <a:ln>
          <a:noFill/>
        </a:ln>
        <a:effectLst/>
      </c:spPr>
    </c:plotArea>
    <c:legend>
      <c:legendPos val="b"/>
      <c:layout>
        <c:manualLayout>
          <c:xMode val="edge"/>
          <c:yMode val="edge"/>
          <c:x val="3.9251531058617672E-2"/>
          <c:y val="0.8247375328083989"/>
          <c:w val="0.95163578812544214"/>
          <c:h val="0.16600293453871329"/>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Stroke receiving thrombolysis </a:t>
            </a:r>
            <a:r>
              <a:rPr lang="en-GB" sz="1100" b="0" i="0" baseline="0">
                <a:effectLst/>
              </a:rPr>
              <a:t>(Causeway)</a:t>
            </a:r>
            <a:endParaRPr lang="en-GB" sz="1100">
              <a:effectLst/>
            </a:endParaRPr>
          </a:p>
        </c:rich>
      </c:tx>
      <c:overlay val="0"/>
      <c:spPr>
        <a:noFill/>
        <a:ln>
          <a:noFill/>
        </a:ln>
        <a:effectLst/>
      </c:spPr>
    </c:title>
    <c:autoTitleDeleted val="0"/>
    <c:plotArea>
      <c:layout>
        <c:manualLayout>
          <c:layoutTarget val="inner"/>
          <c:xMode val="edge"/>
          <c:yMode val="edge"/>
          <c:x val="8.5086395450568689E-2"/>
          <c:y val="0.12995189102506352"/>
          <c:w val="0.86239256046648249"/>
          <c:h val="0.51464143733034351"/>
        </c:manualLayout>
      </c:layout>
      <c:lineChart>
        <c:grouping val="standard"/>
        <c:varyColors val="0"/>
        <c:ser>
          <c:idx val="0"/>
          <c:order val="0"/>
          <c:tx>
            <c:strRef>
              <c:f>Stroke!$F$109</c:f>
              <c:strCache>
                <c:ptCount val="1"/>
                <c:pt idx="0">
                  <c:v>LPL</c:v>
                </c:pt>
              </c:strCache>
            </c:strRef>
          </c:tx>
          <c:spPr>
            <a:ln w="15875" cap="rnd">
              <a:solidFill>
                <a:schemeClr val="tx1"/>
              </a:solidFill>
              <a:prstDash val="lgDash"/>
              <a:round/>
            </a:ln>
            <a:effectLst/>
          </c:spPr>
          <c:marker>
            <c:symbol val="none"/>
          </c:marker>
          <c:cat>
            <c:numRef>
              <c:f>Stroke!$B$182:$B$199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Stroke!$F$182:$F$205</c:f>
              <c:numCache>
                <c:formatCode>0%</c:formatCode>
                <c:ptCount val="24"/>
                <c:pt idx="0">
                  <c:v>-6.426111111111113E-2</c:v>
                </c:pt>
                <c:pt idx="1">
                  <c:v>-6.426111111111113E-2</c:v>
                </c:pt>
                <c:pt idx="2">
                  <c:v>-6.426111111111113E-2</c:v>
                </c:pt>
                <c:pt idx="3">
                  <c:v>-6.426111111111113E-2</c:v>
                </c:pt>
                <c:pt idx="4">
                  <c:v>-6.426111111111113E-2</c:v>
                </c:pt>
                <c:pt idx="5">
                  <c:v>-6.426111111111113E-2</c:v>
                </c:pt>
                <c:pt idx="6">
                  <c:v>-6.426111111111113E-2</c:v>
                </c:pt>
                <c:pt idx="7">
                  <c:v>-6.426111111111113E-2</c:v>
                </c:pt>
                <c:pt idx="8">
                  <c:v>-6.426111111111113E-2</c:v>
                </c:pt>
                <c:pt idx="9">
                  <c:v>-6.426111111111113E-2</c:v>
                </c:pt>
                <c:pt idx="10">
                  <c:v>-6.426111111111113E-2</c:v>
                </c:pt>
                <c:pt idx="11">
                  <c:v>-6.426111111111113E-2</c:v>
                </c:pt>
                <c:pt idx="12">
                  <c:v>-6.426111111111113E-2</c:v>
                </c:pt>
                <c:pt idx="13">
                  <c:v>-6.426111111111113E-2</c:v>
                </c:pt>
                <c:pt idx="14">
                  <c:v>-6.426111111111113E-2</c:v>
                </c:pt>
                <c:pt idx="15">
                  <c:v>-6.426111111111113E-2</c:v>
                </c:pt>
                <c:pt idx="16">
                  <c:v>-6.426111111111113E-2</c:v>
                </c:pt>
                <c:pt idx="17">
                  <c:v>-6.426111111111113E-2</c:v>
                </c:pt>
                <c:pt idx="18">
                  <c:v>-6.426111111111113E-2</c:v>
                </c:pt>
                <c:pt idx="19">
                  <c:v>-6.426111111111113E-2</c:v>
                </c:pt>
                <c:pt idx="20">
                  <c:v>-6.426111111111113E-2</c:v>
                </c:pt>
                <c:pt idx="21">
                  <c:v>-6.426111111111113E-2</c:v>
                </c:pt>
                <c:pt idx="22">
                  <c:v>-6.426111111111113E-2</c:v>
                </c:pt>
                <c:pt idx="23">
                  <c:v>-6.426111111111113E-2</c:v>
                </c:pt>
              </c:numCache>
            </c:numRef>
          </c:val>
          <c:smooth val="0"/>
          <c:extLst>
            <c:ext xmlns:c16="http://schemas.microsoft.com/office/drawing/2014/chart" uri="{C3380CC4-5D6E-409C-BE32-E72D297353CC}">
              <c16:uniqueId val="{00000000-4539-486B-92C4-4035AE5BFE86}"/>
            </c:ext>
          </c:extLst>
        </c:ser>
        <c:ser>
          <c:idx val="1"/>
          <c:order val="1"/>
          <c:tx>
            <c:strRef>
              <c:f>Stroke!$E$109</c:f>
              <c:strCache>
                <c:ptCount val="1"/>
                <c:pt idx="0">
                  <c:v>% thrombolysis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Stroke!$B$182:$B$199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Stroke!$E$182:$E$205</c:f>
              <c:numCache>
                <c:formatCode>0%</c:formatCode>
                <c:ptCount val="24"/>
                <c:pt idx="0">
                  <c:v>0.125</c:v>
                </c:pt>
                <c:pt idx="1">
                  <c:v>0.27800000000000002</c:v>
                </c:pt>
                <c:pt idx="2">
                  <c:v>0.12</c:v>
                </c:pt>
                <c:pt idx="3">
                  <c:v>6.3E-2</c:v>
                </c:pt>
                <c:pt idx="4">
                  <c:v>0.14299999999999999</c:v>
                </c:pt>
                <c:pt idx="5">
                  <c:v>9.0999999999999998E-2</c:v>
                </c:pt>
                <c:pt idx="6">
                  <c:v>0.1</c:v>
                </c:pt>
                <c:pt idx="7">
                  <c:v>0.05</c:v>
                </c:pt>
                <c:pt idx="8">
                  <c:v>0.1</c:v>
                </c:pt>
                <c:pt idx="9">
                  <c:v>0.25</c:v>
                </c:pt>
                <c:pt idx="10">
                  <c:v>0.154</c:v>
                </c:pt>
                <c:pt idx="11">
                  <c:v>0.32</c:v>
                </c:pt>
                <c:pt idx="12">
                  <c:v>0.27300000000000002</c:v>
                </c:pt>
                <c:pt idx="13">
                  <c:v>0.28599999999999998</c:v>
                </c:pt>
                <c:pt idx="14">
                  <c:v>0.17599999999999999</c:v>
                </c:pt>
                <c:pt idx="15">
                  <c:v>9.0999999999999998E-2</c:v>
                </c:pt>
                <c:pt idx="16">
                  <c:v>0.27800000000000002</c:v>
                </c:pt>
                <c:pt idx="17">
                  <c:v>0.188</c:v>
                </c:pt>
              </c:numCache>
            </c:numRef>
          </c:val>
          <c:smooth val="0"/>
          <c:extLst>
            <c:ext xmlns:c16="http://schemas.microsoft.com/office/drawing/2014/chart" uri="{C3380CC4-5D6E-409C-BE32-E72D297353CC}">
              <c16:uniqueId val="{00000001-4539-486B-92C4-4035AE5BFE86}"/>
            </c:ext>
          </c:extLst>
        </c:ser>
        <c:ser>
          <c:idx val="3"/>
          <c:order val="2"/>
          <c:tx>
            <c:strRef>
              <c:f>Stroke!$G$109</c:f>
              <c:strCache>
                <c:ptCount val="1"/>
                <c:pt idx="0">
                  <c:v>Target</c:v>
                </c:pt>
              </c:strCache>
            </c:strRef>
          </c:tx>
          <c:spPr>
            <a:ln w="19050" cap="rnd">
              <a:solidFill>
                <a:srgbClr val="FF0000"/>
              </a:solidFill>
              <a:prstDash val="dash"/>
              <a:round/>
            </a:ln>
            <a:effectLst/>
          </c:spPr>
          <c:marker>
            <c:symbol val="none"/>
          </c:marker>
          <c:cat>
            <c:numRef>
              <c:f>Stroke!$B$182:$B$199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Stroke!$G$182:$G$205</c:f>
              <c:numCache>
                <c:formatCode>0%</c:formatCode>
                <c:ptCount val="24"/>
                <c:pt idx="0">
                  <c:v>0.16</c:v>
                </c:pt>
                <c:pt idx="1">
                  <c:v>0.16</c:v>
                </c:pt>
                <c:pt idx="2">
                  <c:v>0.16</c:v>
                </c:pt>
                <c:pt idx="3">
                  <c:v>0.16</c:v>
                </c:pt>
                <c:pt idx="4">
                  <c:v>0.16</c:v>
                </c:pt>
                <c:pt idx="5">
                  <c:v>0.16</c:v>
                </c:pt>
                <c:pt idx="6">
                  <c:v>0.16</c:v>
                </c:pt>
                <c:pt idx="7">
                  <c:v>0.16</c:v>
                </c:pt>
                <c:pt idx="8">
                  <c:v>0.16</c:v>
                </c:pt>
                <c:pt idx="9">
                  <c:v>0.16</c:v>
                </c:pt>
                <c:pt idx="10">
                  <c:v>0.16</c:v>
                </c:pt>
                <c:pt idx="11">
                  <c:v>0.16</c:v>
                </c:pt>
                <c:pt idx="12">
                  <c:v>0.16</c:v>
                </c:pt>
                <c:pt idx="13">
                  <c:v>0.16</c:v>
                </c:pt>
                <c:pt idx="14">
                  <c:v>0.16</c:v>
                </c:pt>
                <c:pt idx="15">
                  <c:v>0.16</c:v>
                </c:pt>
                <c:pt idx="16">
                  <c:v>0.16</c:v>
                </c:pt>
                <c:pt idx="17">
                  <c:v>0.16</c:v>
                </c:pt>
                <c:pt idx="18">
                  <c:v>0.16</c:v>
                </c:pt>
                <c:pt idx="19">
                  <c:v>0.16</c:v>
                </c:pt>
                <c:pt idx="20">
                  <c:v>0.16</c:v>
                </c:pt>
                <c:pt idx="21">
                  <c:v>0.16</c:v>
                </c:pt>
                <c:pt idx="22">
                  <c:v>0.16</c:v>
                </c:pt>
                <c:pt idx="23">
                  <c:v>0.16</c:v>
                </c:pt>
              </c:numCache>
            </c:numRef>
          </c:val>
          <c:smooth val="0"/>
          <c:extLst>
            <c:ext xmlns:c16="http://schemas.microsoft.com/office/drawing/2014/chart" uri="{C3380CC4-5D6E-409C-BE32-E72D297353CC}">
              <c16:uniqueId val="{00000002-4539-486B-92C4-4035AE5BFE86}"/>
            </c:ext>
          </c:extLst>
        </c:ser>
        <c:ser>
          <c:idx val="4"/>
          <c:order val="3"/>
          <c:tx>
            <c:strRef>
              <c:f>Stroke!$D$109</c:f>
              <c:strCache>
                <c:ptCount val="1"/>
                <c:pt idx="0">
                  <c:v>Mean</c:v>
                </c:pt>
              </c:strCache>
            </c:strRef>
          </c:tx>
          <c:spPr>
            <a:ln w="15875" cap="rnd">
              <a:solidFill>
                <a:schemeClr val="tx1"/>
              </a:solidFill>
              <a:round/>
            </a:ln>
            <a:effectLst/>
          </c:spPr>
          <c:marker>
            <c:symbol val="none"/>
          </c:marker>
          <c:cat>
            <c:numRef>
              <c:f>Stroke!$B$182:$B$199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Stroke!$D$182:$D$205</c:f>
              <c:numCache>
                <c:formatCode>0%</c:formatCode>
                <c:ptCount val="24"/>
                <c:pt idx="0">
                  <c:v>0.17144444444444448</c:v>
                </c:pt>
                <c:pt idx="1">
                  <c:v>0.17144444444444448</c:v>
                </c:pt>
                <c:pt idx="2">
                  <c:v>0.17144444444444448</c:v>
                </c:pt>
                <c:pt idx="3">
                  <c:v>0.17144444444444448</c:v>
                </c:pt>
                <c:pt idx="4">
                  <c:v>0.17144444444444448</c:v>
                </c:pt>
                <c:pt idx="5">
                  <c:v>0.17144444444444448</c:v>
                </c:pt>
                <c:pt idx="6">
                  <c:v>0.17144444444444448</c:v>
                </c:pt>
                <c:pt idx="7">
                  <c:v>0.17144444444444448</c:v>
                </c:pt>
                <c:pt idx="8">
                  <c:v>0.17144444444444448</c:v>
                </c:pt>
                <c:pt idx="9">
                  <c:v>0.17144444444444448</c:v>
                </c:pt>
                <c:pt idx="10">
                  <c:v>0.17144444444444448</c:v>
                </c:pt>
                <c:pt idx="11">
                  <c:v>0.17144444444444448</c:v>
                </c:pt>
                <c:pt idx="12">
                  <c:v>0.17144444444444448</c:v>
                </c:pt>
                <c:pt idx="13">
                  <c:v>0.17144444444444448</c:v>
                </c:pt>
                <c:pt idx="14">
                  <c:v>0.17144444444444448</c:v>
                </c:pt>
                <c:pt idx="15">
                  <c:v>0.17144444444444448</c:v>
                </c:pt>
                <c:pt idx="16">
                  <c:v>0.17144444444444448</c:v>
                </c:pt>
                <c:pt idx="17">
                  <c:v>0.17144444444444448</c:v>
                </c:pt>
                <c:pt idx="18">
                  <c:v>0.17144444444444448</c:v>
                </c:pt>
                <c:pt idx="19">
                  <c:v>0.17144444444444448</c:v>
                </c:pt>
                <c:pt idx="20">
                  <c:v>0.17144444444444448</c:v>
                </c:pt>
                <c:pt idx="21">
                  <c:v>0.17144444444444448</c:v>
                </c:pt>
                <c:pt idx="22">
                  <c:v>0.17144444444444448</c:v>
                </c:pt>
                <c:pt idx="23">
                  <c:v>0.17144444444444448</c:v>
                </c:pt>
              </c:numCache>
            </c:numRef>
          </c:val>
          <c:smooth val="0"/>
          <c:extLst>
            <c:ext xmlns:c16="http://schemas.microsoft.com/office/drawing/2014/chart" uri="{C3380CC4-5D6E-409C-BE32-E72D297353CC}">
              <c16:uniqueId val="{00000003-4539-486B-92C4-4035AE5BFE86}"/>
            </c:ext>
          </c:extLst>
        </c:ser>
        <c:ser>
          <c:idx val="5"/>
          <c:order val="4"/>
          <c:tx>
            <c:strRef>
              <c:f>Stroke!$C$109</c:f>
              <c:strCache>
                <c:ptCount val="1"/>
                <c:pt idx="0">
                  <c:v>UPL</c:v>
                </c:pt>
              </c:strCache>
            </c:strRef>
          </c:tx>
          <c:spPr>
            <a:ln w="15875" cap="rnd">
              <a:solidFill>
                <a:schemeClr val="tx1"/>
              </a:solidFill>
              <a:prstDash val="lgDash"/>
              <a:round/>
            </a:ln>
            <a:effectLst/>
          </c:spPr>
          <c:marker>
            <c:symbol val="none"/>
          </c:marker>
          <c:cat>
            <c:numRef>
              <c:f>Stroke!$B$182:$B$199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Stroke!$C$182:$C$205</c:f>
              <c:numCache>
                <c:formatCode>0%</c:formatCode>
                <c:ptCount val="24"/>
                <c:pt idx="0">
                  <c:v>0.40715000000000012</c:v>
                </c:pt>
                <c:pt idx="1">
                  <c:v>0.40715000000000012</c:v>
                </c:pt>
                <c:pt idx="2">
                  <c:v>0.40715000000000012</c:v>
                </c:pt>
                <c:pt idx="3">
                  <c:v>0.40715000000000012</c:v>
                </c:pt>
                <c:pt idx="4">
                  <c:v>0.40715000000000012</c:v>
                </c:pt>
                <c:pt idx="5">
                  <c:v>0.40715000000000012</c:v>
                </c:pt>
                <c:pt idx="6">
                  <c:v>0.40715000000000012</c:v>
                </c:pt>
                <c:pt idx="7">
                  <c:v>0.40715000000000012</c:v>
                </c:pt>
                <c:pt idx="8">
                  <c:v>0.40715000000000012</c:v>
                </c:pt>
                <c:pt idx="9">
                  <c:v>0.40715000000000012</c:v>
                </c:pt>
                <c:pt idx="10">
                  <c:v>0.40715000000000012</c:v>
                </c:pt>
                <c:pt idx="11">
                  <c:v>0.40715000000000012</c:v>
                </c:pt>
                <c:pt idx="12">
                  <c:v>0.40715000000000012</c:v>
                </c:pt>
                <c:pt idx="13">
                  <c:v>0.40715000000000012</c:v>
                </c:pt>
                <c:pt idx="14">
                  <c:v>0.40715000000000012</c:v>
                </c:pt>
                <c:pt idx="15">
                  <c:v>0.40715000000000012</c:v>
                </c:pt>
                <c:pt idx="16">
                  <c:v>0.40715000000000012</c:v>
                </c:pt>
                <c:pt idx="17">
                  <c:v>0.40715000000000012</c:v>
                </c:pt>
                <c:pt idx="18">
                  <c:v>0.40715000000000012</c:v>
                </c:pt>
                <c:pt idx="19">
                  <c:v>0.40715000000000012</c:v>
                </c:pt>
                <c:pt idx="20">
                  <c:v>0.40715000000000012</c:v>
                </c:pt>
                <c:pt idx="21">
                  <c:v>0.40715000000000012</c:v>
                </c:pt>
                <c:pt idx="22">
                  <c:v>0.40715000000000012</c:v>
                </c:pt>
                <c:pt idx="23">
                  <c:v>0.40715000000000012</c:v>
                </c:pt>
              </c:numCache>
            </c:numRef>
          </c:val>
          <c:smooth val="0"/>
          <c:extLst>
            <c:ext xmlns:c16="http://schemas.microsoft.com/office/drawing/2014/chart" uri="{C3380CC4-5D6E-409C-BE32-E72D297353CC}">
              <c16:uniqueId val="{00000004-4539-486B-92C4-4035AE5BFE86}"/>
            </c:ext>
          </c:extLst>
        </c:ser>
        <c:ser>
          <c:idx val="2"/>
          <c:order val="5"/>
          <c:tx>
            <c:strRef>
              <c:f>Stroke!$I$109</c:f>
              <c:strCache>
                <c:ptCount val="1"/>
                <c:pt idx="0">
                  <c:v>SCL</c:v>
                </c:pt>
              </c:strCache>
            </c:strRef>
          </c:tx>
          <c:spPr>
            <a:ln>
              <a:noFill/>
            </a:ln>
          </c:spPr>
          <c:marker>
            <c:symbol val="circle"/>
            <c:size val="7"/>
            <c:spPr>
              <a:solidFill>
                <a:srgbClr val="ED7D31"/>
              </a:solidFill>
              <a:ln>
                <a:solidFill>
                  <a:srgbClr val="ED7D31"/>
                </a:solidFill>
              </a:ln>
            </c:spPr>
          </c:marker>
          <c:cat>
            <c:numRef>
              <c:f>Stroke!$B$182:$B$199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4539-486B-92C4-4035AE5BFE86}"/>
            </c:ext>
          </c:extLst>
        </c:ser>
        <c:ser>
          <c:idx val="6"/>
          <c:order val="6"/>
          <c:tx>
            <c:strRef>
              <c:f>Stroke!$J$109</c:f>
              <c:strCache>
                <c:ptCount val="1"/>
                <c:pt idx="0">
                  <c:v>SCH</c:v>
                </c:pt>
              </c:strCache>
            </c:strRef>
          </c:tx>
          <c:spPr>
            <a:ln>
              <a:noFill/>
            </a:ln>
          </c:spPr>
          <c:marker>
            <c:symbol val="circle"/>
            <c:size val="7"/>
            <c:spPr>
              <a:solidFill>
                <a:srgbClr val="5B9BD5"/>
              </a:solidFill>
              <a:ln>
                <a:solidFill>
                  <a:srgbClr val="5B9BD5"/>
                </a:solidFill>
              </a:ln>
            </c:spPr>
          </c:marker>
          <c:cat>
            <c:numRef>
              <c:f>Stroke!$B$182:$B$199</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Stroke!$J$182:$J$205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4539-486B-92C4-4035AE5BFE86}"/>
            </c:ext>
          </c:extLst>
        </c:ser>
        <c:dLbls>
          <c:showLegendKey val="0"/>
          <c:showVal val="0"/>
          <c:showCatName val="0"/>
          <c:showSerName val="0"/>
          <c:showPercent val="0"/>
          <c:showBubbleSize val="0"/>
        </c:dLbls>
        <c:smooth val="0"/>
        <c:axId val="189189504"/>
        <c:axId val="189199872"/>
      </c:lineChart>
      <c:dateAx>
        <c:axId val="1891895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99872"/>
        <c:crosses val="autoZero"/>
        <c:auto val="1"/>
        <c:lblOffset val="100"/>
        <c:baseTimeUnit val="months"/>
        <c:majorUnit val="1"/>
        <c:majorTimeUnit val="months"/>
        <c:minorUnit val="1"/>
        <c:minorTimeUnit val="months"/>
      </c:dateAx>
      <c:valAx>
        <c:axId val="1891998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89504"/>
        <c:crosses val="autoZero"/>
        <c:crossBetween val="midCat"/>
      </c:valAx>
      <c:spPr>
        <a:noFill/>
        <a:ln>
          <a:noFill/>
        </a:ln>
        <a:effectLst/>
      </c:spPr>
    </c:plotArea>
    <c:legend>
      <c:legendPos val="b"/>
      <c:layout>
        <c:manualLayout>
          <c:xMode val="edge"/>
          <c:yMode val="edge"/>
          <c:x val="2.2371391076115486E-2"/>
          <c:y val="0.81051298221589574"/>
          <c:w val="0.95459345184606714"/>
          <c:h val="0.17543936833705207"/>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New OP Activity</a:t>
            </a:r>
          </a:p>
        </c:rich>
      </c:tx>
      <c:layout>
        <c:manualLayout>
          <c:xMode val="edge"/>
          <c:yMode val="edge"/>
          <c:x val="0.39477077865266841"/>
          <c:y val="4.5977011494252873E-2"/>
        </c:manualLayout>
      </c:layout>
      <c:overlay val="0"/>
      <c:spPr>
        <a:noFill/>
        <a:ln>
          <a:noFill/>
        </a:ln>
        <a:effectLst/>
      </c:spPr>
    </c:title>
    <c:autoTitleDeleted val="0"/>
    <c:plotArea>
      <c:layout/>
      <c:lineChart>
        <c:grouping val="standard"/>
        <c:varyColors val="0"/>
        <c:ser>
          <c:idx val="1"/>
          <c:order val="0"/>
          <c:tx>
            <c:strRef>
              <c:f>'OP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'OP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Activity'!$C$7:$C$18</c:f>
              <c:numCache>
                <c:formatCode>General</c:formatCode>
                <c:ptCount val="12"/>
                <c:pt idx="0">
                  <c:v>4351</c:v>
                </c:pt>
                <c:pt idx="1">
                  <c:v>4651</c:v>
                </c:pt>
                <c:pt idx="2">
                  <c:v>4724</c:v>
                </c:pt>
                <c:pt idx="3">
                  <c:v>4347</c:v>
                </c:pt>
                <c:pt idx="4">
                  <c:v>3870</c:v>
                </c:pt>
                <c:pt idx="5">
                  <c:v>5134</c:v>
                </c:pt>
                <c:pt idx="6">
                  <c:v>5135</c:v>
                </c:pt>
                <c:pt idx="7">
                  <c:v>4984</c:v>
                </c:pt>
                <c:pt idx="8">
                  <c:v>4309</c:v>
                </c:pt>
                <c:pt idx="9">
                  <c:v>4923</c:v>
                </c:pt>
                <c:pt idx="10">
                  <c:v>4632</c:v>
                </c:pt>
                <c:pt idx="11">
                  <c:v>4544</c:v>
                </c:pt>
              </c:numCache>
            </c:numRef>
          </c:val>
          <c:smooth val="0"/>
          <c:extLst>
            <c:ext xmlns:c16="http://schemas.microsoft.com/office/drawing/2014/chart" uri="{C3380CC4-5D6E-409C-BE32-E72D297353CC}">
              <c16:uniqueId val="{00000000-DB9D-464A-AB55-AA0B43E30539}"/>
            </c:ext>
          </c:extLst>
        </c:ser>
        <c:ser>
          <c:idx val="0"/>
          <c:order val="1"/>
          <c:tx>
            <c:strRef>
              <c:f>'OP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'OP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Activity'!$D$7:$D$18</c:f>
              <c:numCache>
                <c:formatCode>General</c:formatCode>
                <c:ptCount val="12"/>
                <c:pt idx="0">
                  <c:v>4747</c:v>
                </c:pt>
                <c:pt idx="1">
                  <c:v>4498</c:v>
                </c:pt>
                <c:pt idx="2">
                  <c:v>4981</c:v>
                </c:pt>
                <c:pt idx="3">
                  <c:v>4263</c:v>
                </c:pt>
                <c:pt idx="4">
                  <c:v>4242</c:v>
                </c:pt>
                <c:pt idx="5">
                  <c:v>5194</c:v>
                </c:pt>
              </c:numCache>
            </c:numRef>
          </c:val>
          <c:smooth val="0"/>
          <c:extLst>
            <c:ext xmlns:c16="http://schemas.microsoft.com/office/drawing/2014/chart" uri="{C3380CC4-5D6E-409C-BE32-E72D297353CC}">
              <c16:uniqueId val="{00000001-DB9D-464A-AB55-AA0B43E30539}"/>
            </c:ext>
          </c:extLst>
        </c:ser>
        <c:dLbls>
          <c:showLegendKey val="0"/>
          <c:showVal val="0"/>
          <c:showCatName val="0"/>
          <c:showSerName val="0"/>
          <c:showPercent val="0"/>
          <c:showBubbleSize val="0"/>
        </c:dLbls>
        <c:marker val="1"/>
        <c:smooth val="0"/>
        <c:axId val="166374400"/>
        <c:axId val="166384384"/>
      </c:lineChart>
      <c:catAx>
        <c:axId val="16637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84384"/>
        <c:crosses val="autoZero"/>
        <c:auto val="1"/>
        <c:lblAlgn val="ctr"/>
        <c:lblOffset val="100"/>
        <c:noMultiLvlLbl val="1"/>
      </c:catAx>
      <c:valAx>
        <c:axId val="1663843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74400"/>
        <c:crosses val="autoZero"/>
        <c:crossBetween val="between"/>
      </c:valAx>
      <c:spPr>
        <a:noFill/>
        <a:ln>
          <a:noFill/>
        </a:ln>
        <a:effectLst/>
      </c:spPr>
    </c:plotArea>
    <c:legend>
      <c:legendPos val="b"/>
      <c:layout>
        <c:manualLayout>
          <c:xMode val="edge"/>
          <c:yMode val="edge"/>
          <c:x val="0.29542475940507434"/>
          <c:y val="0.89409680111825107"/>
          <c:w val="0.36556692913385824"/>
          <c:h val="8.62074999245784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lumMod val="75000"/>
        </a:schemeClr>
      </a:solidFill>
      <a:round/>
    </a:ln>
    <a:effectLst/>
  </c:spPr>
  <c:txPr>
    <a:bodyPr/>
    <a:lstStyle/>
    <a:p>
      <a:pPr>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Review OP Activity</a:t>
            </a:r>
          </a:p>
        </c:rich>
      </c:tx>
      <c:layout>
        <c:manualLayout>
          <c:xMode val="edge"/>
          <c:yMode val="edge"/>
          <c:x val="0.37831933508311461"/>
          <c:y val="5.185185185185185E-2"/>
        </c:manualLayout>
      </c:layout>
      <c:overlay val="0"/>
      <c:spPr>
        <a:noFill/>
        <a:ln>
          <a:noFill/>
        </a:ln>
        <a:effectLst/>
      </c:spPr>
    </c:title>
    <c:autoTitleDeleted val="0"/>
    <c:plotArea>
      <c:layout/>
      <c:lineChart>
        <c:grouping val="standard"/>
        <c:varyColors val="0"/>
        <c:ser>
          <c:idx val="1"/>
          <c:order val="0"/>
          <c:tx>
            <c:strRef>
              <c:f>'OP Activity'!$C$25</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'OP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Activity'!$C$26:$C$37</c:f>
              <c:numCache>
                <c:formatCode>General</c:formatCode>
                <c:ptCount val="12"/>
                <c:pt idx="0">
                  <c:v>9553</c:v>
                </c:pt>
                <c:pt idx="1">
                  <c:v>9463</c:v>
                </c:pt>
                <c:pt idx="2">
                  <c:v>9984</c:v>
                </c:pt>
                <c:pt idx="3">
                  <c:v>9426</c:v>
                </c:pt>
                <c:pt idx="4">
                  <c:v>8520</c:v>
                </c:pt>
                <c:pt idx="5">
                  <c:v>10932</c:v>
                </c:pt>
                <c:pt idx="6">
                  <c:v>10959</c:v>
                </c:pt>
                <c:pt idx="7">
                  <c:v>9963</c:v>
                </c:pt>
                <c:pt idx="8">
                  <c:v>9511</c:v>
                </c:pt>
                <c:pt idx="9">
                  <c:v>10414</c:v>
                </c:pt>
                <c:pt idx="10">
                  <c:v>9657</c:v>
                </c:pt>
                <c:pt idx="11">
                  <c:v>10083</c:v>
                </c:pt>
              </c:numCache>
            </c:numRef>
          </c:val>
          <c:smooth val="0"/>
          <c:extLst>
            <c:ext xmlns:c16="http://schemas.microsoft.com/office/drawing/2014/chart" uri="{C3380CC4-5D6E-409C-BE32-E72D297353CC}">
              <c16:uniqueId val="{00000000-824C-4A8B-B424-5DFD54A5883D}"/>
            </c:ext>
          </c:extLst>
        </c:ser>
        <c:ser>
          <c:idx val="0"/>
          <c:order val="1"/>
          <c:tx>
            <c:strRef>
              <c:f>'OP Activity'!$D$25</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'OP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Activity'!$D$26:$D$37</c:f>
              <c:numCache>
                <c:formatCode>General</c:formatCode>
                <c:ptCount val="12"/>
                <c:pt idx="0">
                  <c:v>10202</c:v>
                </c:pt>
                <c:pt idx="1">
                  <c:v>9589</c:v>
                </c:pt>
                <c:pt idx="2">
                  <c:v>10918</c:v>
                </c:pt>
                <c:pt idx="3">
                  <c:v>9968</c:v>
                </c:pt>
                <c:pt idx="4">
                  <c:v>9215</c:v>
                </c:pt>
                <c:pt idx="5">
                  <c:v>11720</c:v>
                </c:pt>
              </c:numCache>
            </c:numRef>
          </c:val>
          <c:smooth val="0"/>
          <c:extLst>
            <c:ext xmlns:c16="http://schemas.microsoft.com/office/drawing/2014/chart" uri="{C3380CC4-5D6E-409C-BE32-E72D297353CC}">
              <c16:uniqueId val="{00000001-824C-4A8B-B424-5DFD54A5883D}"/>
            </c:ext>
          </c:extLst>
        </c:ser>
        <c:dLbls>
          <c:showLegendKey val="0"/>
          <c:showVal val="0"/>
          <c:showCatName val="0"/>
          <c:showSerName val="0"/>
          <c:showPercent val="0"/>
          <c:showBubbleSize val="0"/>
        </c:dLbls>
        <c:marker val="1"/>
        <c:smooth val="0"/>
        <c:axId val="166374400"/>
        <c:axId val="166384384"/>
      </c:lineChart>
      <c:catAx>
        <c:axId val="16637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84384"/>
        <c:crosses val="autoZero"/>
        <c:auto val="1"/>
        <c:lblAlgn val="ctr"/>
        <c:lblOffset val="100"/>
        <c:noMultiLvlLbl val="1"/>
      </c:catAx>
      <c:valAx>
        <c:axId val="1663843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74400"/>
        <c:crosses val="autoZero"/>
        <c:crossBetween val="between"/>
      </c:valAx>
      <c:spPr>
        <a:noFill/>
        <a:ln>
          <a:noFill/>
        </a:ln>
        <a:effectLst/>
      </c:spPr>
    </c:plotArea>
    <c:legend>
      <c:legendPos val="b"/>
      <c:layout>
        <c:manualLayout>
          <c:xMode val="edge"/>
          <c:yMode val="edge"/>
          <c:x val="0.33944947506561679"/>
          <c:y val="0.89691299698648785"/>
          <c:w val="0.36556692913385824"/>
          <c:h val="8.3333916593759119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lumMod val="65000"/>
        </a:schemeClr>
      </a:solidFill>
      <a:round/>
    </a:ln>
    <a:effectLst/>
  </c:spPr>
  <c:txPr>
    <a:bodyPr/>
    <a:lstStyle/>
    <a:p>
      <a:pPr>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DNA / on the day cancellation rates (NEW)</a:t>
            </a:r>
            <a:endParaRPr lang="en-GB" sz="1100"/>
          </a:p>
        </c:rich>
      </c:tx>
      <c:layout>
        <c:manualLayout>
          <c:xMode val="edge"/>
          <c:yMode val="edge"/>
          <c:x val="0.23353460925953834"/>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DNAs!$B$9:$B$26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'Amb arrivals'!$G$8:$G$19</c:f>
            </c:numRef>
          </c:val>
          <c:smooth val="0"/>
          <c:extLst>
            <c:ext xmlns:c16="http://schemas.microsoft.com/office/drawing/2014/chart" uri="{C3380CC4-5D6E-409C-BE32-E72D297353CC}">
              <c16:uniqueId val="{00000000-4D72-461D-9157-4D99474F8216}"/>
            </c:ext>
          </c:extLst>
        </c:ser>
        <c:ser>
          <c:idx val="2"/>
          <c:order val="1"/>
          <c:tx>
            <c:strRef>
              <c:f>DNAs!$C$8</c:f>
              <c:strCache>
                <c:ptCount val="1"/>
                <c:pt idx="0">
                  <c:v>Target</c:v>
                </c:pt>
              </c:strCache>
            </c:strRef>
          </c:tx>
          <c:spPr>
            <a:ln w="19050" cap="rnd">
              <a:solidFill>
                <a:srgbClr val="FF0000"/>
              </a:solidFill>
              <a:prstDash val="dash"/>
              <a:round/>
            </a:ln>
            <a:effectLst/>
          </c:spPr>
          <c:marker>
            <c:symbol val="none"/>
          </c:marker>
          <c:cat>
            <c:numRef>
              <c:f>DNAs!$B$9:$B$26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DNAs!$C$9:$C$32</c:f>
              <c:numCache>
                <c:formatCode>0.0%</c:formatCode>
                <c:ptCount val="24"/>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pt idx="21">
                  <c:v>0.05</c:v>
                </c:pt>
                <c:pt idx="22">
                  <c:v>0.05</c:v>
                </c:pt>
                <c:pt idx="23">
                  <c:v>0.05</c:v>
                </c:pt>
              </c:numCache>
            </c:numRef>
          </c:val>
          <c:smooth val="0"/>
          <c:extLst>
            <c:ext xmlns:c16="http://schemas.microsoft.com/office/drawing/2014/chart" uri="{C3380CC4-5D6E-409C-BE32-E72D297353CC}">
              <c16:uniqueId val="{00000001-4D72-461D-9157-4D99474F8216}"/>
            </c:ext>
          </c:extLst>
        </c:ser>
        <c:ser>
          <c:idx val="3"/>
          <c:order val="2"/>
          <c:tx>
            <c:strRef>
              <c:f>DNAs!$D$8</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DNAs!$B$9:$B$26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DNAs!$D$9:$D$32</c:f>
              <c:numCache>
                <c:formatCode>0.00%</c:formatCode>
                <c:ptCount val="24"/>
                <c:pt idx="0">
                  <c:v>8.3400000000000002E-2</c:v>
                </c:pt>
                <c:pt idx="1">
                  <c:v>7.6899999999999996E-2</c:v>
                </c:pt>
                <c:pt idx="2">
                  <c:v>6.83E-2</c:v>
                </c:pt>
                <c:pt idx="3">
                  <c:v>7.1400000000000005E-2</c:v>
                </c:pt>
                <c:pt idx="4">
                  <c:v>6.2700000000000006E-2</c:v>
                </c:pt>
                <c:pt idx="5">
                  <c:v>5.9799999999999999E-2</c:v>
                </c:pt>
                <c:pt idx="6">
                  <c:v>6.0199999999999997E-2</c:v>
                </c:pt>
                <c:pt idx="7">
                  <c:v>6.0199999999999997E-2</c:v>
                </c:pt>
                <c:pt idx="8">
                  <c:v>6.93E-2</c:v>
                </c:pt>
                <c:pt idx="9">
                  <c:v>8.2400000000000001E-2</c:v>
                </c:pt>
                <c:pt idx="10">
                  <c:v>6.5500000000000003E-2</c:v>
                </c:pt>
                <c:pt idx="11">
                  <c:v>6.0400000000000002E-2</c:v>
                </c:pt>
                <c:pt idx="12">
                  <c:v>5.8900000000000001E-2</c:v>
                </c:pt>
                <c:pt idx="13">
                  <c:v>5.5E-2</c:v>
                </c:pt>
                <c:pt idx="14">
                  <c:v>6.3100000000000003E-2</c:v>
                </c:pt>
                <c:pt idx="15">
                  <c:v>6.4699999999999994E-2</c:v>
                </c:pt>
                <c:pt idx="16">
                  <c:v>6.5000000000000002E-2</c:v>
                </c:pt>
                <c:pt idx="17">
                  <c:v>6.1499999999999999E-2</c:v>
                </c:pt>
              </c:numCache>
            </c:numRef>
          </c:val>
          <c:smooth val="0"/>
          <c:extLst>
            <c:ext xmlns:c16="http://schemas.microsoft.com/office/drawing/2014/chart" uri="{C3380CC4-5D6E-409C-BE32-E72D297353CC}">
              <c16:uniqueId val="{00000002-4D72-461D-9157-4D99474F8216}"/>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majorUnit val="1"/>
        <c:major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DNA / on the day cancellation rates (REVIEW)</a:t>
            </a:r>
            <a:endParaRPr lang="en-GB" sz="1100"/>
          </a:p>
        </c:rich>
      </c:tx>
      <c:layout>
        <c:manualLayout>
          <c:xMode val="edge"/>
          <c:yMode val="edge"/>
          <c:x val="0.21790271607670952"/>
          <c:y val="5.0826460251790558E-2"/>
        </c:manualLayout>
      </c:layout>
      <c:overlay val="0"/>
      <c:spPr>
        <a:noFill/>
        <a:ln>
          <a:noFill/>
        </a:ln>
        <a:effectLst/>
      </c:spPr>
    </c:title>
    <c:autoTitleDeleted val="0"/>
    <c:plotArea>
      <c:layout>
        <c:manualLayout>
          <c:layoutTarget val="inner"/>
          <c:xMode val="edge"/>
          <c:yMode val="edge"/>
          <c:x val="8.2900499322068971E-2"/>
          <c:y val="0.16917514124293787"/>
          <c:w val="0.88654393843918167"/>
          <c:h val="0.54778237466079449"/>
        </c:manualLayout>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DNAs!$B$38:$B$55</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'Amb arrivals'!$G$8:$G$19</c:f>
            </c:numRef>
          </c:val>
          <c:smooth val="0"/>
          <c:extLst>
            <c:ext xmlns:c16="http://schemas.microsoft.com/office/drawing/2014/chart" uri="{C3380CC4-5D6E-409C-BE32-E72D297353CC}">
              <c16:uniqueId val="{00000000-74A7-40F9-85BA-97475B83BA5D}"/>
            </c:ext>
          </c:extLst>
        </c:ser>
        <c:ser>
          <c:idx val="2"/>
          <c:order val="1"/>
          <c:tx>
            <c:strRef>
              <c:f>DNAs!$C$37</c:f>
              <c:strCache>
                <c:ptCount val="1"/>
                <c:pt idx="0">
                  <c:v>Target</c:v>
                </c:pt>
              </c:strCache>
            </c:strRef>
          </c:tx>
          <c:spPr>
            <a:ln w="19050" cap="rnd">
              <a:solidFill>
                <a:srgbClr val="FF0000"/>
              </a:solidFill>
              <a:prstDash val="dash"/>
              <a:round/>
            </a:ln>
            <a:effectLst/>
          </c:spPr>
          <c:marker>
            <c:symbol val="none"/>
          </c:marker>
          <c:cat>
            <c:numRef>
              <c:f>DNAs!$B$38:$B$55</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DNAs!$C$38:$C$61</c:f>
              <c:numCache>
                <c:formatCode>0.0%</c:formatCode>
                <c:ptCount val="24"/>
                <c:pt idx="0">
                  <c:v>0.08</c:v>
                </c:pt>
                <c:pt idx="1">
                  <c:v>0.08</c:v>
                </c:pt>
                <c:pt idx="2">
                  <c:v>0.08</c:v>
                </c:pt>
                <c:pt idx="3">
                  <c:v>0.08</c:v>
                </c:pt>
                <c:pt idx="4">
                  <c:v>0.08</c:v>
                </c:pt>
                <c:pt idx="5">
                  <c:v>0.08</c:v>
                </c:pt>
                <c:pt idx="6">
                  <c:v>0.08</c:v>
                </c:pt>
                <c:pt idx="7">
                  <c:v>0.08</c:v>
                </c:pt>
                <c:pt idx="8">
                  <c:v>0.08</c:v>
                </c:pt>
                <c:pt idx="9">
                  <c:v>0.08</c:v>
                </c:pt>
                <c:pt idx="10">
                  <c:v>0.08</c:v>
                </c:pt>
                <c:pt idx="11">
                  <c:v>0.08</c:v>
                </c:pt>
                <c:pt idx="12">
                  <c:v>0.08</c:v>
                </c:pt>
                <c:pt idx="13">
                  <c:v>0.08</c:v>
                </c:pt>
                <c:pt idx="14">
                  <c:v>0.08</c:v>
                </c:pt>
                <c:pt idx="15">
                  <c:v>0.08</c:v>
                </c:pt>
                <c:pt idx="16">
                  <c:v>0.08</c:v>
                </c:pt>
                <c:pt idx="17">
                  <c:v>0.08</c:v>
                </c:pt>
                <c:pt idx="18">
                  <c:v>0.08</c:v>
                </c:pt>
                <c:pt idx="19">
                  <c:v>0.08</c:v>
                </c:pt>
                <c:pt idx="20">
                  <c:v>0.08</c:v>
                </c:pt>
                <c:pt idx="21">
                  <c:v>0.08</c:v>
                </c:pt>
                <c:pt idx="22">
                  <c:v>0.08</c:v>
                </c:pt>
                <c:pt idx="23">
                  <c:v>0.08</c:v>
                </c:pt>
              </c:numCache>
            </c:numRef>
          </c:val>
          <c:smooth val="0"/>
          <c:extLst>
            <c:ext xmlns:c16="http://schemas.microsoft.com/office/drawing/2014/chart" uri="{C3380CC4-5D6E-409C-BE32-E72D297353CC}">
              <c16:uniqueId val="{00000001-74A7-40F9-85BA-97475B83BA5D}"/>
            </c:ext>
          </c:extLst>
        </c:ser>
        <c:ser>
          <c:idx val="3"/>
          <c:order val="2"/>
          <c:tx>
            <c:strRef>
              <c:f>DNAs!$D$37</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DNAs!$B$38:$B$55</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DNAs!$D$38:$D$61</c:f>
              <c:numCache>
                <c:formatCode>0.00%</c:formatCode>
                <c:ptCount val="24"/>
                <c:pt idx="0">
                  <c:v>8.1500000000000003E-2</c:v>
                </c:pt>
                <c:pt idx="1">
                  <c:v>8.0100000000000005E-2</c:v>
                </c:pt>
                <c:pt idx="2">
                  <c:v>7.5200000000000003E-2</c:v>
                </c:pt>
                <c:pt idx="3">
                  <c:v>6.8400000000000002E-2</c:v>
                </c:pt>
                <c:pt idx="4">
                  <c:v>7.0300000000000001E-2</c:v>
                </c:pt>
                <c:pt idx="5">
                  <c:v>6.6199999999999995E-2</c:v>
                </c:pt>
                <c:pt idx="6">
                  <c:v>6.9000000000000006E-2</c:v>
                </c:pt>
                <c:pt idx="7">
                  <c:v>7.0199999999999999E-2</c:v>
                </c:pt>
                <c:pt idx="8">
                  <c:v>7.0599999999999996E-2</c:v>
                </c:pt>
                <c:pt idx="9">
                  <c:v>7.6100000000000001E-2</c:v>
                </c:pt>
                <c:pt idx="10">
                  <c:v>5.9499999999999997E-2</c:v>
                </c:pt>
                <c:pt idx="11">
                  <c:v>6.4799999999999996E-2</c:v>
                </c:pt>
                <c:pt idx="12">
                  <c:v>6.6000000000000003E-2</c:v>
                </c:pt>
                <c:pt idx="13">
                  <c:v>6.54E-2</c:v>
                </c:pt>
                <c:pt idx="14">
                  <c:v>6.4000000000000001E-2</c:v>
                </c:pt>
                <c:pt idx="15">
                  <c:v>6.9000000000000006E-2</c:v>
                </c:pt>
                <c:pt idx="16">
                  <c:v>5.4600000000000003E-2</c:v>
                </c:pt>
                <c:pt idx="17">
                  <c:v>5.8099999999999999E-2</c:v>
                </c:pt>
              </c:numCache>
            </c:numRef>
          </c:val>
          <c:smooth val="0"/>
          <c:extLst>
            <c:ext xmlns:c16="http://schemas.microsoft.com/office/drawing/2014/chart" uri="{C3380CC4-5D6E-409C-BE32-E72D297353CC}">
              <c16:uniqueId val="{00000002-74A7-40F9-85BA-97475B83BA5D}"/>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majorUnit val="1"/>
        <c:majorTimeUnit val="months"/>
      </c:dateAx>
      <c:valAx>
        <c:axId val="17930803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GB"/>
              <a:t>OP waiting &lt; 9 weeks</a:t>
            </a:r>
          </a:p>
        </c:rich>
      </c:tx>
      <c:overlay val="0"/>
      <c:spPr>
        <a:noFill/>
        <a:ln>
          <a:noFill/>
        </a:ln>
        <a:effectLst/>
      </c:spPr>
    </c:title>
    <c:autoTitleDeleted val="0"/>
    <c:plotArea>
      <c:layout/>
      <c:lineChart>
        <c:grouping val="standard"/>
        <c:varyColors val="0"/>
        <c:ser>
          <c:idx val="1"/>
          <c:order val="0"/>
          <c:tx>
            <c:strRef>
              <c:f>'OP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'OP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9wk'!$E$79:$E$102</c:f>
              <c:numCache>
                <c:formatCode>0.00%</c:formatCode>
                <c:ptCount val="24"/>
                <c:pt idx="0">
                  <c:v>0.15049999999999999</c:v>
                </c:pt>
                <c:pt idx="1">
                  <c:v>0.14269999999999999</c:v>
                </c:pt>
                <c:pt idx="2">
                  <c:v>0.1439</c:v>
                </c:pt>
                <c:pt idx="3">
                  <c:v>0.14380000000000001</c:v>
                </c:pt>
                <c:pt idx="4">
                  <c:v>0.12770000000000001</c:v>
                </c:pt>
                <c:pt idx="5">
                  <c:v>0.1331</c:v>
                </c:pt>
                <c:pt idx="6">
                  <c:v>0.1348</c:v>
                </c:pt>
                <c:pt idx="7">
                  <c:v>0.12989999999999999</c:v>
                </c:pt>
                <c:pt idx="8">
                  <c:v>0.1212</c:v>
                </c:pt>
                <c:pt idx="9">
                  <c:v>0.1187</c:v>
                </c:pt>
                <c:pt idx="10">
                  <c:v>0.13159999999999999</c:v>
                </c:pt>
                <c:pt idx="11">
                  <c:v>0.14199999999999999</c:v>
                </c:pt>
                <c:pt idx="12">
                  <c:v>0.14369999999999999</c:v>
                </c:pt>
                <c:pt idx="13">
                  <c:v>0.13700000000000001</c:v>
                </c:pt>
                <c:pt idx="14">
                  <c:v>0.14430000000000001</c:v>
                </c:pt>
                <c:pt idx="15">
                  <c:v>0.14299999999999999</c:v>
                </c:pt>
                <c:pt idx="16">
                  <c:v>0.13420000000000001</c:v>
                </c:pt>
                <c:pt idx="17">
                  <c:v>0.1358</c:v>
                </c:pt>
              </c:numCache>
            </c:numRef>
          </c:val>
          <c:smooth val="0"/>
          <c:extLst>
            <c:ext xmlns:c16="http://schemas.microsoft.com/office/drawing/2014/chart" uri="{C3380CC4-5D6E-409C-BE32-E72D297353CC}">
              <c16:uniqueId val="{00000000-E57A-4443-ACD6-C5AB4FE36D12}"/>
            </c:ext>
          </c:extLst>
        </c:ser>
        <c:ser>
          <c:idx val="3"/>
          <c:order val="1"/>
          <c:tx>
            <c:strRef>
              <c:f>'OP 9wk'!$G$6</c:f>
              <c:strCache>
                <c:ptCount val="1"/>
                <c:pt idx="0">
                  <c:v>Target</c:v>
                </c:pt>
              </c:strCache>
            </c:strRef>
          </c:tx>
          <c:spPr>
            <a:ln w="19050" cap="rnd">
              <a:solidFill>
                <a:srgbClr val="FF0000"/>
              </a:solidFill>
              <a:prstDash val="dash"/>
              <a:round/>
            </a:ln>
            <a:effectLst/>
          </c:spPr>
          <c:marker>
            <c:symbol val="none"/>
          </c:marker>
          <c:cat>
            <c:numRef>
              <c:f>'OP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9wk'!$G$79:$G$102</c:f>
              <c:numCache>
                <c:formatCode>0%</c:formatCode>
                <c:ptCount val="24"/>
                <c:pt idx="0">
                  <c:v>0.5</c:v>
                </c:pt>
                <c:pt idx="1">
                  <c:v>0.5</c:v>
                </c:pt>
                <c:pt idx="2">
                  <c:v>0.5</c:v>
                </c:pt>
                <c:pt idx="3">
                  <c:v>0.5</c:v>
                </c:pt>
                <c:pt idx="4">
                  <c:v>0.5</c:v>
                </c:pt>
                <c:pt idx="5">
                  <c:v>0.5</c:v>
                </c:pt>
                <c:pt idx="6">
                  <c:v>0.5</c:v>
                </c:pt>
                <c:pt idx="7">
                  <c:v>0.5</c:v>
                </c:pt>
                <c:pt idx="8">
                  <c:v>0.5</c:v>
                </c:pt>
                <c:pt idx="9">
                  <c:v>0.5</c:v>
                </c:pt>
                <c:pt idx="10">
                  <c:v>0.5</c:v>
                </c:pt>
                <c:pt idx="11">
                  <c:v>0.5</c:v>
                </c:pt>
                <c:pt idx="12">
                  <c:v>0.5</c:v>
                </c:pt>
                <c:pt idx="13">
                  <c:v>0.5</c:v>
                </c:pt>
                <c:pt idx="14">
                  <c:v>0.5</c:v>
                </c:pt>
                <c:pt idx="15">
                  <c:v>0.5</c:v>
                </c:pt>
                <c:pt idx="16">
                  <c:v>0.5</c:v>
                </c:pt>
                <c:pt idx="17">
                  <c:v>0.5</c:v>
                </c:pt>
                <c:pt idx="18">
                  <c:v>0.5</c:v>
                </c:pt>
                <c:pt idx="19">
                  <c:v>0.5</c:v>
                </c:pt>
                <c:pt idx="20">
                  <c:v>0.5</c:v>
                </c:pt>
                <c:pt idx="21">
                  <c:v>0.5</c:v>
                </c:pt>
                <c:pt idx="22">
                  <c:v>0.5</c:v>
                </c:pt>
                <c:pt idx="23">
                  <c:v>0.5</c:v>
                </c:pt>
              </c:numCache>
            </c:numRef>
          </c:val>
          <c:smooth val="0"/>
          <c:extLst>
            <c:ext xmlns:c16="http://schemas.microsoft.com/office/drawing/2014/chart" uri="{C3380CC4-5D6E-409C-BE32-E72D297353CC}">
              <c16:uniqueId val="{00000001-E57A-4443-ACD6-C5AB4FE36D12}"/>
            </c:ext>
          </c:extLst>
        </c:ser>
        <c:ser>
          <c:idx val="0"/>
          <c:order val="2"/>
          <c:tx>
            <c:strRef>
              <c:f>'OP 9wk'!$F$6</c:f>
              <c:strCache>
                <c:ptCount val="1"/>
                <c:pt idx="0">
                  <c:v>LPL</c:v>
                </c:pt>
              </c:strCache>
            </c:strRef>
          </c:tx>
          <c:spPr>
            <a:ln w="15875">
              <a:solidFill>
                <a:schemeClr val="tx1"/>
              </a:solidFill>
              <a:prstDash val="lgDash"/>
            </a:ln>
          </c:spPr>
          <c:marker>
            <c:symbol val="none"/>
          </c:marker>
          <c:cat>
            <c:numRef>
              <c:f>'OP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9wk'!$F$79:$F$102</c:f>
              <c:numCache>
                <c:formatCode>0%</c:formatCode>
                <c:ptCount val="24"/>
                <c:pt idx="0">
                  <c:v>0.12050133333333332</c:v>
                </c:pt>
                <c:pt idx="1">
                  <c:v>0.12050133333333332</c:v>
                </c:pt>
                <c:pt idx="2">
                  <c:v>0.12050133333333332</c:v>
                </c:pt>
                <c:pt idx="3">
                  <c:v>0.12050133333333332</c:v>
                </c:pt>
                <c:pt idx="4">
                  <c:v>0.12050133333333332</c:v>
                </c:pt>
                <c:pt idx="5">
                  <c:v>0.12050133333333332</c:v>
                </c:pt>
                <c:pt idx="6">
                  <c:v>0.12050133333333332</c:v>
                </c:pt>
                <c:pt idx="7">
                  <c:v>0.12050133333333332</c:v>
                </c:pt>
                <c:pt idx="8">
                  <c:v>0.12050133333333332</c:v>
                </c:pt>
                <c:pt idx="9">
                  <c:v>0.12050133333333332</c:v>
                </c:pt>
                <c:pt idx="10">
                  <c:v>0.12050133333333332</c:v>
                </c:pt>
                <c:pt idx="11">
                  <c:v>0.12050133333333332</c:v>
                </c:pt>
                <c:pt idx="12">
                  <c:v>0.12050133333333332</c:v>
                </c:pt>
                <c:pt idx="13">
                  <c:v>0.12050133333333332</c:v>
                </c:pt>
                <c:pt idx="14">
                  <c:v>0.12050133333333332</c:v>
                </c:pt>
                <c:pt idx="15">
                  <c:v>0.12050133333333332</c:v>
                </c:pt>
                <c:pt idx="16">
                  <c:v>0.12050133333333332</c:v>
                </c:pt>
                <c:pt idx="17">
                  <c:v>0.12050133333333332</c:v>
                </c:pt>
                <c:pt idx="18">
                  <c:v>0.12050133333333332</c:v>
                </c:pt>
                <c:pt idx="19">
                  <c:v>0.12050133333333332</c:v>
                </c:pt>
                <c:pt idx="20">
                  <c:v>0.12050133333333332</c:v>
                </c:pt>
                <c:pt idx="21">
                  <c:v>0.12050133333333332</c:v>
                </c:pt>
                <c:pt idx="22">
                  <c:v>0.12050133333333332</c:v>
                </c:pt>
                <c:pt idx="23">
                  <c:v>0.12050133333333332</c:v>
                </c:pt>
              </c:numCache>
            </c:numRef>
          </c:val>
          <c:smooth val="0"/>
          <c:extLst>
            <c:ext xmlns:c16="http://schemas.microsoft.com/office/drawing/2014/chart" uri="{C3380CC4-5D6E-409C-BE32-E72D297353CC}">
              <c16:uniqueId val="{00000002-E57A-4443-ACD6-C5AB4FE36D12}"/>
            </c:ext>
          </c:extLst>
        </c:ser>
        <c:ser>
          <c:idx val="2"/>
          <c:order val="3"/>
          <c:tx>
            <c:strRef>
              <c:f>'OP 9wk'!$D$6</c:f>
              <c:strCache>
                <c:ptCount val="1"/>
                <c:pt idx="0">
                  <c:v>Mean</c:v>
                </c:pt>
              </c:strCache>
            </c:strRef>
          </c:tx>
          <c:spPr>
            <a:ln w="15875">
              <a:solidFill>
                <a:schemeClr val="tx1"/>
              </a:solidFill>
            </a:ln>
          </c:spPr>
          <c:marker>
            <c:symbol val="none"/>
          </c:marker>
          <c:cat>
            <c:numRef>
              <c:f>'OP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9wk'!$D$79:$D$102</c:f>
              <c:numCache>
                <c:formatCode>0%</c:formatCode>
                <c:ptCount val="24"/>
                <c:pt idx="0">
                  <c:v>0.13654999999999998</c:v>
                </c:pt>
                <c:pt idx="1">
                  <c:v>0.13654999999999998</c:v>
                </c:pt>
                <c:pt idx="2">
                  <c:v>0.13654999999999998</c:v>
                </c:pt>
                <c:pt idx="3">
                  <c:v>0.13654999999999998</c:v>
                </c:pt>
                <c:pt idx="4">
                  <c:v>0.13654999999999998</c:v>
                </c:pt>
                <c:pt idx="5">
                  <c:v>0.13654999999999998</c:v>
                </c:pt>
                <c:pt idx="6">
                  <c:v>0.13654999999999998</c:v>
                </c:pt>
                <c:pt idx="7">
                  <c:v>0.13654999999999998</c:v>
                </c:pt>
                <c:pt idx="8">
                  <c:v>0.13654999999999998</c:v>
                </c:pt>
                <c:pt idx="9">
                  <c:v>0.13654999999999998</c:v>
                </c:pt>
                <c:pt idx="10">
                  <c:v>0.13654999999999998</c:v>
                </c:pt>
                <c:pt idx="11">
                  <c:v>0.13654999999999998</c:v>
                </c:pt>
                <c:pt idx="12">
                  <c:v>0.13654999999999998</c:v>
                </c:pt>
                <c:pt idx="13">
                  <c:v>0.13654999999999998</c:v>
                </c:pt>
                <c:pt idx="14">
                  <c:v>0.13654999999999998</c:v>
                </c:pt>
                <c:pt idx="15">
                  <c:v>0.13654999999999998</c:v>
                </c:pt>
                <c:pt idx="16">
                  <c:v>0.13654999999999998</c:v>
                </c:pt>
                <c:pt idx="17">
                  <c:v>0.13654999999999998</c:v>
                </c:pt>
                <c:pt idx="18">
                  <c:v>0.13654999999999998</c:v>
                </c:pt>
                <c:pt idx="19">
                  <c:v>0.13654999999999998</c:v>
                </c:pt>
                <c:pt idx="20">
                  <c:v>0.13654999999999998</c:v>
                </c:pt>
                <c:pt idx="21">
                  <c:v>0.13654999999999998</c:v>
                </c:pt>
                <c:pt idx="22">
                  <c:v>0.13654999999999998</c:v>
                </c:pt>
                <c:pt idx="23">
                  <c:v>0.13654999999999998</c:v>
                </c:pt>
              </c:numCache>
            </c:numRef>
          </c:val>
          <c:smooth val="0"/>
          <c:extLst>
            <c:ext xmlns:c16="http://schemas.microsoft.com/office/drawing/2014/chart" uri="{C3380CC4-5D6E-409C-BE32-E72D297353CC}">
              <c16:uniqueId val="{00000003-E57A-4443-ACD6-C5AB4FE36D12}"/>
            </c:ext>
          </c:extLst>
        </c:ser>
        <c:ser>
          <c:idx val="4"/>
          <c:order val="4"/>
          <c:tx>
            <c:strRef>
              <c:f>'OP 9wk'!$C$6</c:f>
              <c:strCache>
                <c:ptCount val="1"/>
                <c:pt idx="0">
                  <c:v>UPL</c:v>
                </c:pt>
              </c:strCache>
            </c:strRef>
          </c:tx>
          <c:spPr>
            <a:ln w="15875">
              <a:solidFill>
                <a:schemeClr val="tx1"/>
              </a:solidFill>
              <a:prstDash val="lgDash"/>
            </a:ln>
          </c:spPr>
          <c:marker>
            <c:symbol val="none"/>
          </c:marker>
          <c:cat>
            <c:numRef>
              <c:f>'OP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9wk'!$C$79:$C$102</c:f>
              <c:numCache>
                <c:formatCode>0%</c:formatCode>
                <c:ptCount val="24"/>
                <c:pt idx="0">
                  <c:v>0.15259866666666663</c:v>
                </c:pt>
                <c:pt idx="1">
                  <c:v>0.15259866666666663</c:v>
                </c:pt>
                <c:pt idx="2">
                  <c:v>0.15259866666666663</c:v>
                </c:pt>
                <c:pt idx="3">
                  <c:v>0.15259866666666663</c:v>
                </c:pt>
                <c:pt idx="4">
                  <c:v>0.15259866666666663</c:v>
                </c:pt>
                <c:pt idx="5">
                  <c:v>0.15259866666666663</c:v>
                </c:pt>
                <c:pt idx="6">
                  <c:v>0.15259866666666663</c:v>
                </c:pt>
                <c:pt idx="7">
                  <c:v>0.15259866666666663</c:v>
                </c:pt>
                <c:pt idx="8">
                  <c:v>0.15259866666666663</c:v>
                </c:pt>
                <c:pt idx="9">
                  <c:v>0.15259866666666663</c:v>
                </c:pt>
                <c:pt idx="10">
                  <c:v>0.15259866666666663</c:v>
                </c:pt>
                <c:pt idx="11">
                  <c:v>0.15259866666666663</c:v>
                </c:pt>
                <c:pt idx="12">
                  <c:v>0.15259866666666663</c:v>
                </c:pt>
                <c:pt idx="13">
                  <c:v>0.15259866666666663</c:v>
                </c:pt>
                <c:pt idx="14">
                  <c:v>0.15259866666666663</c:v>
                </c:pt>
                <c:pt idx="15">
                  <c:v>0.15259866666666663</c:v>
                </c:pt>
                <c:pt idx="16">
                  <c:v>0.15259866666666663</c:v>
                </c:pt>
                <c:pt idx="17">
                  <c:v>0.15259866666666663</c:v>
                </c:pt>
                <c:pt idx="18">
                  <c:v>0.15259866666666663</c:v>
                </c:pt>
                <c:pt idx="19">
                  <c:v>0.15259866666666663</c:v>
                </c:pt>
                <c:pt idx="20">
                  <c:v>0.15259866666666663</c:v>
                </c:pt>
                <c:pt idx="21">
                  <c:v>0.15259866666666663</c:v>
                </c:pt>
                <c:pt idx="22">
                  <c:v>0.15259866666666663</c:v>
                </c:pt>
                <c:pt idx="23">
                  <c:v>0.15259866666666663</c:v>
                </c:pt>
              </c:numCache>
            </c:numRef>
          </c:val>
          <c:smooth val="0"/>
          <c:extLst>
            <c:ext xmlns:c16="http://schemas.microsoft.com/office/drawing/2014/chart" uri="{C3380CC4-5D6E-409C-BE32-E72D297353CC}">
              <c16:uniqueId val="{00000004-E57A-4443-ACD6-C5AB4FE36D12}"/>
            </c:ext>
          </c:extLst>
        </c:ser>
        <c:ser>
          <c:idx val="5"/>
          <c:order val="5"/>
          <c:tx>
            <c:strRef>
              <c:f>'OP 9wk'!$I$6</c:f>
              <c:strCache>
                <c:ptCount val="1"/>
                <c:pt idx="0">
                  <c:v>SCL</c:v>
                </c:pt>
              </c:strCache>
            </c:strRef>
          </c:tx>
          <c:spPr>
            <a:ln>
              <a:noFill/>
            </a:ln>
          </c:spPr>
          <c:marker>
            <c:symbol val="circle"/>
            <c:size val="6"/>
            <c:spPr>
              <a:solidFill>
                <a:srgbClr val="FF6600"/>
              </a:solidFill>
              <a:ln>
                <a:noFill/>
              </a:ln>
            </c:spPr>
          </c:marker>
          <c:cat>
            <c:numRef>
              <c:f>'OP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9wk'!$I$79:$I$102</c:f>
              <c:numCache>
                <c:formatCode>0%</c:formatCode>
                <c:ptCount val="24"/>
                <c:pt idx="0">
                  <c:v>#N/A</c:v>
                </c:pt>
                <c:pt idx="1">
                  <c:v>#N/A</c:v>
                </c:pt>
                <c:pt idx="2">
                  <c:v>#N/A</c:v>
                </c:pt>
                <c:pt idx="3">
                  <c:v>#N/A</c:v>
                </c:pt>
                <c:pt idx="4">
                  <c:v>#N/A</c:v>
                </c:pt>
                <c:pt idx="5">
                  <c:v>#N/A</c:v>
                </c:pt>
                <c:pt idx="6">
                  <c:v>#N/A</c:v>
                </c:pt>
                <c:pt idx="7" formatCode="0.00%">
                  <c:v>0.12989999999999999</c:v>
                </c:pt>
                <c:pt idx="8" formatCode="0.00%">
                  <c:v>0.1212</c:v>
                </c:pt>
                <c:pt idx="9" formatCode="0.00%">
                  <c:v>0.1187</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E57A-4443-ACD6-C5AB4FE36D12}"/>
            </c:ext>
          </c:extLst>
        </c:ser>
        <c:ser>
          <c:idx val="6"/>
          <c:order val="6"/>
          <c:tx>
            <c:strRef>
              <c:f>'OP 9wk'!$J$6</c:f>
              <c:strCache>
                <c:ptCount val="1"/>
                <c:pt idx="0">
                  <c:v>SCH</c:v>
                </c:pt>
              </c:strCache>
            </c:strRef>
          </c:tx>
          <c:spPr>
            <a:ln>
              <a:noFill/>
            </a:ln>
          </c:spPr>
          <c:marker>
            <c:symbol val="circle"/>
            <c:size val="7"/>
            <c:spPr>
              <a:solidFill>
                <a:srgbClr val="5B9BD5"/>
              </a:solidFill>
              <a:ln>
                <a:noFill/>
              </a:ln>
            </c:spPr>
          </c:marker>
          <c:cat>
            <c:numRef>
              <c:f>'OP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E57A-4443-ACD6-C5AB4FE36D12}"/>
            </c:ext>
          </c:extLst>
        </c:ser>
        <c:dLbls>
          <c:showLegendKey val="0"/>
          <c:showVal val="0"/>
          <c:showCatName val="0"/>
          <c:showSerName val="0"/>
          <c:showPercent val="0"/>
          <c:showBubbleSize val="0"/>
        </c:dLbls>
        <c:marker val="1"/>
        <c:smooth val="0"/>
        <c:axId val="164876672"/>
        <c:axId val="164878592"/>
      </c:lineChart>
      <c:dateAx>
        <c:axId val="1648766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vert="horz"/>
          <a:lstStyle/>
          <a:p>
            <a:pPr algn="ctr">
              <a:defRPr lang="en-GB" sz="900" b="0" i="0" u="none" strike="noStrike" kern="1200" baseline="0">
                <a:solidFill>
                  <a:sysClr val="windowText" lastClr="000000">
                    <a:lumMod val="65000"/>
                    <a:lumOff val="35000"/>
                  </a:sysClr>
                </a:solidFill>
                <a:latin typeface="+mn-lt"/>
                <a:ea typeface="+mn-ea"/>
                <a:cs typeface="+mn-cs"/>
              </a:defRPr>
            </a:pPr>
            <a:endParaRPr lang="en-US"/>
          </a:p>
        </c:txPr>
        <c:crossAx val="164878592"/>
        <c:crosses val="autoZero"/>
        <c:auto val="1"/>
        <c:lblOffset val="100"/>
        <c:baseTimeUnit val="months"/>
        <c:majorUnit val="1"/>
        <c:majorTimeUnit val="months"/>
      </c:dateAx>
      <c:valAx>
        <c:axId val="164878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a:pPr>
            <a:endParaRPr lang="en-US"/>
          </a:p>
        </c:txPr>
        <c:crossAx val="164876672"/>
        <c:crosses val="autoZero"/>
        <c:crossBetween val="midCat"/>
      </c:valAx>
      <c:spPr>
        <a:noFill/>
        <a:ln>
          <a:noFill/>
        </a:ln>
        <a:effectLst/>
      </c:spPr>
    </c:plotArea>
    <c:legend>
      <c:legendPos val="b"/>
      <c:layout>
        <c:manualLayout>
          <c:xMode val="edge"/>
          <c:yMode val="edge"/>
          <c:x val="0.10208265483756455"/>
          <c:y val="0.8124559469965883"/>
          <c:w val="0.8541677921767733"/>
          <c:h val="0.15987304746013214"/>
        </c:manualLayout>
      </c:layout>
      <c:overlay val="0"/>
      <c:txPr>
        <a:bodyPr rot="0" vert="horz"/>
        <a:lstStyle/>
        <a:p>
          <a:pPr>
            <a:defRPr sz="1000"/>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lgn="ctr">
        <a:defRPr lang="en-GB" sz="900" b="0" i="0" u="none" strike="noStrike" kern="1200" baseline="0">
          <a:solidFill>
            <a:sysClr val="windowText" lastClr="000000">
              <a:lumMod val="65000"/>
              <a:lumOff val="35000"/>
            </a:sysClr>
          </a:solidFill>
          <a:latin typeface="+mn-lt"/>
          <a:ea typeface="+mn-ea"/>
          <a:cs typeface="+mn-cs"/>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OP waiting &gt; 52 weeks</a:t>
            </a:r>
            <a:endParaRPr lang="en-GB" sz="1100">
              <a:effectLst/>
            </a:endParaRPr>
          </a:p>
        </c:rich>
      </c:tx>
      <c:overlay val="0"/>
      <c:spPr>
        <a:noFill/>
        <a:ln>
          <a:noFill/>
        </a:ln>
        <a:effectLst/>
      </c:spPr>
    </c:title>
    <c:autoTitleDeleted val="0"/>
    <c:plotArea>
      <c:layout>
        <c:manualLayout>
          <c:layoutTarget val="inner"/>
          <c:xMode val="edge"/>
          <c:yMode val="edge"/>
          <c:x val="0.11846979482251546"/>
          <c:y val="0.11797963150334236"/>
          <c:w val="0.83773137308210255"/>
          <c:h val="0.54701917468649752"/>
        </c:manualLayout>
      </c:layout>
      <c:lineChart>
        <c:grouping val="standard"/>
        <c:varyColors val="0"/>
        <c:ser>
          <c:idx val="1"/>
          <c:order val="0"/>
          <c:tx>
            <c:strRef>
              <c:f>'OP 52wk'!$E$6</c:f>
              <c:strCache>
                <c:ptCount val="1"/>
                <c:pt idx="0">
                  <c:v>&gt; 52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'OP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52wk'!$E$79:$E$102</c:f>
              <c:numCache>
                <c:formatCode>0</c:formatCode>
                <c:ptCount val="24"/>
                <c:pt idx="0">
                  <c:v>42860</c:v>
                </c:pt>
                <c:pt idx="1">
                  <c:v>43944</c:v>
                </c:pt>
                <c:pt idx="2">
                  <c:v>45006</c:v>
                </c:pt>
                <c:pt idx="3">
                  <c:v>46249</c:v>
                </c:pt>
                <c:pt idx="4">
                  <c:v>47285</c:v>
                </c:pt>
                <c:pt idx="5">
                  <c:v>48665</c:v>
                </c:pt>
                <c:pt idx="6">
                  <c:v>49617</c:v>
                </c:pt>
                <c:pt idx="7">
                  <c:v>48946</c:v>
                </c:pt>
                <c:pt idx="8">
                  <c:v>48349</c:v>
                </c:pt>
                <c:pt idx="9">
                  <c:v>47487</c:v>
                </c:pt>
                <c:pt idx="10">
                  <c:v>47077</c:v>
                </c:pt>
                <c:pt idx="11">
                  <c:v>45481</c:v>
                </c:pt>
                <c:pt idx="12">
                  <c:v>44463</c:v>
                </c:pt>
                <c:pt idx="13">
                  <c:v>44161</c:v>
                </c:pt>
                <c:pt idx="14">
                  <c:v>44686</c:v>
                </c:pt>
                <c:pt idx="15">
                  <c:v>43033</c:v>
                </c:pt>
                <c:pt idx="16">
                  <c:v>43592</c:v>
                </c:pt>
                <c:pt idx="17">
                  <c:v>44396</c:v>
                </c:pt>
              </c:numCache>
            </c:numRef>
          </c:val>
          <c:smooth val="0"/>
          <c:extLst>
            <c:ext xmlns:c16="http://schemas.microsoft.com/office/drawing/2014/chart" uri="{C3380CC4-5D6E-409C-BE32-E72D297353CC}">
              <c16:uniqueId val="{00000000-8BCB-46BB-91EC-558DCC045E78}"/>
            </c:ext>
          </c:extLst>
        </c:ser>
        <c:ser>
          <c:idx val="3"/>
          <c:order val="1"/>
          <c:tx>
            <c:strRef>
              <c:f>'OP 52wk'!$G$6</c:f>
              <c:strCache>
                <c:ptCount val="1"/>
                <c:pt idx="0">
                  <c:v>Target</c:v>
                </c:pt>
              </c:strCache>
            </c:strRef>
          </c:tx>
          <c:spPr>
            <a:ln w="19050" cap="rnd">
              <a:solidFill>
                <a:srgbClr val="FF0000"/>
              </a:solidFill>
              <a:prstDash val="dash"/>
              <a:round/>
            </a:ln>
            <a:effectLst/>
          </c:spPr>
          <c:marker>
            <c:symbol val="none"/>
          </c:marker>
          <c:cat>
            <c:numRef>
              <c:f>'OP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52wk'!$G$79:$G$102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BCB-46BB-91EC-558DCC045E78}"/>
            </c:ext>
          </c:extLst>
        </c:ser>
        <c:ser>
          <c:idx val="0"/>
          <c:order val="2"/>
          <c:tx>
            <c:strRef>
              <c:f>'OP 52wk'!$F$6</c:f>
              <c:strCache>
                <c:ptCount val="1"/>
                <c:pt idx="0">
                  <c:v>LPL</c:v>
                </c:pt>
              </c:strCache>
            </c:strRef>
          </c:tx>
          <c:spPr>
            <a:ln w="15875">
              <a:solidFill>
                <a:schemeClr val="tx1"/>
              </a:solidFill>
              <a:prstDash val="lgDash"/>
            </a:ln>
          </c:spPr>
          <c:marker>
            <c:symbol val="none"/>
          </c:marker>
          <c:cat>
            <c:numRef>
              <c:f>'OP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52wk'!$F$79:$F$102</c:f>
              <c:numCache>
                <c:formatCode>0</c:formatCode>
                <c:ptCount val="24"/>
                <c:pt idx="0">
                  <c:v>43384.795686274512</c:v>
                </c:pt>
                <c:pt idx="1">
                  <c:v>43384.795686274512</c:v>
                </c:pt>
                <c:pt idx="2">
                  <c:v>43384.795686274512</c:v>
                </c:pt>
                <c:pt idx="3">
                  <c:v>43384.795686274512</c:v>
                </c:pt>
                <c:pt idx="4">
                  <c:v>43384.795686274512</c:v>
                </c:pt>
                <c:pt idx="5">
                  <c:v>43384.795686274512</c:v>
                </c:pt>
                <c:pt idx="6">
                  <c:v>43384.795686274512</c:v>
                </c:pt>
                <c:pt idx="7">
                  <c:v>43384.795686274512</c:v>
                </c:pt>
                <c:pt idx="8">
                  <c:v>43384.795686274512</c:v>
                </c:pt>
                <c:pt idx="9">
                  <c:v>43384.795686274512</c:v>
                </c:pt>
                <c:pt idx="10">
                  <c:v>43384.795686274512</c:v>
                </c:pt>
                <c:pt idx="11">
                  <c:v>43384.795686274512</c:v>
                </c:pt>
                <c:pt idx="12">
                  <c:v>43384.795686274512</c:v>
                </c:pt>
                <c:pt idx="13">
                  <c:v>43384.795686274512</c:v>
                </c:pt>
                <c:pt idx="14">
                  <c:v>43384.795686274512</c:v>
                </c:pt>
                <c:pt idx="15">
                  <c:v>43384.795686274512</c:v>
                </c:pt>
                <c:pt idx="16">
                  <c:v>43384.795686274512</c:v>
                </c:pt>
                <c:pt idx="17">
                  <c:v>43384.795686274512</c:v>
                </c:pt>
                <c:pt idx="18">
                  <c:v>43384.795686274512</c:v>
                </c:pt>
                <c:pt idx="19">
                  <c:v>43384.795686274512</c:v>
                </c:pt>
                <c:pt idx="20">
                  <c:v>43384.795686274512</c:v>
                </c:pt>
                <c:pt idx="21">
                  <c:v>43384.795686274512</c:v>
                </c:pt>
                <c:pt idx="22">
                  <c:v>43384.795686274512</c:v>
                </c:pt>
                <c:pt idx="23">
                  <c:v>43384.795686274512</c:v>
                </c:pt>
              </c:numCache>
            </c:numRef>
          </c:val>
          <c:smooth val="0"/>
          <c:extLst>
            <c:ext xmlns:c16="http://schemas.microsoft.com/office/drawing/2014/chart" uri="{C3380CC4-5D6E-409C-BE32-E72D297353CC}">
              <c16:uniqueId val="{00000002-8BCB-46BB-91EC-558DCC045E78}"/>
            </c:ext>
          </c:extLst>
        </c:ser>
        <c:ser>
          <c:idx val="2"/>
          <c:order val="3"/>
          <c:tx>
            <c:strRef>
              <c:f>'OP 52wk'!$D$6</c:f>
              <c:strCache>
                <c:ptCount val="1"/>
                <c:pt idx="0">
                  <c:v>Mean</c:v>
                </c:pt>
              </c:strCache>
            </c:strRef>
          </c:tx>
          <c:spPr>
            <a:ln w="15875">
              <a:solidFill>
                <a:schemeClr val="tx1"/>
              </a:solidFill>
            </a:ln>
          </c:spPr>
          <c:marker>
            <c:symbol val="none"/>
          </c:marker>
          <c:cat>
            <c:numRef>
              <c:f>'OP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52wk'!$D$79:$D$102</c:f>
              <c:numCache>
                <c:formatCode>0</c:formatCode>
                <c:ptCount val="24"/>
                <c:pt idx="0">
                  <c:v>45849.833333333336</c:v>
                </c:pt>
                <c:pt idx="1">
                  <c:v>45849.833333333336</c:v>
                </c:pt>
                <c:pt idx="2">
                  <c:v>45849.833333333336</c:v>
                </c:pt>
                <c:pt idx="3">
                  <c:v>45849.833333333336</c:v>
                </c:pt>
                <c:pt idx="4">
                  <c:v>45849.833333333336</c:v>
                </c:pt>
                <c:pt idx="5">
                  <c:v>45849.833333333336</c:v>
                </c:pt>
                <c:pt idx="6">
                  <c:v>45849.833333333336</c:v>
                </c:pt>
                <c:pt idx="7">
                  <c:v>45849.833333333336</c:v>
                </c:pt>
                <c:pt idx="8">
                  <c:v>45849.833333333336</c:v>
                </c:pt>
                <c:pt idx="9">
                  <c:v>45849.833333333336</c:v>
                </c:pt>
                <c:pt idx="10">
                  <c:v>45849.833333333336</c:v>
                </c:pt>
                <c:pt idx="11">
                  <c:v>45849.833333333336</c:v>
                </c:pt>
                <c:pt idx="12">
                  <c:v>45849.833333333336</c:v>
                </c:pt>
                <c:pt idx="13">
                  <c:v>45849.833333333336</c:v>
                </c:pt>
                <c:pt idx="14">
                  <c:v>45849.833333333336</c:v>
                </c:pt>
                <c:pt idx="15">
                  <c:v>45849.833333333336</c:v>
                </c:pt>
                <c:pt idx="16">
                  <c:v>45849.833333333336</c:v>
                </c:pt>
                <c:pt idx="17">
                  <c:v>45849.833333333336</c:v>
                </c:pt>
                <c:pt idx="18">
                  <c:v>45849.833333333336</c:v>
                </c:pt>
                <c:pt idx="19">
                  <c:v>45849.833333333336</c:v>
                </c:pt>
                <c:pt idx="20">
                  <c:v>45849.833333333336</c:v>
                </c:pt>
                <c:pt idx="21">
                  <c:v>45849.833333333336</c:v>
                </c:pt>
                <c:pt idx="22">
                  <c:v>45849.833333333336</c:v>
                </c:pt>
                <c:pt idx="23">
                  <c:v>45849.833333333336</c:v>
                </c:pt>
              </c:numCache>
            </c:numRef>
          </c:val>
          <c:smooth val="0"/>
          <c:extLst>
            <c:ext xmlns:c16="http://schemas.microsoft.com/office/drawing/2014/chart" uri="{C3380CC4-5D6E-409C-BE32-E72D297353CC}">
              <c16:uniqueId val="{00000003-8BCB-46BB-91EC-558DCC045E78}"/>
            </c:ext>
          </c:extLst>
        </c:ser>
        <c:ser>
          <c:idx val="4"/>
          <c:order val="4"/>
          <c:tx>
            <c:strRef>
              <c:f>'OP 52wk'!$C$6</c:f>
              <c:strCache>
                <c:ptCount val="1"/>
                <c:pt idx="0">
                  <c:v>UPL</c:v>
                </c:pt>
              </c:strCache>
            </c:strRef>
          </c:tx>
          <c:spPr>
            <a:ln w="15875">
              <a:solidFill>
                <a:schemeClr val="tx1"/>
              </a:solidFill>
              <a:prstDash val="lgDash"/>
            </a:ln>
          </c:spPr>
          <c:marker>
            <c:symbol val="none"/>
          </c:marker>
          <c:cat>
            <c:numRef>
              <c:f>'OP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52wk'!$C$79:$C$102</c:f>
              <c:numCache>
                <c:formatCode>0</c:formatCode>
                <c:ptCount val="24"/>
                <c:pt idx="0">
                  <c:v>48314.870980392159</c:v>
                </c:pt>
                <c:pt idx="1">
                  <c:v>48314.870980392159</c:v>
                </c:pt>
                <c:pt idx="2">
                  <c:v>48314.870980392159</c:v>
                </c:pt>
                <c:pt idx="3">
                  <c:v>48314.870980392159</c:v>
                </c:pt>
                <c:pt idx="4">
                  <c:v>48314.870980392159</c:v>
                </c:pt>
                <c:pt idx="5">
                  <c:v>48314.870980392159</c:v>
                </c:pt>
                <c:pt idx="6">
                  <c:v>48314.870980392159</c:v>
                </c:pt>
                <c:pt idx="7">
                  <c:v>48314.870980392159</c:v>
                </c:pt>
                <c:pt idx="8">
                  <c:v>48314.870980392159</c:v>
                </c:pt>
                <c:pt idx="9">
                  <c:v>48314.870980392159</c:v>
                </c:pt>
                <c:pt idx="10">
                  <c:v>48314.870980392159</c:v>
                </c:pt>
                <c:pt idx="11">
                  <c:v>48314.870980392159</c:v>
                </c:pt>
                <c:pt idx="12">
                  <c:v>48314.870980392159</c:v>
                </c:pt>
                <c:pt idx="13">
                  <c:v>48314.870980392159</c:v>
                </c:pt>
                <c:pt idx="14">
                  <c:v>48314.870980392159</c:v>
                </c:pt>
                <c:pt idx="15">
                  <c:v>48314.870980392159</c:v>
                </c:pt>
                <c:pt idx="16">
                  <c:v>48314.870980392159</c:v>
                </c:pt>
                <c:pt idx="17">
                  <c:v>48314.870980392159</c:v>
                </c:pt>
                <c:pt idx="18">
                  <c:v>48314.870980392159</c:v>
                </c:pt>
                <c:pt idx="19">
                  <c:v>48314.870980392159</c:v>
                </c:pt>
                <c:pt idx="20">
                  <c:v>48314.870980392159</c:v>
                </c:pt>
                <c:pt idx="21">
                  <c:v>48314.870980392159</c:v>
                </c:pt>
                <c:pt idx="22">
                  <c:v>48314.870980392159</c:v>
                </c:pt>
                <c:pt idx="23">
                  <c:v>48314.870980392159</c:v>
                </c:pt>
              </c:numCache>
            </c:numRef>
          </c:val>
          <c:smooth val="0"/>
          <c:extLst>
            <c:ext xmlns:c16="http://schemas.microsoft.com/office/drawing/2014/chart" uri="{C3380CC4-5D6E-409C-BE32-E72D297353CC}">
              <c16:uniqueId val="{00000004-8BCB-46BB-91EC-558DCC045E78}"/>
            </c:ext>
          </c:extLst>
        </c:ser>
        <c:ser>
          <c:idx val="5"/>
          <c:order val="5"/>
          <c:tx>
            <c:strRef>
              <c:f>'OP 52wk'!$I$6</c:f>
              <c:strCache>
                <c:ptCount val="1"/>
                <c:pt idx="0">
                  <c:v>SCL</c:v>
                </c:pt>
              </c:strCache>
            </c:strRef>
          </c:tx>
          <c:spPr>
            <a:ln>
              <a:noFill/>
            </a:ln>
          </c:spPr>
          <c:marker>
            <c:symbol val="circle"/>
            <c:size val="6"/>
            <c:spPr>
              <a:solidFill>
                <a:srgbClr val="5B9BD5"/>
              </a:solidFill>
              <a:ln>
                <a:noFill/>
              </a:ln>
            </c:spPr>
          </c:marker>
          <c:cat>
            <c:numRef>
              <c:f>'OP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52wk'!$I$79:$I$102</c:f>
              <c:numCache>
                <c:formatCode>0</c:formatCode>
                <c:ptCount val="24"/>
                <c:pt idx="0">
                  <c:v>42860</c:v>
                </c:pt>
                <c:pt idx="1">
                  <c:v>#N/A</c:v>
                </c:pt>
                <c:pt idx="2">
                  <c:v>#N/A</c:v>
                </c:pt>
                <c:pt idx="3">
                  <c:v>#N/A</c:v>
                </c:pt>
                <c:pt idx="4">
                  <c:v>#N/A</c:v>
                </c:pt>
                <c:pt idx="5">
                  <c:v>#N/A</c:v>
                </c:pt>
                <c:pt idx="6">
                  <c:v>#N/A</c:v>
                </c:pt>
                <c:pt idx="7">
                  <c:v>#N/A</c:v>
                </c:pt>
                <c:pt idx="8">
                  <c:v>#N/A</c:v>
                </c:pt>
                <c:pt idx="9">
                  <c:v>#N/A</c:v>
                </c:pt>
                <c:pt idx="10">
                  <c:v>#N/A</c:v>
                </c:pt>
                <c:pt idx="11">
                  <c:v>45481</c:v>
                </c:pt>
                <c:pt idx="12">
                  <c:v>44463</c:v>
                </c:pt>
                <c:pt idx="13">
                  <c:v>44161</c:v>
                </c:pt>
                <c:pt idx="14">
                  <c:v>44686</c:v>
                </c:pt>
                <c:pt idx="15">
                  <c:v>43033</c:v>
                </c:pt>
                <c:pt idx="16">
                  <c:v>43592</c:v>
                </c:pt>
                <c:pt idx="17">
                  <c:v>44396</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BCB-46BB-91EC-558DCC045E78}"/>
            </c:ext>
          </c:extLst>
        </c:ser>
        <c:ser>
          <c:idx val="6"/>
          <c:order val="6"/>
          <c:tx>
            <c:strRef>
              <c:f>'OP 52wk'!$J$6</c:f>
              <c:strCache>
                <c:ptCount val="1"/>
                <c:pt idx="0">
                  <c:v>SCH</c:v>
                </c:pt>
              </c:strCache>
            </c:strRef>
          </c:tx>
          <c:spPr>
            <a:ln>
              <a:noFill/>
            </a:ln>
          </c:spPr>
          <c:marker>
            <c:symbol val="circle"/>
            <c:size val="6"/>
            <c:spPr>
              <a:solidFill>
                <a:srgbClr val="FF6600"/>
              </a:solidFill>
              <a:ln>
                <a:noFill/>
              </a:ln>
            </c:spPr>
          </c:marker>
          <c:cat>
            <c:numRef>
              <c:f>'OP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'OP 52wk'!$J$79:$J$102</c:f>
              <c:numCache>
                <c:formatCode>0</c:formatCode>
                <c:ptCount val="24"/>
                <c:pt idx="0">
                  <c:v>#N/A</c:v>
                </c:pt>
                <c:pt idx="1">
                  <c:v>#N/A</c:v>
                </c:pt>
                <c:pt idx="2">
                  <c:v>#N/A</c:v>
                </c:pt>
                <c:pt idx="3">
                  <c:v>46249</c:v>
                </c:pt>
                <c:pt idx="4">
                  <c:v>47285</c:v>
                </c:pt>
                <c:pt idx="5">
                  <c:v>48665</c:v>
                </c:pt>
                <c:pt idx="6">
                  <c:v>49617</c:v>
                </c:pt>
                <c:pt idx="7">
                  <c:v>48946</c:v>
                </c:pt>
                <c:pt idx="8">
                  <c:v>48349</c:v>
                </c:pt>
                <c:pt idx="9">
                  <c:v>47487</c:v>
                </c:pt>
                <c:pt idx="10">
                  <c:v>47077</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BCB-46BB-91EC-558DCC045E78}"/>
            </c:ext>
          </c:extLst>
        </c:ser>
        <c:dLbls>
          <c:showLegendKey val="0"/>
          <c:showVal val="0"/>
          <c:showCatName val="0"/>
          <c:showSerName val="0"/>
          <c:showPercent val="0"/>
          <c:showBubbleSize val="0"/>
        </c:dLbls>
        <c:marker val="1"/>
        <c:smooth val="0"/>
        <c:axId val="168725888"/>
        <c:axId val="168728064"/>
      </c:lineChart>
      <c:dateAx>
        <c:axId val="16872588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728064"/>
        <c:crosses val="autoZero"/>
        <c:auto val="1"/>
        <c:lblOffset val="100"/>
        <c:baseTimeUnit val="months"/>
        <c:majorUnit val="1"/>
        <c:majorTimeUnit val="months"/>
      </c:dateAx>
      <c:valAx>
        <c:axId val="168728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725888"/>
        <c:crosses val="autoZero"/>
        <c:crossBetween val="midCat"/>
      </c:valAx>
      <c:spPr>
        <a:noFill/>
        <a:ln>
          <a:noFill/>
        </a:ln>
        <a:effectLst/>
      </c:spPr>
    </c:plotArea>
    <c:legend>
      <c:legendPos val="b"/>
      <c:layout>
        <c:manualLayout>
          <c:xMode val="edge"/>
          <c:yMode val="edge"/>
          <c:x val="6.5480411284218859E-2"/>
          <c:y val="0.83470326671412776"/>
          <c:w val="0.89277716720373546"/>
          <c:h val="0.15926099564168011"/>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 Added to PIFU WL</a:t>
            </a:r>
            <a:endParaRPr lang="en-US" sz="1100"/>
          </a:p>
        </c:rich>
      </c:tx>
      <c:layout>
        <c:manualLayout>
          <c:xMode val="edge"/>
          <c:yMode val="edge"/>
          <c:x val="0.3578284176342364"/>
          <c:y val="5.7476787733549126E-2"/>
        </c:manualLayout>
      </c:layout>
      <c:overlay val="0"/>
      <c:spPr>
        <a:noFill/>
        <a:ln>
          <a:noFill/>
        </a:ln>
        <a:effectLst/>
      </c:spPr>
    </c:title>
    <c:autoTitleDeleted val="0"/>
    <c:plotArea>
      <c:layout>
        <c:manualLayout>
          <c:layoutTarget val="inner"/>
          <c:xMode val="edge"/>
          <c:yMode val="edge"/>
          <c:x val="8.7130432848436301E-2"/>
          <c:y val="0.18671936758893282"/>
          <c:w val="0.87332154455269362"/>
          <c:h val="0.58100982436483972"/>
        </c:manualLayout>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PIFU!$B$7:$B$12</c:f>
              <c:numCache>
                <c:formatCode>mmm\-yy</c:formatCode>
                <c:ptCount val="6"/>
                <c:pt idx="0">
                  <c:v>46113</c:v>
                </c:pt>
                <c:pt idx="1">
                  <c:v>46143</c:v>
                </c:pt>
                <c:pt idx="2">
                  <c:v>46174</c:v>
                </c:pt>
                <c:pt idx="3">
                  <c:v>46204</c:v>
                </c:pt>
                <c:pt idx="4">
                  <c:v>46235</c:v>
                </c:pt>
                <c:pt idx="5">
                  <c:v>46266</c:v>
                </c:pt>
              </c:numCache>
            </c:numRef>
          </c:cat>
          <c:val>
            <c:numRef>
              <c:f>'Amb arrivals'!$G$8:$G$19</c:f>
            </c:numRef>
          </c:val>
          <c:smooth val="0"/>
          <c:extLst>
            <c:ext xmlns:c16="http://schemas.microsoft.com/office/drawing/2014/chart" uri="{C3380CC4-5D6E-409C-BE32-E72D297353CC}">
              <c16:uniqueId val="{00000000-5867-4749-94AF-245E32300969}"/>
            </c:ext>
          </c:extLst>
        </c:ser>
        <c:ser>
          <c:idx val="2"/>
          <c:order val="1"/>
          <c:tx>
            <c:strRef>
              <c:f>PIFU!$C$6</c:f>
              <c:strCache>
                <c:ptCount val="1"/>
                <c:pt idx="0">
                  <c:v>Target</c:v>
                </c:pt>
              </c:strCache>
            </c:strRef>
          </c:tx>
          <c:spPr>
            <a:ln w="19050" cap="rnd">
              <a:solidFill>
                <a:srgbClr val="FF0000"/>
              </a:solidFill>
              <a:prstDash val="dash"/>
              <a:round/>
            </a:ln>
            <a:effectLst/>
          </c:spPr>
          <c:marker>
            <c:symbol val="none"/>
          </c:marker>
          <c:cat>
            <c:numRef>
              <c:f>PIFU!$B$7:$B$12</c:f>
              <c:numCache>
                <c:formatCode>mmm\-yy</c:formatCode>
                <c:ptCount val="6"/>
                <c:pt idx="0">
                  <c:v>46113</c:v>
                </c:pt>
                <c:pt idx="1">
                  <c:v>46143</c:v>
                </c:pt>
                <c:pt idx="2">
                  <c:v>46174</c:v>
                </c:pt>
                <c:pt idx="3">
                  <c:v>46204</c:v>
                </c:pt>
                <c:pt idx="4">
                  <c:v>46235</c:v>
                </c:pt>
                <c:pt idx="5">
                  <c:v>46266</c:v>
                </c:pt>
              </c:numCache>
            </c:numRef>
          </c:cat>
          <c:val>
            <c:numRef>
              <c:f>PIFU!$C$7:$C$18</c:f>
              <c:numCache>
                <c:formatCode>0.0%</c:formatCode>
                <c:ptCount val="12"/>
                <c:pt idx="0">
                  <c:v>0.05</c:v>
                </c:pt>
                <c:pt idx="1">
                  <c:v>0.05</c:v>
                </c:pt>
                <c:pt idx="2">
                  <c:v>0.05</c:v>
                </c:pt>
                <c:pt idx="3">
                  <c:v>0.05</c:v>
                </c:pt>
                <c:pt idx="4">
                  <c:v>0.05</c:v>
                </c:pt>
                <c:pt idx="5">
                  <c:v>0.05</c:v>
                </c:pt>
                <c:pt idx="6">
                  <c:v>0.05</c:v>
                </c:pt>
                <c:pt idx="7">
                  <c:v>0.05</c:v>
                </c:pt>
                <c:pt idx="8">
                  <c:v>0.05</c:v>
                </c:pt>
                <c:pt idx="9">
                  <c:v>0.05</c:v>
                </c:pt>
                <c:pt idx="10">
                  <c:v>0.05</c:v>
                </c:pt>
                <c:pt idx="11">
                  <c:v>0.05</c:v>
                </c:pt>
              </c:numCache>
            </c:numRef>
          </c:val>
          <c:smooth val="0"/>
          <c:extLst>
            <c:ext xmlns:c16="http://schemas.microsoft.com/office/drawing/2014/chart" uri="{C3380CC4-5D6E-409C-BE32-E72D297353CC}">
              <c16:uniqueId val="{00000001-5867-4749-94AF-245E32300969}"/>
            </c:ext>
          </c:extLst>
        </c:ser>
        <c:ser>
          <c:idx val="3"/>
          <c:order val="2"/>
          <c:tx>
            <c:strRef>
              <c:f>PIFU!$D$6</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PIFU!$B$7:$B$12</c:f>
              <c:numCache>
                <c:formatCode>mmm\-yy</c:formatCode>
                <c:ptCount val="6"/>
                <c:pt idx="0">
                  <c:v>46113</c:v>
                </c:pt>
                <c:pt idx="1">
                  <c:v>46143</c:v>
                </c:pt>
                <c:pt idx="2">
                  <c:v>46174</c:v>
                </c:pt>
                <c:pt idx="3">
                  <c:v>46204</c:v>
                </c:pt>
                <c:pt idx="4">
                  <c:v>46235</c:v>
                </c:pt>
                <c:pt idx="5">
                  <c:v>46266</c:v>
                </c:pt>
              </c:numCache>
            </c:numRef>
          </c:cat>
          <c:val>
            <c:numRef>
              <c:f>PIFU!$D$7:$D$18</c:f>
              <c:numCache>
                <c:formatCode>0.00%</c:formatCode>
                <c:ptCount val="12"/>
                <c:pt idx="0">
                  <c:v>3.8999999999999998E-3</c:v>
                </c:pt>
                <c:pt idx="1">
                  <c:v>5.8999999999999999E-3</c:v>
                </c:pt>
                <c:pt idx="2">
                  <c:v>9.2999999999999992E-3</c:v>
                </c:pt>
                <c:pt idx="3">
                  <c:v>6.1000000000000004E-3</c:v>
                </c:pt>
                <c:pt idx="4">
                  <c:v>8.0000000000000002E-3</c:v>
                </c:pt>
                <c:pt idx="5">
                  <c:v>8.9999999999999993E-3</c:v>
                </c:pt>
              </c:numCache>
            </c:numRef>
          </c:val>
          <c:smooth val="0"/>
          <c:extLst>
            <c:ext xmlns:c16="http://schemas.microsoft.com/office/drawing/2014/chart" uri="{C3380CC4-5D6E-409C-BE32-E72D297353CC}">
              <c16:uniqueId val="{00000002-5867-4749-94AF-245E32300969}"/>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IPDC</a:t>
            </a:r>
            <a:r>
              <a:rPr lang="en-GB" sz="1100" baseline="0"/>
              <a:t> A</a:t>
            </a:r>
            <a:r>
              <a:rPr lang="en-GB" sz="1100"/>
              <a:t>ctivity</a:t>
            </a:r>
          </a:p>
        </c:rich>
      </c:tx>
      <c:overlay val="0"/>
      <c:spPr>
        <a:noFill/>
        <a:ln>
          <a:noFill/>
        </a:ln>
        <a:effectLst/>
      </c:spPr>
    </c:title>
    <c:autoTitleDeleted val="0"/>
    <c:plotArea>
      <c:layout>
        <c:manualLayout>
          <c:layoutTarget val="inner"/>
          <c:xMode val="edge"/>
          <c:yMode val="edge"/>
          <c:x val="0.10024759405074365"/>
          <c:y val="0.14087962962962963"/>
          <c:w val="0.87753018372703417"/>
          <c:h val="0.63192876932050157"/>
        </c:manualLayout>
      </c:layout>
      <c:lineChart>
        <c:grouping val="standard"/>
        <c:varyColors val="0"/>
        <c:ser>
          <c:idx val="1"/>
          <c:order val="0"/>
          <c:tx>
            <c:strRef>
              <c:f>'IPDC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'IPDC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'IPDC Activity'!$C$7:$C$18</c:f>
              <c:numCache>
                <c:formatCode>General</c:formatCode>
                <c:ptCount val="12"/>
                <c:pt idx="0">
                  <c:v>847</c:v>
                </c:pt>
                <c:pt idx="1">
                  <c:v>865</c:v>
                </c:pt>
                <c:pt idx="2">
                  <c:v>798</c:v>
                </c:pt>
                <c:pt idx="3">
                  <c:v>786</c:v>
                </c:pt>
                <c:pt idx="4">
                  <c:v>718</c:v>
                </c:pt>
                <c:pt idx="5">
                  <c:v>878</c:v>
                </c:pt>
                <c:pt idx="6">
                  <c:v>968</c:v>
                </c:pt>
                <c:pt idx="7">
                  <c:v>948</c:v>
                </c:pt>
                <c:pt idx="8">
                  <c:v>949</c:v>
                </c:pt>
                <c:pt idx="9">
                  <c:v>983</c:v>
                </c:pt>
                <c:pt idx="10">
                  <c:v>935</c:v>
                </c:pt>
                <c:pt idx="11">
                  <c:v>944</c:v>
                </c:pt>
              </c:numCache>
            </c:numRef>
          </c:val>
          <c:smooth val="0"/>
          <c:extLst>
            <c:ext xmlns:c16="http://schemas.microsoft.com/office/drawing/2014/chart" uri="{C3380CC4-5D6E-409C-BE32-E72D297353CC}">
              <c16:uniqueId val="{00000000-0500-47F9-A16E-FC43B1E35705}"/>
            </c:ext>
          </c:extLst>
        </c:ser>
        <c:ser>
          <c:idx val="0"/>
          <c:order val="1"/>
          <c:tx>
            <c:strRef>
              <c:f>'IPDC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'IPDC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'IPDC Activity'!$D$7:$D$18</c:f>
              <c:numCache>
                <c:formatCode>General</c:formatCode>
                <c:ptCount val="12"/>
                <c:pt idx="0">
                  <c:v>850</c:v>
                </c:pt>
                <c:pt idx="1">
                  <c:v>799</c:v>
                </c:pt>
                <c:pt idx="2">
                  <c:v>863</c:v>
                </c:pt>
                <c:pt idx="3">
                  <c:v>788</c:v>
                </c:pt>
                <c:pt idx="4">
                  <c:v>888</c:v>
                </c:pt>
                <c:pt idx="5">
                  <c:v>993</c:v>
                </c:pt>
              </c:numCache>
            </c:numRef>
          </c:val>
          <c:smooth val="0"/>
          <c:extLst>
            <c:ext xmlns:c16="http://schemas.microsoft.com/office/drawing/2014/chart" uri="{C3380CC4-5D6E-409C-BE32-E72D297353CC}">
              <c16:uniqueId val="{00000001-0500-47F9-A16E-FC43B1E35705}"/>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IPDC waiting &lt; 13 weeks</a:t>
            </a:r>
            <a:endParaRPr lang="en-GB" sz="1100">
              <a:effectLst/>
            </a:endParaRPr>
          </a:p>
        </c:rich>
      </c:tx>
      <c:overlay val="0"/>
      <c:spPr>
        <a:noFill/>
        <a:ln>
          <a:noFill/>
        </a:ln>
        <a:effectLst/>
      </c:spPr>
    </c:title>
    <c:autoTitleDeleted val="0"/>
    <c:plotArea>
      <c:layout/>
      <c:lineChart>
        <c:grouping val="standard"/>
        <c:varyColors val="0"/>
        <c:ser>
          <c:idx val="1"/>
          <c:order val="0"/>
          <c:tx>
            <c:strRef>
              <c:f>'IP 13wk'!$E$6</c:f>
              <c:strCache>
                <c:ptCount val="1"/>
                <c:pt idx="0">
                  <c:v>&lt;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'IP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13wk'!$E$79:$E$102</c:f>
              <c:numCache>
                <c:formatCode>0.00%</c:formatCode>
                <c:ptCount val="24"/>
                <c:pt idx="0">
                  <c:v>0.3523</c:v>
                </c:pt>
                <c:pt idx="1">
                  <c:v>0.3407</c:v>
                </c:pt>
                <c:pt idx="2">
                  <c:v>0.34670000000000001</c:v>
                </c:pt>
                <c:pt idx="3">
                  <c:v>0.33850000000000002</c:v>
                </c:pt>
                <c:pt idx="4">
                  <c:v>0.33679999999999999</c:v>
                </c:pt>
                <c:pt idx="5">
                  <c:v>0.36370000000000002</c:v>
                </c:pt>
                <c:pt idx="6">
                  <c:v>0.40429999999999999</c:v>
                </c:pt>
                <c:pt idx="7">
                  <c:v>0.44219999999999998</c:v>
                </c:pt>
                <c:pt idx="8">
                  <c:v>0.45290000000000002</c:v>
                </c:pt>
                <c:pt idx="9">
                  <c:v>0.44169999999999998</c:v>
                </c:pt>
                <c:pt idx="10">
                  <c:v>0.46260000000000001</c:v>
                </c:pt>
                <c:pt idx="11">
                  <c:v>0.4738</c:v>
                </c:pt>
                <c:pt idx="12">
                  <c:v>0.49530000000000002</c:v>
                </c:pt>
                <c:pt idx="13">
                  <c:v>0.48599999999999999</c:v>
                </c:pt>
                <c:pt idx="14">
                  <c:v>0.51349999999999996</c:v>
                </c:pt>
                <c:pt idx="15">
                  <c:v>0.5171</c:v>
                </c:pt>
                <c:pt idx="16">
                  <c:v>0.5222</c:v>
                </c:pt>
                <c:pt idx="17">
                  <c:v>0.54110000000000003</c:v>
                </c:pt>
              </c:numCache>
            </c:numRef>
          </c:val>
          <c:smooth val="0"/>
          <c:extLst>
            <c:ext xmlns:c16="http://schemas.microsoft.com/office/drawing/2014/chart" uri="{C3380CC4-5D6E-409C-BE32-E72D297353CC}">
              <c16:uniqueId val="{00000000-2A41-45BA-8C16-B92558D935CC}"/>
            </c:ext>
          </c:extLst>
        </c:ser>
        <c:ser>
          <c:idx val="3"/>
          <c:order val="1"/>
          <c:tx>
            <c:strRef>
              <c:f>'IP 13wk'!$G$6</c:f>
              <c:strCache>
                <c:ptCount val="1"/>
                <c:pt idx="0">
                  <c:v>Target</c:v>
                </c:pt>
              </c:strCache>
            </c:strRef>
          </c:tx>
          <c:spPr>
            <a:ln w="19050" cap="rnd">
              <a:solidFill>
                <a:srgbClr val="FF0000"/>
              </a:solidFill>
              <a:prstDash val="dash"/>
              <a:round/>
            </a:ln>
            <a:effectLst/>
          </c:spPr>
          <c:marker>
            <c:symbol val="none"/>
          </c:marker>
          <c:cat>
            <c:numRef>
              <c:f>'IP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13wk'!$G$79:$G$102</c:f>
              <c:numCache>
                <c:formatCode>0%</c:formatCode>
                <c:ptCount val="24"/>
                <c:pt idx="0">
                  <c:v>0.55000000000000004</c:v>
                </c:pt>
                <c:pt idx="1">
                  <c:v>0.55000000000000004</c:v>
                </c:pt>
                <c:pt idx="2">
                  <c:v>0.55000000000000004</c:v>
                </c:pt>
                <c:pt idx="3">
                  <c:v>0.55000000000000004</c:v>
                </c:pt>
                <c:pt idx="4">
                  <c:v>0.55000000000000004</c:v>
                </c:pt>
                <c:pt idx="5">
                  <c:v>0.55000000000000004</c:v>
                </c:pt>
                <c:pt idx="6">
                  <c:v>0.55000000000000004</c:v>
                </c:pt>
                <c:pt idx="7">
                  <c:v>0.55000000000000004</c:v>
                </c:pt>
                <c:pt idx="8">
                  <c:v>0.55000000000000004</c:v>
                </c:pt>
                <c:pt idx="9">
                  <c:v>0.55000000000000004</c:v>
                </c:pt>
                <c:pt idx="10">
                  <c:v>0.55000000000000004</c:v>
                </c:pt>
                <c:pt idx="11">
                  <c:v>0.55000000000000004</c:v>
                </c:pt>
                <c:pt idx="12">
                  <c:v>0.55000000000000004</c:v>
                </c:pt>
                <c:pt idx="13">
                  <c:v>0.55000000000000004</c:v>
                </c:pt>
                <c:pt idx="14">
                  <c:v>0.55000000000000004</c:v>
                </c:pt>
                <c:pt idx="15">
                  <c:v>0.55000000000000004</c:v>
                </c:pt>
                <c:pt idx="16">
                  <c:v>0.55000000000000004</c:v>
                </c:pt>
                <c:pt idx="17">
                  <c:v>0.55000000000000004</c:v>
                </c:pt>
                <c:pt idx="18">
                  <c:v>0.55000000000000004</c:v>
                </c:pt>
                <c:pt idx="19">
                  <c:v>0.55000000000000004</c:v>
                </c:pt>
                <c:pt idx="20">
                  <c:v>0.55000000000000004</c:v>
                </c:pt>
                <c:pt idx="21">
                  <c:v>0.55000000000000004</c:v>
                </c:pt>
                <c:pt idx="22">
                  <c:v>0.55000000000000004</c:v>
                </c:pt>
                <c:pt idx="23">
                  <c:v>0.55000000000000004</c:v>
                </c:pt>
              </c:numCache>
            </c:numRef>
          </c:val>
          <c:smooth val="0"/>
          <c:extLst>
            <c:ext xmlns:c16="http://schemas.microsoft.com/office/drawing/2014/chart" uri="{C3380CC4-5D6E-409C-BE32-E72D297353CC}">
              <c16:uniqueId val="{00000001-2A41-45BA-8C16-B92558D935CC}"/>
            </c:ext>
          </c:extLst>
        </c:ser>
        <c:ser>
          <c:idx val="0"/>
          <c:order val="2"/>
          <c:tx>
            <c:strRef>
              <c:f>'IP 13wk'!$F$6</c:f>
              <c:strCache>
                <c:ptCount val="1"/>
                <c:pt idx="0">
                  <c:v>LPL</c:v>
                </c:pt>
              </c:strCache>
            </c:strRef>
          </c:tx>
          <c:spPr>
            <a:ln w="15875">
              <a:solidFill>
                <a:schemeClr val="tx1"/>
              </a:solidFill>
              <a:prstDash val="lgDash"/>
            </a:ln>
          </c:spPr>
          <c:marker>
            <c:symbol val="none"/>
          </c:marker>
          <c:cat>
            <c:numRef>
              <c:f>'IP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13wk'!$F$79:$F$102</c:f>
              <c:numCache>
                <c:formatCode>0%</c:formatCode>
                <c:ptCount val="24"/>
                <c:pt idx="0">
                  <c:v>0.39239260130718945</c:v>
                </c:pt>
                <c:pt idx="1">
                  <c:v>0.39239260130718945</c:v>
                </c:pt>
                <c:pt idx="2">
                  <c:v>0.39239260130718945</c:v>
                </c:pt>
                <c:pt idx="3">
                  <c:v>0.39239260130718945</c:v>
                </c:pt>
                <c:pt idx="4">
                  <c:v>0.39239260130718945</c:v>
                </c:pt>
                <c:pt idx="5">
                  <c:v>0.39239260130718945</c:v>
                </c:pt>
                <c:pt idx="6">
                  <c:v>0.39239260130718945</c:v>
                </c:pt>
                <c:pt idx="7">
                  <c:v>0.39239260130718945</c:v>
                </c:pt>
                <c:pt idx="8">
                  <c:v>0.39239260130718945</c:v>
                </c:pt>
                <c:pt idx="9">
                  <c:v>0.39239260130718945</c:v>
                </c:pt>
                <c:pt idx="10">
                  <c:v>0.39239260130718945</c:v>
                </c:pt>
                <c:pt idx="11">
                  <c:v>0.39239260130718945</c:v>
                </c:pt>
                <c:pt idx="12">
                  <c:v>0.39239260130718945</c:v>
                </c:pt>
                <c:pt idx="13">
                  <c:v>0.39239260130718945</c:v>
                </c:pt>
                <c:pt idx="14">
                  <c:v>0.39239260130718945</c:v>
                </c:pt>
                <c:pt idx="15">
                  <c:v>0.39239260130718945</c:v>
                </c:pt>
                <c:pt idx="16">
                  <c:v>0.39239260130718945</c:v>
                </c:pt>
                <c:pt idx="17">
                  <c:v>0.39239260130718945</c:v>
                </c:pt>
                <c:pt idx="18">
                  <c:v>0.39239260130718945</c:v>
                </c:pt>
                <c:pt idx="19">
                  <c:v>0.39239260130718945</c:v>
                </c:pt>
                <c:pt idx="20">
                  <c:v>0.39239260130718945</c:v>
                </c:pt>
                <c:pt idx="21">
                  <c:v>0.39239260130718945</c:v>
                </c:pt>
                <c:pt idx="22">
                  <c:v>0.39239260130718945</c:v>
                </c:pt>
                <c:pt idx="23">
                  <c:v>0.39239260130718945</c:v>
                </c:pt>
              </c:numCache>
            </c:numRef>
          </c:val>
          <c:smooth val="0"/>
          <c:extLst>
            <c:ext xmlns:c16="http://schemas.microsoft.com/office/drawing/2014/chart" uri="{C3380CC4-5D6E-409C-BE32-E72D297353CC}">
              <c16:uniqueId val="{00000002-2A41-45BA-8C16-B92558D935CC}"/>
            </c:ext>
          </c:extLst>
        </c:ser>
        <c:ser>
          <c:idx val="2"/>
          <c:order val="3"/>
          <c:tx>
            <c:strRef>
              <c:f>'IP 13wk'!$D$6</c:f>
              <c:strCache>
                <c:ptCount val="1"/>
                <c:pt idx="0">
                  <c:v>Mean</c:v>
                </c:pt>
              </c:strCache>
            </c:strRef>
          </c:tx>
          <c:spPr>
            <a:ln w="15875">
              <a:solidFill>
                <a:schemeClr val="tx1"/>
              </a:solidFill>
            </a:ln>
          </c:spPr>
          <c:marker>
            <c:symbol val="none"/>
          </c:marker>
          <c:cat>
            <c:numRef>
              <c:f>'IP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13wk'!$D$79:$D$102</c:f>
              <c:numCache>
                <c:formatCode>0%</c:formatCode>
                <c:ptCount val="24"/>
                <c:pt idx="0">
                  <c:v>0.43507777777777773</c:v>
                </c:pt>
                <c:pt idx="1">
                  <c:v>0.43507777777777773</c:v>
                </c:pt>
                <c:pt idx="2">
                  <c:v>0.43507777777777773</c:v>
                </c:pt>
                <c:pt idx="3">
                  <c:v>0.43507777777777773</c:v>
                </c:pt>
                <c:pt idx="4">
                  <c:v>0.43507777777777773</c:v>
                </c:pt>
                <c:pt idx="5">
                  <c:v>0.43507777777777773</c:v>
                </c:pt>
                <c:pt idx="6">
                  <c:v>0.43507777777777773</c:v>
                </c:pt>
                <c:pt idx="7">
                  <c:v>0.43507777777777773</c:v>
                </c:pt>
                <c:pt idx="8">
                  <c:v>0.43507777777777773</c:v>
                </c:pt>
                <c:pt idx="9">
                  <c:v>0.43507777777777773</c:v>
                </c:pt>
                <c:pt idx="10">
                  <c:v>0.43507777777777773</c:v>
                </c:pt>
                <c:pt idx="11">
                  <c:v>0.43507777777777773</c:v>
                </c:pt>
                <c:pt idx="12">
                  <c:v>0.43507777777777773</c:v>
                </c:pt>
                <c:pt idx="13">
                  <c:v>0.43507777777777773</c:v>
                </c:pt>
                <c:pt idx="14">
                  <c:v>0.43507777777777773</c:v>
                </c:pt>
                <c:pt idx="15">
                  <c:v>0.43507777777777773</c:v>
                </c:pt>
                <c:pt idx="16">
                  <c:v>0.43507777777777773</c:v>
                </c:pt>
                <c:pt idx="17">
                  <c:v>0.43507777777777773</c:v>
                </c:pt>
                <c:pt idx="18">
                  <c:v>0.43507777777777773</c:v>
                </c:pt>
                <c:pt idx="19">
                  <c:v>0.43507777777777773</c:v>
                </c:pt>
                <c:pt idx="20">
                  <c:v>0.43507777777777773</c:v>
                </c:pt>
                <c:pt idx="21">
                  <c:v>0.43507777777777773</c:v>
                </c:pt>
                <c:pt idx="22">
                  <c:v>0.43507777777777773</c:v>
                </c:pt>
                <c:pt idx="23">
                  <c:v>0.43507777777777773</c:v>
                </c:pt>
              </c:numCache>
            </c:numRef>
          </c:val>
          <c:smooth val="0"/>
          <c:extLst>
            <c:ext xmlns:c16="http://schemas.microsoft.com/office/drawing/2014/chart" uri="{C3380CC4-5D6E-409C-BE32-E72D297353CC}">
              <c16:uniqueId val="{00000003-2A41-45BA-8C16-B92558D935CC}"/>
            </c:ext>
          </c:extLst>
        </c:ser>
        <c:ser>
          <c:idx val="4"/>
          <c:order val="4"/>
          <c:tx>
            <c:strRef>
              <c:f>'IP 13wk'!$C$6</c:f>
              <c:strCache>
                <c:ptCount val="1"/>
                <c:pt idx="0">
                  <c:v>UPL</c:v>
                </c:pt>
              </c:strCache>
            </c:strRef>
          </c:tx>
          <c:spPr>
            <a:ln w="15875">
              <a:solidFill>
                <a:schemeClr val="tx1"/>
              </a:solidFill>
              <a:prstDash val="lgDash"/>
            </a:ln>
          </c:spPr>
          <c:marker>
            <c:symbol val="none"/>
          </c:marker>
          <c:cat>
            <c:numRef>
              <c:f>'IP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13wk'!$C$79:$C$102</c:f>
              <c:numCache>
                <c:formatCode>0%</c:formatCode>
                <c:ptCount val="24"/>
                <c:pt idx="0">
                  <c:v>0.47776295424836601</c:v>
                </c:pt>
                <c:pt idx="1">
                  <c:v>0.47776295424836601</c:v>
                </c:pt>
                <c:pt idx="2">
                  <c:v>0.47776295424836601</c:v>
                </c:pt>
                <c:pt idx="3">
                  <c:v>0.47776295424836601</c:v>
                </c:pt>
                <c:pt idx="4">
                  <c:v>0.47776295424836601</c:v>
                </c:pt>
                <c:pt idx="5">
                  <c:v>0.47776295424836601</c:v>
                </c:pt>
                <c:pt idx="6">
                  <c:v>0.47776295424836601</c:v>
                </c:pt>
                <c:pt idx="7">
                  <c:v>0.47776295424836601</c:v>
                </c:pt>
                <c:pt idx="8">
                  <c:v>0.47776295424836601</c:v>
                </c:pt>
                <c:pt idx="9">
                  <c:v>0.47776295424836601</c:v>
                </c:pt>
                <c:pt idx="10">
                  <c:v>0.47776295424836601</c:v>
                </c:pt>
                <c:pt idx="11">
                  <c:v>0.47776295424836601</c:v>
                </c:pt>
                <c:pt idx="12">
                  <c:v>0.47776295424836601</c:v>
                </c:pt>
                <c:pt idx="13">
                  <c:v>0.47776295424836601</c:v>
                </c:pt>
                <c:pt idx="14">
                  <c:v>0.47776295424836601</c:v>
                </c:pt>
                <c:pt idx="15">
                  <c:v>0.47776295424836601</c:v>
                </c:pt>
                <c:pt idx="16">
                  <c:v>0.47776295424836601</c:v>
                </c:pt>
                <c:pt idx="17">
                  <c:v>0.47776295424836601</c:v>
                </c:pt>
                <c:pt idx="18">
                  <c:v>0.47776295424836601</c:v>
                </c:pt>
                <c:pt idx="19">
                  <c:v>0.47776295424836601</c:v>
                </c:pt>
                <c:pt idx="20">
                  <c:v>0.47776295424836601</c:v>
                </c:pt>
                <c:pt idx="21">
                  <c:v>0.47776295424836601</c:v>
                </c:pt>
                <c:pt idx="22">
                  <c:v>0.47776295424836601</c:v>
                </c:pt>
                <c:pt idx="23">
                  <c:v>0.47776295424836601</c:v>
                </c:pt>
              </c:numCache>
            </c:numRef>
          </c:val>
          <c:smooth val="0"/>
          <c:extLst>
            <c:ext xmlns:c16="http://schemas.microsoft.com/office/drawing/2014/chart" uri="{C3380CC4-5D6E-409C-BE32-E72D297353CC}">
              <c16:uniqueId val="{00000004-2A41-45BA-8C16-B92558D935CC}"/>
            </c:ext>
          </c:extLst>
        </c:ser>
        <c:ser>
          <c:idx val="5"/>
          <c:order val="5"/>
          <c:tx>
            <c:strRef>
              <c:f>'IP 13wk'!$I$6</c:f>
              <c:strCache>
                <c:ptCount val="1"/>
                <c:pt idx="0">
                  <c:v>SCL</c:v>
                </c:pt>
              </c:strCache>
            </c:strRef>
          </c:tx>
          <c:spPr>
            <a:ln>
              <a:noFill/>
            </a:ln>
          </c:spPr>
          <c:marker>
            <c:symbol val="circle"/>
            <c:size val="6"/>
            <c:spPr>
              <a:solidFill>
                <a:srgbClr val="FF6600"/>
              </a:solidFill>
              <a:ln>
                <a:noFill/>
              </a:ln>
            </c:spPr>
          </c:marker>
          <c:cat>
            <c:numRef>
              <c:f>'IP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13wk'!$I$79:$I$102</c:f>
              <c:numCache>
                <c:formatCode>0%</c:formatCode>
                <c:ptCount val="24"/>
                <c:pt idx="0">
                  <c:v>0.3523</c:v>
                </c:pt>
                <c:pt idx="1">
                  <c:v>0.3407</c:v>
                </c:pt>
                <c:pt idx="2">
                  <c:v>0.34670000000000001</c:v>
                </c:pt>
                <c:pt idx="3">
                  <c:v>0.33850000000000002</c:v>
                </c:pt>
                <c:pt idx="4">
                  <c:v>0.33679999999999999</c:v>
                </c:pt>
                <c:pt idx="5">
                  <c:v>0.36370000000000002</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2A41-45BA-8C16-B92558D935CC}"/>
            </c:ext>
          </c:extLst>
        </c:ser>
        <c:ser>
          <c:idx val="6"/>
          <c:order val="6"/>
          <c:tx>
            <c:strRef>
              <c:f>'IP 13wk'!$J$6</c:f>
              <c:strCache>
                <c:ptCount val="1"/>
                <c:pt idx="0">
                  <c:v>SCH</c:v>
                </c:pt>
              </c:strCache>
            </c:strRef>
          </c:tx>
          <c:spPr>
            <a:ln>
              <a:noFill/>
            </a:ln>
          </c:spPr>
          <c:marker>
            <c:symbol val="circle"/>
            <c:size val="6"/>
            <c:spPr>
              <a:solidFill>
                <a:srgbClr val="5B9BD5"/>
              </a:solidFill>
              <a:ln>
                <a:noFill/>
              </a:ln>
            </c:spPr>
          </c:marker>
          <c:cat>
            <c:numRef>
              <c:f>'IP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13wk'!$J$79:$J$102</c:f>
              <c:numCache>
                <c:formatCode>0%</c:formatCode>
                <c:ptCount val="24"/>
                <c:pt idx="0" formatCode="0.0%">
                  <c:v>#N/A</c:v>
                </c:pt>
                <c:pt idx="1">
                  <c:v>#N/A</c:v>
                </c:pt>
                <c:pt idx="2" formatCode="0.0%">
                  <c:v>#N/A</c:v>
                </c:pt>
                <c:pt idx="3">
                  <c:v>#N/A</c:v>
                </c:pt>
                <c:pt idx="4">
                  <c:v>#N/A</c:v>
                </c:pt>
                <c:pt idx="5">
                  <c:v>#N/A</c:v>
                </c:pt>
                <c:pt idx="6">
                  <c:v>#N/A</c:v>
                </c:pt>
                <c:pt idx="7">
                  <c:v>#N/A</c:v>
                </c:pt>
                <c:pt idx="8">
                  <c:v>#N/A</c:v>
                </c:pt>
                <c:pt idx="9">
                  <c:v>#N/A</c:v>
                </c:pt>
                <c:pt idx="10">
                  <c:v>#N/A</c:v>
                </c:pt>
                <c:pt idx="11">
                  <c:v>#N/A</c:v>
                </c:pt>
                <c:pt idx="12">
                  <c:v>0.49530000000000002</c:v>
                </c:pt>
                <c:pt idx="13">
                  <c:v>0.48599999999999999</c:v>
                </c:pt>
                <c:pt idx="14">
                  <c:v>0.51349999999999996</c:v>
                </c:pt>
                <c:pt idx="15">
                  <c:v>0.5171</c:v>
                </c:pt>
                <c:pt idx="16">
                  <c:v>0.5222</c:v>
                </c:pt>
                <c:pt idx="17">
                  <c:v>0.54110000000000003</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2A41-45BA-8C16-B92558D935CC}"/>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valAx>
      <c:spPr>
        <a:noFill/>
        <a:ln>
          <a:noFill/>
        </a:ln>
        <a:effectLst/>
      </c:spPr>
    </c:plotArea>
    <c:legend>
      <c:legendPos val="b"/>
      <c:layout>
        <c:manualLayout>
          <c:xMode val="edge"/>
          <c:yMode val="edge"/>
          <c:x val="8.7804899387576546E-2"/>
          <c:y val="0.81245581078828655"/>
          <c:w val="0.87994575678040243"/>
          <c:h val="0.15987316357171208"/>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IPDC waiting &gt; 52 weeks</a:t>
            </a:r>
            <a:endParaRPr lang="en-GB" sz="1100">
              <a:effectLst/>
            </a:endParaRPr>
          </a:p>
        </c:rich>
      </c:tx>
      <c:overlay val="0"/>
      <c:spPr>
        <a:noFill/>
        <a:ln>
          <a:noFill/>
        </a:ln>
        <a:effectLst/>
      </c:spPr>
    </c:title>
    <c:autoTitleDeleted val="0"/>
    <c:plotArea>
      <c:layout>
        <c:manualLayout>
          <c:layoutTarget val="inner"/>
          <c:xMode val="edge"/>
          <c:yMode val="edge"/>
          <c:x val="0.10926156840298154"/>
          <c:y val="0.10865013377955569"/>
          <c:w val="0.83825922172807921"/>
          <c:h val="0.57541119860017498"/>
        </c:manualLayout>
      </c:layout>
      <c:lineChart>
        <c:grouping val="standard"/>
        <c:varyColors val="0"/>
        <c:ser>
          <c:idx val="1"/>
          <c:order val="0"/>
          <c:tx>
            <c:strRef>
              <c:f>'IP 52wk'!$E$6</c:f>
              <c:strCache>
                <c:ptCount val="1"/>
                <c:pt idx="0">
                  <c:v>&gt; 52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'IP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52wk'!$E$79:$E$102</c:f>
              <c:numCache>
                <c:formatCode>0</c:formatCode>
                <c:ptCount val="24"/>
                <c:pt idx="0">
                  <c:v>4284</c:v>
                </c:pt>
                <c:pt idx="1">
                  <c:v>4169</c:v>
                </c:pt>
                <c:pt idx="2">
                  <c:v>4140</c:v>
                </c:pt>
                <c:pt idx="3">
                  <c:v>4111</c:v>
                </c:pt>
                <c:pt idx="4">
                  <c:v>3994</c:v>
                </c:pt>
                <c:pt idx="5">
                  <c:v>3627</c:v>
                </c:pt>
                <c:pt idx="6">
                  <c:v>3146</c:v>
                </c:pt>
                <c:pt idx="7">
                  <c:v>2795</c:v>
                </c:pt>
                <c:pt idx="8">
                  <c:v>2577</c:v>
                </c:pt>
                <c:pt idx="9">
                  <c:v>2319</c:v>
                </c:pt>
                <c:pt idx="10">
                  <c:v>2052</c:v>
                </c:pt>
                <c:pt idx="11">
                  <c:v>1874</c:v>
                </c:pt>
                <c:pt idx="12">
                  <c:v>1685</c:v>
                </c:pt>
                <c:pt idx="13">
                  <c:v>1509</c:v>
                </c:pt>
                <c:pt idx="14">
                  <c:v>1407</c:v>
                </c:pt>
                <c:pt idx="15">
                  <c:v>1201</c:v>
                </c:pt>
                <c:pt idx="16">
                  <c:v>1004</c:v>
                </c:pt>
                <c:pt idx="17">
                  <c:v>914</c:v>
                </c:pt>
              </c:numCache>
            </c:numRef>
          </c:val>
          <c:smooth val="0"/>
          <c:extLst>
            <c:ext xmlns:c16="http://schemas.microsoft.com/office/drawing/2014/chart" uri="{C3380CC4-5D6E-409C-BE32-E72D297353CC}">
              <c16:uniqueId val="{00000000-8566-4341-819C-3163A4CF5B86}"/>
            </c:ext>
          </c:extLst>
        </c:ser>
        <c:ser>
          <c:idx val="3"/>
          <c:order val="1"/>
          <c:tx>
            <c:strRef>
              <c:f>'IP 52wk'!$G$6</c:f>
              <c:strCache>
                <c:ptCount val="1"/>
                <c:pt idx="0">
                  <c:v>Target</c:v>
                </c:pt>
              </c:strCache>
            </c:strRef>
          </c:tx>
          <c:spPr>
            <a:ln w="19050" cap="rnd">
              <a:solidFill>
                <a:srgbClr val="FF0000"/>
              </a:solidFill>
              <a:prstDash val="dash"/>
              <a:round/>
            </a:ln>
            <a:effectLst/>
          </c:spPr>
          <c:marker>
            <c:symbol val="none"/>
          </c:marker>
          <c:cat>
            <c:numRef>
              <c:f>'IP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52wk'!$G$79:$G$102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566-4341-819C-3163A4CF5B86}"/>
            </c:ext>
          </c:extLst>
        </c:ser>
        <c:ser>
          <c:idx val="0"/>
          <c:order val="2"/>
          <c:tx>
            <c:strRef>
              <c:f>'IP 52wk'!$F$6</c:f>
              <c:strCache>
                <c:ptCount val="1"/>
                <c:pt idx="0">
                  <c:v>LPL</c:v>
                </c:pt>
              </c:strCache>
            </c:strRef>
          </c:tx>
          <c:spPr>
            <a:ln w="15875">
              <a:solidFill>
                <a:schemeClr val="tx1"/>
              </a:solidFill>
              <a:prstDash val="lgDash"/>
            </a:ln>
          </c:spPr>
          <c:marker>
            <c:symbol val="none"/>
          </c:marker>
          <c:cat>
            <c:numRef>
              <c:f>'IP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52wk'!$F$79:$F$102</c:f>
              <c:numCache>
                <c:formatCode>0</c:formatCode>
                <c:ptCount val="24"/>
                <c:pt idx="0">
                  <c:v>2073.138562091503</c:v>
                </c:pt>
                <c:pt idx="1">
                  <c:v>2073.138562091503</c:v>
                </c:pt>
                <c:pt idx="2">
                  <c:v>2073.138562091503</c:v>
                </c:pt>
                <c:pt idx="3">
                  <c:v>2073.138562091503</c:v>
                </c:pt>
                <c:pt idx="4">
                  <c:v>2073.138562091503</c:v>
                </c:pt>
                <c:pt idx="5">
                  <c:v>2073.138562091503</c:v>
                </c:pt>
                <c:pt idx="6">
                  <c:v>2073.138562091503</c:v>
                </c:pt>
                <c:pt idx="7">
                  <c:v>2073.138562091503</c:v>
                </c:pt>
                <c:pt idx="8">
                  <c:v>2073.138562091503</c:v>
                </c:pt>
                <c:pt idx="9">
                  <c:v>2073.138562091503</c:v>
                </c:pt>
                <c:pt idx="10">
                  <c:v>2073.138562091503</c:v>
                </c:pt>
                <c:pt idx="11">
                  <c:v>2073.138562091503</c:v>
                </c:pt>
                <c:pt idx="12">
                  <c:v>2073.138562091503</c:v>
                </c:pt>
                <c:pt idx="13">
                  <c:v>2073.138562091503</c:v>
                </c:pt>
                <c:pt idx="14">
                  <c:v>2073.138562091503</c:v>
                </c:pt>
                <c:pt idx="15">
                  <c:v>2073.138562091503</c:v>
                </c:pt>
                <c:pt idx="16">
                  <c:v>2073.138562091503</c:v>
                </c:pt>
                <c:pt idx="17">
                  <c:v>2073.138562091503</c:v>
                </c:pt>
                <c:pt idx="18">
                  <c:v>2073.138562091503</c:v>
                </c:pt>
                <c:pt idx="19">
                  <c:v>2073.138562091503</c:v>
                </c:pt>
                <c:pt idx="20">
                  <c:v>2073.138562091503</c:v>
                </c:pt>
                <c:pt idx="21">
                  <c:v>2073.138562091503</c:v>
                </c:pt>
                <c:pt idx="22">
                  <c:v>2073.138562091503</c:v>
                </c:pt>
                <c:pt idx="23">
                  <c:v>2073.138562091503</c:v>
                </c:pt>
              </c:numCache>
            </c:numRef>
          </c:val>
          <c:smooth val="0"/>
          <c:extLst>
            <c:ext xmlns:c16="http://schemas.microsoft.com/office/drawing/2014/chart" uri="{C3380CC4-5D6E-409C-BE32-E72D297353CC}">
              <c16:uniqueId val="{00000002-8566-4341-819C-3163A4CF5B86}"/>
            </c:ext>
          </c:extLst>
        </c:ser>
        <c:ser>
          <c:idx val="2"/>
          <c:order val="3"/>
          <c:tx>
            <c:strRef>
              <c:f>'IP 52wk'!$D$6</c:f>
              <c:strCache>
                <c:ptCount val="1"/>
                <c:pt idx="0">
                  <c:v>Mean</c:v>
                </c:pt>
              </c:strCache>
            </c:strRef>
          </c:tx>
          <c:spPr>
            <a:ln w="15875">
              <a:solidFill>
                <a:schemeClr val="tx1"/>
              </a:solidFill>
            </a:ln>
          </c:spPr>
          <c:marker>
            <c:symbol val="none"/>
          </c:marker>
          <c:cat>
            <c:numRef>
              <c:f>'IP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52wk'!$D$79:$D$102</c:f>
              <c:numCache>
                <c:formatCode>0</c:formatCode>
                <c:ptCount val="24"/>
                <c:pt idx="0">
                  <c:v>2600.4444444444443</c:v>
                </c:pt>
                <c:pt idx="1">
                  <c:v>2600.4444444444443</c:v>
                </c:pt>
                <c:pt idx="2">
                  <c:v>2600.4444444444443</c:v>
                </c:pt>
                <c:pt idx="3">
                  <c:v>2600.4444444444443</c:v>
                </c:pt>
                <c:pt idx="4">
                  <c:v>2600.4444444444443</c:v>
                </c:pt>
                <c:pt idx="5">
                  <c:v>2600.4444444444443</c:v>
                </c:pt>
                <c:pt idx="6">
                  <c:v>2600.4444444444443</c:v>
                </c:pt>
                <c:pt idx="7">
                  <c:v>2600.4444444444443</c:v>
                </c:pt>
                <c:pt idx="8">
                  <c:v>2600.4444444444443</c:v>
                </c:pt>
                <c:pt idx="9">
                  <c:v>2600.4444444444443</c:v>
                </c:pt>
                <c:pt idx="10">
                  <c:v>2600.4444444444443</c:v>
                </c:pt>
                <c:pt idx="11">
                  <c:v>2600.4444444444443</c:v>
                </c:pt>
                <c:pt idx="12">
                  <c:v>2600.4444444444443</c:v>
                </c:pt>
                <c:pt idx="13">
                  <c:v>2600.4444444444443</c:v>
                </c:pt>
                <c:pt idx="14">
                  <c:v>2600.4444444444443</c:v>
                </c:pt>
                <c:pt idx="15">
                  <c:v>2600.4444444444443</c:v>
                </c:pt>
                <c:pt idx="16">
                  <c:v>2600.4444444444443</c:v>
                </c:pt>
                <c:pt idx="17">
                  <c:v>2600.4444444444443</c:v>
                </c:pt>
                <c:pt idx="18">
                  <c:v>2600.4444444444443</c:v>
                </c:pt>
                <c:pt idx="19">
                  <c:v>2600.4444444444443</c:v>
                </c:pt>
                <c:pt idx="20">
                  <c:v>2600.4444444444443</c:v>
                </c:pt>
                <c:pt idx="21">
                  <c:v>2600.4444444444443</c:v>
                </c:pt>
                <c:pt idx="22">
                  <c:v>2600.4444444444443</c:v>
                </c:pt>
                <c:pt idx="23">
                  <c:v>2600.4444444444443</c:v>
                </c:pt>
              </c:numCache>
            </c:numRef>
          </c:val>
          <c:smooth val="0"/>
          <c:extLst>
            <c:ext xmlns:c16="http://schemas.microsoft.com/office/drawing/2014/chart" uri="{C3380CC4-5D6E-409C-BE32-E72D297353CC}">
              <c16:uniqueId val="{00000003-8566-4341-819C-3163A4CF5B86}"/>
            </c:ext>
          </c:extLst>
        </c:ser>
        <c:ser>
          <c:idx val="4"/>
          <c:order val="4"/>
          <c:tx>
            <c:strRef>
              <c:f>'IP 52wk'!$C$6</c:f>
              <c:strCache>
                <c:ptCount val="1"/>
                <c:pt idx="0">
                  <c:v>UPL</c:v>
                </c:pt>
              </c:strCache>
            </c:strRef>
          </c:tx>
          <c:spPr>
            <a:ln w="15875">
              <a:solidFill>
                <a:schemeClr val="tx1"/>
              </a:solidFill>
              <a:prstDash val="lgDash"/>
            </a:ln>
          </c:spPr>
          <c:marker>
            <c:symbol val="none"/>
          </c:marker>
          <c:cat>
            <c:numRef>
              <c:f>'IP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52wk'!$C$79:$C$102</c:f>
              <c:numCache>
                <c:formatCode>0</c:formatCode>
                <c:ptCount val="24"/>
                <c:pt idx="0">
                  <c:v>3127.7503267973857</c:v>
                </c:pt>
                <c:pt idx="1">
                  <c:v>3127.7503267973857</c:v>
                </c:pt>
                <c:pt idx="2">
                  <c:v>3127.7503267973857</c:v>
                </c:pt>
                <c:pt idx="3">
                  <c:v>3127.7503267973857</c:v>
                </c:pt>
                <c:pt idx="4">
                  <c:v>3127.7503267973857</c:v>
                </c:pt>
                <c:pt idx="5">
                  <c:v>3127.7503267973857</c:v>
                </c:pt>
                <c:pt idx="6">
                  <c:v>3127.7503267973857</c:v>
                </c:pt>
                <c:pt idx="7">
                  <c:v>3127.7503267973857</c:v>
                </c:pt>
                <c:pt idx="8">
                  <c:v>3127.7503267973857</c:v>
                </c:pt>
                <c:pt idx="9">
                  <c:v>3127.7503267973857</c:v>
                </c:pt>
                <c:pt idx="10">
                  <c:v>3127.7503267973857</c:v>
                </c:pt>
                <c:pt idx="11">
                  <c:v>3127.7503267973857</c:v>
                </c:pt>
                <c:pt idx="12">
                  <c:v>3127.7503267973857</c:v>
                </c:pt>
                <c:pt idx="13">
                  <c:v>3127.7503267973857</c:v>
                </c:pt>
                <c:pt idx="14">
                  <c:v>3127.7503267973857</c:v>
                </c:pt>
                <c:pt idx="15">
                  <c:v>3127.7503267973857</c:v>
                </c:pt>
                <c:pt idx="16">
                  <c:v>3127.7503267973857</c:v>
                </c:pt>
                <c:pt idx="17">
                  <c:v>3127.7503267973857</c:v>
                </c:pt>
                <c:pt idx="18">
                  <c:v>3127.7503267973857</c:v>
                </c:pt>
                <c:pt idx="19">
                  <c:v>3127.7503267973857</c:v>
                </c:pt>
                <c:pt idx="20">
                  <c:v>3127.7503267973857</c:v>
                </c:pt>
                <c:pt idx="21">
                  <c:v>3127.7503267973857</c:v>
                </c:pt>
                <c:pt idx="22">
                  <c:v>3127.7503267973857</c:v>
                </c:pt>
                <c:pt idx="23">
                  <c:v>3127.7503267973857</c:v>
                </c:pt>
              </c:numCache>
            </c:numRef>
          </c:val>
          <c:smooth val="0"/>
          <c:extLst>
            <c:ext xmlns:c16="http://schemas.microsoft.com/office/drawing/2014/chart" uri="{C3380CC4-5D6E-409C-BE32-E72D297353CC}">
              <c16:uniqueId val="{00000004-8566-4341-819C-3163A4CF5B86}"/>
            </c:ext>
          </c:extLst>
        </c:ser>
        <c:ser>
          <c:idx val="5"/>
          <c:order val="5"/>
          <c:tx>
            <c:strRef>
              <c:f>'IP 52wk'!$I$6</c:f>
              <c:strCache>
                <c:ptCount val="1"/>
                <c:pt idx="0">
                  <c:v>SCL</c:v>
                </c:pt>
              </c:strCache>
            </c:strRef>
          </c:tx>
          <c:spPr>
            <a:ln>
              <a:noFill/>
            </a:ln>
          </c:spPr>
          <c:marker>
            <c:symbol val="circle"/>
            <c:size val="6"/>
            <c:spPr>
              <a:solidFill>
                <a:srgbClr val="5B9BD5"/>
              </a:solidFill>
              <a:ln>
                <a:noFill/>
              </a:ln>
            </c:spPr>
          </c:marker>
          <c:cat>
            <c:numRef>
              <c:f>'IP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52wk'!$I$79:$I$102</c:f>
              <c:numCache>
                <c:formatCode>0</c:formatCode>
                <c:ptCount val="24"/>
                <c:pt idx="0">
                  <c:v>#N/A</c:v>
                </c:pt>
                <c:pt idx="1">
                  <c:v>#N/A</c:v>
                </c:pt>
                <c:pt idx="2">
                  <c:v>#N/A</c:v>
                </c:pt>
                <c:pt idx="3">
                  <c:v>#N/A</c:v>
                </c:pt>
                <c:pt idx="4">
                  <c:v>#N/A</c:v>
                </c:pt>
                <c:pt idx="5">
                  <c:v>#N/A</c:v>
                </c:pt>
                <c:pt idx="6">
                  <c:v>#N/A</c:v>
                </c:pt>
                <c:pt idx="7">
                  <c:v>#N/A</c:v>
                </c:pt>
                <c:pt idx="8">
                  <c:v>#N/A</c:v>
                </c:pt>
                <c:pt idx="9">
                  <c:v>#N/A</c:v>
                </c:pt>
                <c:pt idx="10">
                  <c:v>2052</c:v>
                </c:pt>
                <c:pt idx="11">
                  <c:v>1874</c:v>
                </c:pt>
                <c:pt idx="12">
                  <c:v>1685</c:v>
                </c:pt>
                <c:pt idx="13">
                  <c:v>1509</c:v>
                </c:pt>
                <c:pt idx="14">
                  <c:v>1407</c:v>
                </c:pt>
                <c:pt idx="15">
                  <c:v>1201</c:v>
                </c:pt>
                <c:pt idx="16">
                  <c:v>1004</c:v>
                </c:pt>
                <c:pt idx="17">
                  <c:v>914</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566-4341-819C-3163A4CF5B86}"/>
            </c:ext>
          </c:extLst>
        </c:ser>
        <c:ser>
          <c:idx val="6"/>
          <c:order val="6"/>
          <c:tx>
            <c:strRef>
              <c:f>'IP 52wk'!$J$6</c:f>
              <c:strCache>
                <c:ptCount val="1"/>
                <c:pt idx="0">
                  <c:v>SCH</c:v>
                </c:pt>
              </c:strCache>
            </c:strRef>
          </c:tx>
          <c:spPr>
            <a:ln>
              <a:noFill/>
            </a:ln>
          </c:spPr>
          <c:marker>
            <c:symbol val="circle"/>
            <c:size val="6"/>
            <c:spPr>
              <a:solidFill>
                <a:srgbClr val="FF6600"/>
              </a:solidFill>
              <a:ln>
                <a:noFill/>
              </a:ln>
            </c:spPr>
          </c:marker>
          <c:cat>
            <c:numRef>
              <c:f>'IP 52wk'!$B$79:$B$96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'IP 52wk'!$J$79:$J$102</c:f>
              <c:numCache>
                <c:formatCode>0</c:formatCode>
                <c:ptCount val="24"/>
                <c:pt idx="0">
                  <c:v>4284</c:v>
                </c:pt>
                <c:pt idx="1">
                  <c:v>4169</c:v>
                </c:pt>
                <c:pt idx="2">
                  <c:v>4140</c:v>
                </c:pt>
                <c:pt idx="3">
                  <c:v>4111</c:v>
                </c:pt>
                <c:pt idx="4">
                  <c:v>3994</c:v>
                </c:pt>
                <c:pt idx="5">
                  <c:v>3627</c:v>
                </c:pt>
                <c:pt idx="6">
                  <c:v>3146</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566-4341-819C-3163A4CF5B86}"/>
            </c:ext>
          </c:extLst>
        </c:ser>
        <c:dLbls>
          <c:showLegendKey val="0"/>
          <c:showVal val="0"/>
          <c:showCatName val="0"/>
          <c:showSerName val="0"/>
          <c:showPercent val="0"/>
          <c:showBubbleSize val="0"/>
        </c:dLbls>
        <c:marker val="1"/>
        <c:smooth val="0"/>
        <c:axId val="172275584"/>
        <c:axId val="170987520"/>
      </c:lineChart>
      <c:dateAx>
        <c:axId val="17227558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87520"/>
        <c:crosses val="autoZero"/>
        <c:auto val="1"/>
        <c:lblOffset val="100"/>
        <c:baseTimeUnit val="months"/>
        <c:majorUnit val="1"/>
        <c:majorTimeUnit val="months"/>
      </c:dateAx>
      <c:valAx>
        <c:axId val="170987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275584"/>
        <c:crosses val="autoZero"/>
        <c:crossBetween val="midCat"/>
      </c:valAx>
      <c:spPr>
        <a:noFill/>
        <a:ln>
          <a:noFill/>
        </a:ln>
        <a:effectLst/>
      </c:spPr>
    </c:plotArea>
    <c:legend>
      <c:legendPos val="b"/>
      <c:layout>
        <c:manualLayout>
          <c:xMode val="edge"/>
          <c:yMode val="edge"/>
          <c:x val="7.3915994331584786E-2"/>
          <c:y val="0.85396240227991738"/>
          <c:w val="0.89105667299722813"/>
          <c:h val="0.11836658212844581"/>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Haematology LOS</a:t>
            </a:r>
          </a:p>
        </c:rich>
      </c:tx>
      <c:layout>
        <c:manualLayout>
          <c:xMode val="edge"/>
          <c:yMode val="edge"/>
          <c:x val="0.37309820647419067"/>
          <c:y val="4.1666666666666664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5971411612991383"/>
        </c:manualLayout>
      </c:layout>
      <c:lineChart>
        <c:grouping val="standard"/>
        <c:varyColors val="0"/>
        <c:ser>
          <c:idx val="1"/>
          <c:order val="0"/>
          <c:tx>
            <c:strRef>
              <c:f>'Avg LOS'!$C$12</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LOS'!$D$6:$T$6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LOS'!$D$12:$AA$12</c:f>
              <c:numCache>
                <c:formatCode>0.00</c:formatCode>
                <c:ptCount val="24"/>
                <c:pt idx="0">
                  <c:v>5.33</c:v>
                </c:pt>
                <c:pt idx="1">
                  <c:v>8.6</c:v>
                </c:pt>
                <c:pt idx="2" formatCode="General">
                  <c:v>12.31</c:v>
                </c:pt>
                <c:pt idx="3" formatCode="General">
                  <c:v>10.08</c:v>
                </c:pt>
                <c:pt idx="4">
                  <c:v>6.25</c:v>
                </c:pt>
                <c:pt idx="5" formatCode="General">
                  <c:v>18.29</c:v>
                </c:pt>
                <c:pt idx="6">
                  <c:v>14</c:v>
                </c:pt>
                <c:pt idx="7" formatCode="General">
                  <c:v>12.29</c:v>
                </c:pt>
                <c:pt idx="8" formatCode="General">
                  <c:v>10.43</c:v>
                </c:pt>
                <c:pt idx="9" formatCode="General">
                  <c:v>6.67</c:v>
                </c:pt>
                <c:pt idx="10" formatCode="General">
                  <c:v>11.22</c:v>
                </c:pt>
                <c:pt idx="11" formatCode="General">
                  <c:v>8.09</c:v>
                </c:pt>
                <c:pt idx="12">
                  <c:v>7.5</c:v>
                </c:pt>
                <c:pt idx="13">
                  <c:v>12.5</c:v>
                </c:pt>
                <c:pt idx="14">
                  <c:v>9.5</c:v>
                </c:pt>
                <c:pt idx="15">
                  <c:v>8</c:v>
                </c:pt>
                <c:pt idx="16" formatCode="General">
                  <c:v>11.33</c:v>
                </c:pt>
              </c:numCache>
            </c:numRef>
          </c:val>
          <c:smooth val="0"/>
          <c:extLst>
            <c:ext xmlns:c16="http://schemas.microsoft.com/office/drawing/2014/chart" uri="{C3380CC4-5D6E-409C-BE32-E72D297353CC}">
              <c16:uniqueId val="{00000000-A6C9-4FDF-8007-14046DD7C0D7}"/>
            </c:ext>
          </c:extLst>
        </c:ser>
        <c:ser>
          <c:idx val="0"/>
          <c:order val="1"/>
          <c:tx>
            <c:strRef>
              <c:f>'Avg LOS'!$C$11</c:f>
              <c:strCache>
                <c:ptCount val="1"/>
                <c:pt idx="0">
                  <c:v>Peer</c:v>
                </c:pt>
              </c:strCache>
            </c:strRef>
          </c:tx>
          <c:spPr>
            <a:ln w="15875">
              <a:solidFill>
                <a:srgbClr val="FF0000"/>
              </a:solidFill>
              <a:prstDash val="dash"/>
            </a:ln>
          </c:spPr>
          <c:marker>
            <c:symbol val="none"/>
          </c:marker>
          <c:cat>
            <c:numRef>
              <c:f>'Avg LOS'!$D$6:$T$6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LOS'!$D$11:$AA$11</c:f>
              <c:numCache>
                <c:formatCode>0.00</c:formatCode>
                <c:ptCount val="24"/>
                <c:pt idx="0">
                  <c:v>10.199999999999999</c:v>
                </c:pt>
                <c:pt idx="1">
                  <c:v>10.199999999999999</c:v>
                </c:pt>
                <c:pt idx="2">
                  <c:v>10.199999999999999</c:v>
                </c:pt>
                <c:pt idx="3">
                  <c:v>10.199999999999999</c:v>
                </c:pt>
                <c:pt idx="4">
                  <c:v>10.199999999999999</c:v>
                </c:pt>
                <c:pt idx="5">
                  <c:v>10.199999999999999</c:v>
                </c:pt>
                <c:pt idx="6">
                  <c:v>10.199999999999999</c:v>
                </c:pt>
                <c:pt idx="7">
                  <c:v>10.199999999999999</c:v>
                </c:pt>
                <c:pt idx="8">
                  <c:v>10.199999999999999</c:v>
                </c:pt>
                <c:pt idx="9">
                  <c:v>10.199999999999999</c:v>
                </c:pt>
                <c:pt idx="10">
                  <c:v>10.199999999999999</c:v>
                </c:pt>
                <c:pt idx="11">
                  <c:v>10.199999999999999</c:v>
                </c:pt>
                <c:pt idx="12">
                  <c:v>10.199999999999999</c:v>
                </c:pt>
                <c:pt idx="13">
                  <c:v>10.199999999999999</c:v>
                </c:pt>
                <c:pt idx="14">
                  <c:v>10.199999999999999</c:v>
                </c:pt>
                <c:pt idx="15">
                  <c:v>10.199999999999999</c:v>
                </c:pt>
                <c:pt idx="16">
                  <c:v>10.199999999999999</c:v>
                </c:pt>
              </c:numCache>
            </c:numRef>
          </c:val>
          <c:smooth val="0"/>
          <c:extLst>
            <c:ext xmlns:c16="http://schemas.microsoft.com/office/drawing/2014/chart" uri="{C3380CC4-5D6E-409C-BE32-E72D297353CC}">
              <c16:uniqueId val="{00000001-A6C9-4FDF-8007-14046DD7C0D7}"/>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4"/>
      </c:valAx>
      <c:spPr>
        <a:noFill/>
        <a:ln>
          <a:noFill/>
        </a:ln>
        <a:effectLst/>
      </c:spPr>
    </c:plotArea>
    <c:legend>
      <c:legendPos val="b"/>
      <c:layout>
        <c:manualLayout>
          <c:xMode val="edge"/>
          <c:yMode val="edge"/>
          <c:x val="0.3292362313631958"/>
          <c:y val="0.90335593467483233"/>
          <c:w val="0.43007585899152162"/>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General Surgery LOS</a:t>
            </a:r>
          </a:p>
        </c:rich>
      </c:tx>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'Avg LOS'!$C$8</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LOS'!$D$6:$U$6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LOS'!$D$8:$AA$8</c:f>
              <c:numCache>
                <c:formatCode>General</c:formatCode>
                <c:ptCount val="24"/>
                <c:pt idx="0">
                  <c:v>3.39</c:v>
                </c:pt>
                <c:pt idx="1">
                  <c:v>3.55</c:v>
                </c:pt>
                <c:pt idx="2">
                  <c:v>3.63</c:v>
                </c:pt>
                <c:pt idx="3">
                  <c:v>3.08</c:v>
                </c:pt>
                <c:pt idx="4">
                  <c:v>3.03</c:v>
                </c:pt>
                <c:pt idx="5">
                  <c:v>3.16</c:v>
                </c:pt>
                <c:pt idx="6">
                  <c:v>3.31</c:v>
                </c:pt>
                <c:pt idx="7" formatCode="0.00">
                  <c:v>2.77</c:v>
                </c:pt>
                <c:pt idx="8">
                  <c:v>3.96</c:v>
                </c:pt>
                <c:pt idx="9">
                  <c:v>2.54</c:v>
                </c:pt>
                <c:pt idx="10">
                  <c:v>3.24</c:v>
                </c:pt>
                <c:pt idx="11">
                  <c:v>3.54</c:v>
                </c:pt>
                <c:pt idx="12">
                  <c:v>3.16</c:v>
                </c:pt>
                <c:pt idx="13">
                  <c:v>2.48</c:v>
                </c:pt>
                <c:pt idx="14" formatCode="0.00">
                  <c:v>2.89</c:v>
                </c:pt>
                <c:pt idx="15">
                  <c:v>3.14</c:v>
                </c:pt>
                <c:pt idx="16">
                  <c:v>3.34</c:v>
                </c:pt>
                <c:pt idx="17">
                  <c:v>3.19</c:v>
                </c:pt>
              </c:numCache>
            </c:numRef>
          </c:val>
          <c:smooth val="0"/>
          <c:extLst>
            <c:ext xmlns:c16="http://schemas.microsoft.com/office/drawing/2014/chart" uri="{C3380CC4-5D6E-409C-BE32-E72D297353CC}">
              <c16:uniqueId val="{00000000-FD0A-482D-9348-09764895E9AA}"/>
            </c:ext>
          </c:extLst>
        </c:ser>
        <c:ser>
          <c:idx val="3"/>
          <c:order val="1"/>
          <c:tx>
            <c:strRef>
              <c:f>'Avg LOS'!$C$7</c:f>
              <c:strCache>
                <c:ptCount val="1"/>
                <c:pt idx="0">
                  <c:v>Peer</c:v>
                </c:pt>
              </c:strCache>
            </c:strRef>
          </c:tx>
          <c:spPr>
            <a:ln w="15875">
              <a:solidFill>
                <a:srgbClr val="FF0000"/>
              </a:solidFill>
              <a:prstDash val="dash"/>
            </a:ln>
          </c:spPr>
          <c:marker>
            <c:symbol val="none"/>
          </c:marker>
          <c:cat>
            <c:numRef>
              <c:f>'Avg LOS'!$D$6:$U$6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LOS'!$D$7:$AA$7</c:f>
              <c:numCache>
                <c:formatCode>0.00</c:formatCode>
                <c:ptCount val="24"/>
                <c:pt idx="0">
                  <c:v>4.3</c:v>
                </c:pt>
                <c:pt idx="1">
                  <c:v>4.3</c:v>
                </c:pt>
                <c:pt idx="2">
                  <c:v>4.3</c:v>
                </c:pt>
                <c:pt idx="3">
                  <c:v>4.3</c:v>
                </c:pt>
                <c:pt idx="4">
                  <c:v>4.3</c:v>
                </c:pt>
                <c:pt idx="5">
                  <c:v>4.3</c:v>
                </c:pt>
                <c:pt idx="6">
                  <c:v>4.3</c:v>
                </c:pt>
                <c:pt idx="7">
                  <c:v>4.3</c:v>
                </c:pt>
                <c:pt idx="8">
                  <c:v>4.3</c:v>
                </c:pt>
                <c:pt idx="9">
                  <c:v>4.3</c:v>
                </c:pt>
                <c:pt idx="10">
                  <c:v>4.3</c:v>
                </c:pt>
                <c:pt idx="11">
                  <c:v>4.3</c:v>
                </c:pt>
                <c:pt idx="12">
                  <c:v>4.3</c:v>
                </c:pt>
                <c:pt idx="13">
                  <c:v>4.3</c:v>
                </c:pt>
                <c:pt idx="14">
                  <c:v>4.3</c:v>
                </c:pt>
                <c:pt idx="15">
                  <c:v>4.3</c:v>
                </c:pt>
                <c:pt idx="16">
                  <c:v>4.3</c:v>
                </c:pt>
                <c:pt idx="17">
                  <c:v>4.3</c:v>
                </c:pt>
              </c:numCache>
            </c:numRef>
          </c:val>
          <c:smooth val="0"/>
          <c:extLst>
            <c:ext xmlns:c16="http://schemas.microsoft.com/office/drawing/2014/chart" uri="{C3380CC4-5D6E-409C-BE32-E72D297353CC}">
              <c16:uniqueId val="{00000001-FD0A-482D-9348-09764895E9AA}"/>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2"/>
        <c:major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0.23641812127769782"/>
          <c:y val="0.91724474203823414"/>
          <c:w val="0.46693997370695894"/>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Gynaecology LOS</a:t>
            </a:r>
          </a:p>
        </c:rich>
      </c:tx>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'Avg LOS'!$C$10</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LOS'!$D$6:$U$6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LOS'!$D$10:$AA$10</c:f>
              <c:numCache>
                <c:formatCode>0.00</c:formatCode>
                <c:ptCount val="24"/>
                <c:pt idx="0" formatCode="General">
                  <c:v>2.1800000000000002</c:v>
                </c:pt>
                <c:pt idx="1">
                  <c:v>2.5499999999999998</c:v>
                </c:pt>
                <c:pt idx="2" formatCode="General">
                  <c:v>2.2200000000000002</c:v>
                </c:pt>
                <c:pt idx="3">
                  <c:v>2.2999999999999998</c:v>
                </c:pt>
                <c:pt idx="4" formatCode="General">
                  <c:v>2.35</c:v>
                </c:pt>
                <c:pt idx="5">
                  <c:v>2.2999999999999998</c:v>
                </c:pt>
                <c:pt idx="6">
                  <c:v>2.2000000000000002</c:v>
                </c:pt>
                <c:pt idx="7" formatCode="General">
                  <c:v>2.5299999999999998</c:v>
                </c:pt>
                <c:pt idx="8" formatCode="General">
                  <c:v>2.37</c:v>
                </c:pt>
                <c:pt idx="9" formatCode="General">
                  <c:v>2.44</c:v>
                </c:pt>
                <c:pt idx="10" formatCode="General">
                  <c:v>1.81</c:v>
                </c:pt>
                <c:pt idx="11" formatCode="General">
                  <c:v>2.5499999999999998</c:v>
                </c:pt>
                <c:pt idx="12" formatCode="General">
                  <c:v>2.36</c:v>
                </c:pt>
                <c:pt idx="13" formatCode="General">
                  <c:v>2.21</c:v>
                </c:pt>
                <c:pt idx="14" formatCode="General">
                  <c:v>2.41</c:v>
                </c:pt>
                <c:pt idx="15">
                  <c:v>2</c:v>
                </c:pt>
                <c:pt idx="16" formatCode="General">
                  <c:v>2.1800000000000002</c:v>
                </c:pt>
                <c:pt idx="17" formatCode="General">
                  <c:v>2.5499999999999998</c:v>
                </c:pt>
              </c:numCache>
            </c:numRef>
          </c:val>
          <c:smooth val="0"/>
          <c:extLst>
            <c:ext xmlns:c16="http://schemas.microsoft.com/office/drawing/2014/chart" uri="{C3380CC4-5D6E-409C-BE32-E72D297353CC}">
              <c16:uniqueId val="{00000000-0054-4584-8156-E039950EE803}"/>
            </c:ext>
          </c:extLst>
        </c:ser>
        <c:ser>
          <c:idx val="3"/>
          <c:order val="1"/>
          <c:tx>
            <c:strRef>
              <c:f>'Avg LOS'!$C$9</c:f>
              <c:strCache>
                <c:ptCount val="1"/>
                <c:pt idx="0">
                  <c:v>Peer</c:v>
                </c:pt>
              </c:strCache>
            </c:strRef>
          </c:tx>
          <c:spPr>
            <a:ln w="15875">
              <a:solidFill>
                <a:srgbClr val="FF0000"/>
              </a:solidFill>
              <a:prstDash val="dash"/>
            </a:ln>
          </c:spPr>
          <c:marker>
            <c:symbol val="none"/>
          </c:marker>
          <c:cat>
            <c:numRef>
              <c:f>'Avg LOS'!$D$6:$U$6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'Avg LOS'!$D$9:$AA$9</c:f>
              <c:numCache>
                <c:formatCode>General</c:formatCode>
                <c:ptCount val="24"/>
                <c:pt idx="0">
                  <c:v>1.91</c:v>
                </c:pt>
                <c:pt idx="1">
                  <c:v>1.91</c:v>
                </c:pt>
                <c:pt idx="2">
                  <c:v>1.91</c:v>
                </c:pt>
                <c:pt idx="3">
                  <c:v>1.91</c:v>
                </c:pt>
                <c:pt idx="4">
                  <c:v>1.91</c:v>
                </c:pt>
                <c:pt idx="5">
                  <c:v>1.91</c:v>
                </c:pt>
                <c:pt idx="6">
                  <c:v>1.91</c:v>
                </c:pt>
                <c:pt idx="7">
                  <c:v>1.91</c:v>
                </c:pt>
                <c:pt idx="8">
                  <c:v>1.91</c:v>
                </c:pt>
                <c:pt idx="9">
                  <c:v>1.91</c:v>
                </c:pt>
                <c:pt idx="10">
                  <c:v>1.91</c:v>
                </c:pt>
                <c:pt idx="11">
                  <c:v>1.91</c:v>
                </c:pt>
                <c:pt idx="12" formatCode="0.00">
                  <c:v>1.91</c:v>
                </c:pt>
                <c:pt idx="13">
                  <c:v>1.91</c:v>
                </c:pt>
                <c:pt idx="14">
                  <c:v>1.91</c:v>
                </c:pt>
                <c:pt idx="15">
                  <c:v>1.91</c:v>
                </c:pt>
                <c:pt idx="16">
                  <c:v>1.91</c:v>
                </c:pt>
                <c:pt idx="17">
                  <c:v>1.91</c:v>
                </c:pt>
              </c:numCache>
            </c:numRef>
          </c:val>
          <c:smooth val="0"/>
          <c:extLst>
            <c:ext xmlns:c16="http://schemas.microsoft.com/office/drawing/2014/chart" uri="{C3380CC4-5D6E-409C-BE32-E72D297353CC}">
              <c16:uniqueId val="{00000001-0054-4584-8156-E039950EE803}"/>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2"/>
        <c:major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0.25767347591157436"/>
          <c:y val="0.9172448718395726"/>
          <c:w val="0.47048253281260505"/>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General Surgery</a:t>
            </a:r>
          </a:p>
        </c:rich>
      </c:tx>
      <c:layout>
        <c:manualLayout>
          <c:xMode val="edge"/>
          <c:yMode val="edge"/>
          <c:x val="0.3904039873803653"/>
          <c:y val="2.7777777777777776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'Adm on day of Surg'!$C$8</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Surg'!$D$6:$R$6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'Adm on day of Surg'!$D$8:$AA$8</c:f>
              <c:numCache>
                <c:formatCode>0.00%</c:formatCode>
                <c:ptCount val="24"/>
                <c:pt idx="0">
                  <c:v>0.81820000000000004</c:v>
                </c:pt>
                <c:pt idx="1">
                  <c:v>0.78220000000000001</c:v>
                </c:pt>
                <c:pt idx="2">
                  <c:v>0.8105</c:v>
                </c:pt>
                <c:pt idx="3">
                  <c:v>0.83120000000000005</c:v>
                </c:pt>
                <c:pt idx="4">
                  <c:v>0.82930000000000004</c:v>
                </c:pt>
                <c:pt idx="5">
                  <c:v>0.82950000000000002</c:v>
                </c:pt>
                <c:pt idx="6">
                  <c:v>0.876</c:v>
                </c:pt>
                <c:pt idx="7">
                  <c:v>0.85229999999999995</c:v>
                </c:pt>
                <c:pt idx="8">
                  <c:v>0.8125</c:v>
                </c:pt>
                <c:pt idx="9">
                  <c:v>0.81630000000000003</c:v>
                </c:pt>
                <c:pt idx="10">
                  <c:v>0.83520000000000005</c:v>
                </c:pt>
                <c:pt idx="11">
                  <c:v>0.75860000000000005</c:v>
                </c:pt>
                <c:pt idx="12">
                  <c:v>0.80220000000000002</c:v>
                </c:pt>
                <c:pt idx="13">
                  <c:v>0.82420000000000004</c:v>
                </c:pt>
                <c:pt idx="14">
                  <c:v>0.85870000000000002</c:v>
                </c:pt>
              </c:numCache>
            </c:numRef>
          </c:val>
          <c:smooth val="0"/>
          <c:extLst>
            <c:ext xmlns:c16="http://schemas.microsoft.com/office/drawing/2014/chart" uri="{C3380CC4-5D6E-409C-BE32-E72D297353CC}">
              <c16:uniqueId val="{00000000-1E13-4A51-BA9A-4050FA92E876}"/>
            </c:ext>
          </c:extLst>
        </c:ser>
        <c:ser>
          <c:idx val="3"/>
          <c:order val="1"/>
          <c:tx>
            <c:strRef>
              <c:f>'Adm on day of Surg'!$C$7</c:f>
              <c:strCache>
                <c:ptCount val="1"/>
                <c:pt idx="0">
                  <c:v>Peer</c:v>
                </c:pt>
              </c:strCache>
            </c:strRef>
          </c:tx>
          <c:spPr>
            <a:ln w="15875">
              <a:solidFill>
                <a:srgbClr val="FF0000"/>
              </a:solidFill>
              <a:prstDash val="dash"/>
            </a:ln>
          </c:spPr>
          <c:marker>
            <c:symbol val="none"/>
          </c:marker>
          <c:cat>
            <c:numRef>
              <c:f>'Adm on day of Surg'!$D$6:$R$6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'Adm on day of Surg'!$D$7:$AA$7</c:f>
              <c:numCache>
                <c:formatCode>0.00%</c:formatCode>
                <c:ptCount val="24"/>
                <c:pt idx="0">
                  <c:v>0.89529999999999998</c:v>
                </c:pt>
                <c:pt idx="1">
                  <c:v>0.89529999999999998</c:v>
                </c:pt>
                <c:pt idx="2">
                  <c:v>0.89529999999999998</c:v>
                </c:pt>
                <c:pt idx="3">
                  <c:v>0.89529999999999998</c:v>
                </c:pt>
                <c:pt idx="4">
                  <c:v>0.89529999999999998</c:v>
                </c:pt>
                <c:pt idx="5">
                  <c:v>0.89529999999999998</c:v>
                </c:pt>
                <c:pt idx="6">
                  <c:v>0.89529999999999998</c:v>
                </c:pt>
                <c:pt idx="7">
                  <c:v>0.89529999999999998</c:v>
                </c:pt>
                <c:pt idx="8">
                  <c:v>0.89529999999999998</c:v>
                </c:pt>
                <c:pt idx="9">
                  <c:v>0.89529999999999998</c:v>
                </c:pt>
                <c:pt idx="10">
                  <c:v>0.89529999999999998</c:v>
                </c:pt>
                <c:pt idx="11">
                  <c:v>0.89529999999999998</c:v>
                </c:pt>
                <c:pt idx="12">
                  <c:v>0.89529999999999998</c:v>
                </c:pt>
                <c:pt idx="13">
                  <c:v>0.89529999999999998</c:v>
                </c:pt>
                <c:pt idx="14">
                  <c:v>0.89529999999999998</c:v>
                </c:pt>
                <c:pt idx="15">
                  <c:v>0.89529999999999998</c:v>
                </c:pt>
                <c:pt idx="16">
                  <c:v>0.89529999999999998</c:v>
                </c:pt>
                <c:pt idx="17">
                  <c:v>0.89529999999999998</c:v>
                </c:pt>
                <c:pt idx="18">
                  <c:v>0.89529999999999998</c:v>
                </c:pt>
                <c:pt idx="19">
                  <c:v>0.89529999999999998</c:v>
                </c:pt>
                <c:pt idx="20">
                  <c:v>0.89529999999999998</c:v>
                </c:pt>
                <c:pt idx="21">
                  <c:v>0.89529999999999998</c:v>
                </c:pt>
                <c:pt idx="22">
                  <c:v>0.89529999999999998</c:v>
                </c:pt>
                <c:pt idx="23">
                  <c:v>0.89529999999999998</c:v>
                </c:pt>
              </c:numCache>
            </c:numRef>
          </c:val>
          <c:smooth val="0"/>
          <c:extLst>
            <c:ext xmlns:c16="http://schemas.microsoft.com/office/drawing/2014/chart" uri="{C3380CC4-5D6E-409C-BE32-E72D297353CC}">
              <c16:uniqueId val="{00000001-1E13-4A51-BA9A-4050FA92E876}"/>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7231776472856434"/>
          <c:y val="0.90659187876912006"/>
          <c:w val="0.47644212510334821"/>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ENT</a:t>
            </a:r>
          </a:p>
        </c:rich>
      </c:tx>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'Adm on day of Surg'!$C$10</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Surg'!$D$6:$R$6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'Adm on day of Surg'!$D$10:$AA$10</c:f>
              <c:numCache>
                <c:formatCode>0.00%</c:formatCode>
                <c:ptCount val="24"/>
                <c:pt idx="0">
                  <c:v>1</c:v>
                </c:pt>
                <c:pt idx="1">
                  <c:v>1</c:v>
                </c:pt>
                <c:pt idx="2">
                  <c:v>0.95240000000000002</c:v>
                </c:pt>
                <c:pt idx="3">
                  <c:v>1</c:v>
                </c:pt>
                <c:pt idx="4">
                  <c:v>1</c:v>
                </c:pt>
                <c:pt idx="5">
                  <c:v>1</c:v>
                </c:pt>
                <c:pt idx="6">
                  <c:v>1</c:v>
                </c:pt>
                <c:pt idx="7">
                  <c:v>1</c:v>
                </c:pt>
                <c:pt idx="8">
                  <c:v>1</c:v>
                </c:pt>
                <c:pt idx="9">
                  <c:v>1</c:v>
                </c:pt>
                <c:pt idx="10">
                  <c:v>1</c:v>
                </c:pt>
                <c:pt idx="11">
                  <c:v>1</c:v>
                </c:pt>
                <c:pt idx="12">
                  <c:v>1</c:v>
                </c:pt>
                <c:pt idx="13">
                  <c:v>1</c:v>
                </c:pt>
                <c:pt idx="14">
                  <c:v>1</c:v>
                </c:pt>
              </c:numCache>
            </c:numRef>
          </c:val>
          <c:smooth val="0"/>
          <c:extLst>
            <c:ext xmlns:c16="http://schemas.microsoft.com/office/drawing/2014/chart" uri="{C3380CC4-5D6E-409C-BE32-E72D297353CC}">
              <c16:uniqueId val="{00000000-DF36-479C-A926-14C1EBB508E2}"/>
            </c:ext>
          </c:extLst>
        </c:ser>
        <c:ser>
          <c:idx val="3"/>
          <c:order val="1"/>
          <c:tx>
            <c:strRef>
              <c:f>'Adm on day of Surg'!$C$9</c:f>
              <c:strCache>
                <c:ptCount val="1"/>
                <c:pt idx="0">
                  <c:v>Peer</c:v>
                </c:pt>
              </c:strCache>
            </c:strRef>
          </c:tx>
          <c:spPr>
            <a:ln w="15875">
              <a:solidFill>
                <a:srgbClr val="FF0000"/>
              </a:solidFill>
              <a:prstDash val="dash"/>
            </a:ln>
          </c:spPr>
          <c:marker>
            <c:symbol val="none"/>
          </c:marker>
          <c:cat>
            <c:numRef>
              <c:f>'Adm on day of Surg'!$D$6:$R$6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'Adm on day of Surg'!$D$9:$AA$9</c:f>
              <c:numCache>
                <c:formatCode>0.00%</c:formatCode>
                <c:ptCount val="24"/>
                <c:pt idx="0">
                  <c:v>0.96050000000000002</c:v>
                </c:pt>
                <c:pt idx="1">
                  <c:v>0.96050000000000002</c:v>
                </c:pt>
                <c:pt idx="2">
                  <c:v>0.96050000000000002</c:v>
                </c:pt>
                <c:pt idx="3">
                  <c:v>0.96050000000000002</c:v>
                </c:pt>
                <c:pt idx="4">
                  <c:v>0.96050000000000002</c:v>
                </c:pt>
                <c:pt idx="5">
                  <c:v>0.96050000000000002</c:v>
                </c:pt>
                <c:pt idx="6">
                  <c:v>0.96050000000000002</c:v>
                </c:pt>
                <c:pt idx="7">
                  <c:v>0.96050000000000002</c:v>
                </c:pt>
                <c:pt idx="8">
                  <c:v>0.96050000000000002</c:v>
                </c:pt>
                <c:pt idx="9">
                  <c:v>0.96050000000000002</c:v>
                </c:pt>
                <c:pt idx="10">
                  <c:v>0.96050000000000002</c:v>
                </c:pt>
                <c:pt idx="11">
                  <c:v>0.96050000000000002</c:v>
                </c:pt>
                <c:pt idx="12">
                  <c:v>0.96050000000000002</c:v>
                </c:pt>
                <c:pt idx="13">
                  <c:v>0.96050000000000002</c:v>
                </c:pt>
                <c:pt idx="14">
                  <c:v>0.96050000000000002</c:v>
                </c:pt>
                <c:pt idx="15">
                  <c:v>0.96050000000000002</c:v>
                </c:pt>
                <c:pt idx="16">
                  <c:v>0.96050000000000002</c:v>
                </c:pt>
                <c:pt idx="17">
                  <c:v>0.96050000000000002</c:v>
                </c:pt>
                <c:pt idx="18">
                  <c:v>0.96050000000000002</c:v>
                </c:pt>
                <c:pt idx="19">
                  <c:v>0.96050000000000002</c:v>
                </c:pt>
                <c:pt idx="20">
                  <c:v>0.96050000000000002</c:v>
                </c:pt>
                <c:pt idx="21">
                  <c:v>0.96050000000000002</c:v>
                </c:pt>
                <c:pt idx="22">
                  <c:v>0.96050000000000002</c:v>
                </c:pt>
                <c:pt idx="23">
                  <c:v>0.96050000000000002</c:v>
                </c:pt>
              </c:numCache>
            </c:numRef>
          </c:val>
          <c:smooth val="0"/>
          <c:extLst>
            <c:ext xmlns:c16="http://schemas.microsoft.com/office/drawing/2014/chart" uri="{C3380CC4-5D6E-409C-BE32-E72D297353CC}">
              <c16:uniqueId val="{00000001-DF36-479C-A926-14C1EBB508E2}"/>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3708431929927076"/>
          <c:y val="0.91724463803694312"/>
          <c:w val="0.51879720694138476"/>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Gynaecology</a:t>
            </a:r>
          </a:p>
        </c:rich>
      </c:tx>
      <c:layout>
        <c:manualLayout>
          <c:xMode val="edge"/>
          <c:yMode val="edge"/>
          <c:x val="0.4204355816469687"/>
          <c:y val="4.1666666666666664E-2"/>
        </c:manualLayout>
      </c:layout>
      <c:overlay val="0"/>
      <c:spPr>
        <a:noFill/>
        <a:ln>
          <a:noFill/>
        </a:ln>
        <a:effectLst/>
      </c:spPr>
    </c:title>
    <c:autoTitleDeleted val="0"/>
    <c:plotArea>
      <c:layout>
        <c:manualLayout>
          <c:layoutTarget val="inner"/>
          <c:xMode val="edge"/>
          <c:yMode val="edge"/>
          <c:x val="0.10024755781266986"/>
          <c:y val="0.12699074074074074"/>
          <c:w val="0.87753018372703417"/>
          <c:h val="0.61341025080198308"/>
        </c:manualLayout>
      </c:layout>
      <c:lineChart>
        <c:grouping val="standard"/>
        <c:varyColors val="0"/>
        <c:ser>
          <c:idx val="1"/>
          <c:order val="0"/>
          <c:tx>
            <c:strRef>
              <c:f>'Adm on day of Surg'!$C$12</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Surg'!$D$6:$R$6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'Adm on day of Surg'!$D$12:$AA$12</c:f>
              <c:numCache>
                <c:formatCode>0.00%</c:formatCode>
                <c:ptCount val="24"/>
                <c:pt idx="0">
                  <c:v>0.4</c:v>
                </c:pt>
                <c:pt idx="1">
                  <c:v>0.3649</c:v>
                </c:pt>
                <c:pt idx="2">
                  <c:v>0.33329999999999999</c:v>
                </c:pt>
                <c:pt idx="3">
                  <c:v>0.39579999999999999</c:v>
                </c:pt>
                <c:pt idx="4">
                  <c:v>0.2414</c:v>
                </c:pt>
                <c:pt idx="5">
                  <c:v>0.3871</c:v>
                </c:pt>
                <c:pt idx="6">
                  <c:v>0.42620000000000002</c:v>
                </c:pt>
                <c:pt idx="7">
                  <c:v>0.52939999999999998</c:v>
                </c:pt>
                <c:pt idx="8">
                  <c:v>0.5968</c:v>
                </c:pt>
                <c:pt idx="9">
                  <c:v>0.52859999999999996</c:v>
                </c:pt>
                <c:pt idx="10">
                  <c:v>0.54690000000000005</c:v>
                </c:pt>
                <c:pt idx="11">
                  <c:v>0.30509999999999998</c:v>
                </c:pt>
                <c:pt idx="12">
                  <c:v>0.49209999999999998</c:v>
                </c:pt>
                <c:pt idx="13">
                  <c:v>0.39290000000000003</c:v>
                </c:pt>
                <c:pt idx="14">
                  <c:v>0.47689999999999999</c:v>
                </c:pt>
              </c:numCache>
            </c:numRef>
          </c:val>
          <c:smooth val="0"/>
          <c:extLst>
            <c:ext xmlns:c16="http://schemas.microsoft.com/office/drawing/2014/chart" uri="{C3380CC4-5D6E-409C-BE32-E72D297353CC}">
              <c16:uniqueId val="{00000000-06EE-4793-BE09-17B1499773B7}"/>
            </c:ext>
          </c:extLst>
        </c:ser>
        <c:ser>
          <c:idx val="0"/>
          <c:order val="1"/>
          <c:tx>
            <c:strRef>
              <c:f>'Adm on day of Surg'!$C$11</c:f>
              <c:strCache>
                <c:ptCount val="1"/>
                <c:pt idx="0">
                  <c:v>Peer</c:v>
                </c:pt>
              </c:strCache>
            </c:strRef>
          </c:tx>
          <c:spPr>
            <a:ln w="15875">
              <a:solidFill>
                <a:srgbClr val="FF0000"/>
              </a:solidFill>
              <a:prstDash val="dash"/>
            </a:ln>
          </c:spPr>
          <c:marker>
            <c:symbol val="none"/>
          </c:marker>
          <c:cat>
            <c:numRef>
              <c:f>'Adm on day of Surg'!$D$6:$R$6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'Adm on day of Surg'!$D$11:$AA$11</c:f>
              <c:numCache>
                <c:formatCode>0.00%</c:formatCode>
                <c:ptCount val="24"/>
                <c:pt idx="0">
                  <c:v>0.96850000000000003</c:v>
                </c:pt>
                <c:pt idx="1">
                  <c:v>0.96850000000000003</c:v>
                </c:pt>
                <c:pt idx="2">
                  <c:v>0.96850000000000003</c:v>
                </c:pt>
                <c:pt idx="3">
                  <c:v>0.96850000000000003</c:v>
                </c:pt>
                <c:pt idx="4">
                  <c:v>0.96850000000000003</c:v>
                </c:pt>
                <c:pt idx="5">
                  <c:v>0.96850000000000003</c:v>
                </c:pt>
                <c:pt idx="6">
                  <c:v>0.96850000000000003</c:v>
                </c:pt>
                <c:pt idx="7">
                  <c:v>0.96850000000000003</c:v>
                </c:pt>
                <c:pt idx="8">
                  <c:v>0.96850000000000003</c:v>
                </c:pt>
                <c:pt idx="9">
                  <c:v>0.96850000000000003</c:v>
                </c:pt>
                <c:pt idx="10">
                  <c:v>0.96850000000000003</c:v>
                </c:pt>
                <c:pt idx="11">
                  <c:v>0.96850000000000003</c:v>
                </c:pt>
                <c:pt idx="12">
                  <c:v>0.96850000000000003</c:v>
                </c:pt>
                <c:pt idx="13">
                  <c:v>0.96850000000000003</c:v>
                </c:pt>
                <c:pt idx="14">
                  <c:v>0.96850000000000003</c:v>
                </c:pt>
                <c:pt idx="15">
                  <c:v>0.96850000000000003</c:v>
                </c:pt>
                <c:pt idx="16">
                  <c:v>0.96850000000000003</c:v>
                </c:pt>
                <c:pt idx="17">
                  <c:v>0.96850000000000003</c:v>
                </c:pt>
                <c:pt idx="18">
                  <c:v>0.96850000000000003</c:v>
                </c:pt>
                <c:pt idx="19">
                  <c:v>0.96850000000000003</c:v>
                </c:pt>
                <c:pt idx="20">
                  <c:v>0.96850000000000003</c:v>
                </c:pt>
                <c:pt idx="21">
                  <c:v>0.96850000000000003</c:v>
                </c:pt>
                <c:pt idx="22">
                  <c:v>0.96850000000000003</c:v>
                </c:pt>
                <c:pt idx="23">
                  <c:v>0.96850000000000003</c:v>
                </c:pt>
              </c:numCache>
            </c:numRef>
          </c:val>
          <c:smooth val="0"/>
          <c:extLst>
            <c:ext xmlns:c16="http://schemas.microsoft.com/office/drawing/2014/chart" uri="{C3380CC4-5D6E-409C-BE32-E72D297353CC}">
              <c16:uniqueId val="{00000001-06EE-4793-BE09-17B1499773B7}"/>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2954203230750642"/>
          <c:y val="0.90335576718618082"/>
          <c:w val="0.48394759499185708"/>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Imaging patients  waiting &lt; 9 weeks</a:t>
            </a:r>
            <a:endParaRPr lang="en-GB" sz="1100">
              <a:effectLst/>
            </a:endParaRPr>
          </a:p>
        </c:rich>
      </c:tx>
      <c:layout>
        <c:manualLayout>
          <c:xMode val="edge"/>
          <c:yMode val="edge"/>
          <c:x val="0.21129151109109556"/>
          <c:y val="4.1698707838300257E-2"/>
        </c:manualLayout>
      </c:layout>
      <c:overlay val="0"/>
      <c:spPr>
        <a:noFill/>
        <a:ln>
          <a:noFill/>
        </a:ln>
        <a:effectLst/>
      </c:spPr>
    </c:title>
    <c:autoTitleDeleted val="0"/>
    <c:plotArea>
      <c:layout/>
      <c:lineChart>
        <c:grouping val="standard"/>
        <c:varyColors val="0"/>
        <c:ser>
          <c:idx val="1"/>
          <c:order val="0"/>
          <c:tx>
            <c:strRef>
              <c:f>'Diag IMG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IMG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9wk'!$E$79:$E$102</c:f>
              <c:numCache>
                <c:formatCode>0.00%</c:formatCode>
                <c:ptCount val="24"/>
                <c:pt idx="0">
                  <c:v>0.41389999999999999</c:v>
                </c:pt>
                <c:pt idx="1">
                  <c:v>0.42959999999999998</c:v>
                </c:pt>
                <c:pt idx="2">
                  <c:v>0.40439999999999998</c:v>
                </c:pt>
                <c:pt idx="3">
                  <c:v>0.4027</c:v>
                </c:pt>
                <c:pt idx="4">
                  <c:v>0.374</c:v>
                </c:pt>
                <c:pt idx="5">
                  <c:v>0.38340000000000002</c:v>
                </c:pt>
                <c:pt idx="6">
                  <c:v>0.38790000000000002</c:v>
                </c:pt>
                <c:pt idx="7">
                  <c:v>0.37730000000000002</c:v>
                </c:pt>
                <c:pt idx="8">
                  <c:v>0.34939999999999999</c:v>
                </c:pt>
                <c:pt idx="9">
                  <c:v>0.37990000000000002</c:v>
                </c:pt>
                <c:pt idx="10">
                  <c:v>0.46800000000000003</c:v>
                </c:pt>
                <c:pt idx="11">
                  <c:v>0.48580000000000001</c:v>
                </c:pt>
                <c:pt idx="12">
                  <c:v>0.50549999999999995</c:v>
                </c:pt>
                <c:pt idx="13">
                  <c:v>0.49659999999999999</c:v>
                </c:pt>
                <c:pt idx="14">
                  <c:v>0.48020000000000002</c:v>
                </c:pt>
                <c:pt idx="15">
                  <c:v>0.44569999999999999</c:v>
                </c:pt>
                <c:pt idx="16">
                  <c:v>0.41220000000000001</c:v>
                </c:pt>
                <c:pt idx="17">
                  <c:v>0.374</c:v>
                </c:pt>
              </c:numCache>
            </c:numRef>
          </c:val>
          <c:smooth val="0"/>
          <c:extLst>
            <c:ext xmlns:c16="http://schemas.microsoft.com/office/drawing/2014/chart" uri="{C3380CC4-5D6E-409C-BE32-E72D297353CC}">
              <c16:uniqueId val="{00000000-9EEF-429A-A49C-934F6331A5AF}"/>
            </c:ext>
          </c:extLst>
        </c:ser>
        <c:ser>
          <c:idx val="3"/>
          <c:order val="1"/>
          <c:tx>
            <c:strRef>
              <c:f>'Diag IMG 9wk'!$G$6</c:f>
              <c:strCache>
                <c:ptCount val="1"/>
                <c:pt idx="0">
                  <c:v>Target</c:v>
                </c:pt>
              </c:strCache>
            </c:strRef>
          </c:tx>
          <c:spPr>
            <a:ln w="19050" cap="rnd">
              <a:solidFill>
                <a:srgbClr val="FF0000"/>
              </a:solidFill>
              <a:prstDash val="dash"/>
              <a:round/>
            </a:ln>
            <a:effectLst/>
          </c:spPr>
          <c:marker>
            <c:symbol val="none"/>
          </c:marker>
          <c:cat>
            <c:numRef>
              <c:f>'Diag IMG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9EEF-429A-A49C-934F6331A5AF}"/>
            </c:ext>
          </c:extLst>
        </c:ser>
        <c:ser>
          <c:idx val="0"/>
          <c:order val="2"/>
          <c:tx>
            <c:strRef>
              <c:f>'Diag IMG 9wk'!$F$6</c:f>
              <c:strCache>
                <c:ptCount val="1"/>
                <c:pt idx="0">
                  <c:v>LPL</c:v>
                </c:pt>
              </c:strCache>
            </c:strRef>
          </c:tx>
          <c:spPr>
            <a:ln w="15875">
              <a:solidFill>
                <a:schemeClr val="tx1"/>
              </a:solidFill>
              <a:prstDash val="lgDash"/>
            </a:ln>
          </c:spPr>
          <c:marker>
            <c:symbol val="none"/>
          </c:marker>
          <c:cat>
            <c:numRef>
              <c:f>'Diag IMG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9wk'!$F$79:$F$102</c:f>
              <c:numCache>
                <c:formatCode>0%</c:formatCode>
                <c:ptCount val="24"/>
                <c:pt idx="0">
                  <c:v>0.35622698039215683</c:v>
                </c:pt>
                <c:pt idx="1">
                  <c:v>0.35622698039215683</c:v>
                </c:pt>
                <c:pt idx="2">
                  <c:v>0.35622698039215683</c:v>
                </c:pt>
                <c:pt idx="3">
                  <c:v>0.35622698039215683</c:v>
                </c:pt>
                <c:pt idx="4">
                  <c:v>0.35622698039215683</c:v>
                </c:pt>
                <c:pt idx="5">
                  <c:v>0.35622698039215683</c:v>
                </c:pt>
                <c:pt idx="6">
                  <c:v>0.35622698039215683</c:v>
                </c:pt>
                <c:pt idx="7">
                  <c:v>0.35622698039215683</c:v>
                </c:pt>
                <c:pt idx="8">
                  <c:v>0.35622698039215683</c:v>
                </c:pt>
                <c:pt idx="9">
                  <c:v>0.35622698039215683</c:v>
                </c:pt>
                <c:pt idx="10">
                  <c:v>0.35622698039215683</c:v>
                </c:pt>
                <c:pt idx="11">
                  <c:v>0.35622698039215683</c:v>
                </c:pt>
                <c:pt idx="12">
                  <c:v>0.35622698039215683</c:v>
                </c:pt>
                <c:pt idx="13">
                  <c:v>0.35622698039215683</c:v>
                </c:pt>
                <c:pt idx="14">
                  <c:v>0.35622698039215683</c:v>
                </c:pt>
                <c:pt idx="15">
                  <c:v>0.35622698039215683</c:v>
                </c:pt>
                <c:pt idx="16">
                  <c:v>0.35622698039215683</c:v>
                </c:pt>
                <c:pt idx="17">
                  <c:v>0.35622698039215683</c:v>
                </c:pt>
                <c:pt idx="18">
                  <c:v>0.35622698039215683</c:v>
                </c:pt>
                <c:pt idx="19">
                  <c:v>0.35622698039215683</c:v>
                </c:pt>
                <c:pt idx="20">
                  <c:v>0.35622698039215683</c:v>
                </c:pt>
                <c:pt idx="21">
                  <c:v>0.35622698039215683</c:v>
                </c:pt>
                <c:pt idx="22">
                  <c:v>0.35622698039215683</c:v>
                </c:pt>
                <c:pt idx="23">
                  <c:v>0.35622698039215683</c:v>
                </c:pt>
              </c:numCache>
            </c:numRef>
          </c:val>
          <c:smooth val="0"/>
          <c:extLst>
            <c:ext xmlns:c16="http://schemas.microsoft.com/office/drawing/2014/chart" uri="{C3380CC4-5D6E-409C-BE32-E72D297353CC}">
              <c16:uniqueId val="{00000002-9EEF-429A-A49C-934F6331A5AF}"/>
            </c:ext>
          </c:extLst>
        </c:ser>
        <c:ser>
          <c:idx val="2"/>
          <c:order val="3"/>
          <c:tx>
            <c:strRef>
              <c:f>'Diag IMG 9wk'!$D$6</c:f>
              <c:strCache>
                <c:ptCount val="1"/>
                <c:pt idx="0">
                  <c:v>Mean</c:v>
                </c:pt>
              </c:strCache>
            </c:strRef>
          </c:tx>
          <c:spPr>
            <a:ln w="15875">
              <a:solidFill>
                <a:schemeClr val="tx1"/>
              </a:solidFill>
            </a:ln>
          </c:spPr>
          <c:marker>
            <c:symbol val="none"/>
          </c:marker>
          <c:cat>
            <c:numRef>
              <c:f>'Diag IMG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9wk'!$D$79:$D$102</c:f>
              <c:numCache>
                <c:formatCode>0%</c:formatCode>
                <c:ptCount val="24"/>
                <c:pt idx="0">
                  <c:v>0.42058333333333331</c:v>
                </c:pt>
                <c:pt idx="1">
                  <c:v>0.42058333333333331</c:v>
                </c:pt>
                <c:pt idx="2">
                  <c:v>0.42058333333333331</c:v>
                </c:pt>
                <c:pt idx="3">
                  <c:v>0.42058333333333331</c:v>
                </c:pt>
                <c:pt idx="4">
                  <c:v>0.42058333333333331</c:v>
                </c:pt>
                <c:pt idx="5">
                  <c:v>0.42058333333333331</c:v>
                </c:pt>
                <c:pt idx="6">
                  <c:v>0.42058333333333331</c:v>
                </c:pt>
                <c:pt idx="7">
                  <c:v>0.42058333333333331</c:v>
                </c:pt>
                <c:pt idx="8">
                  <c:v>0.42058333333333331</c:v>
                </c:pt>
                <c:pt idx="9">
                  <c:v>0.42058333333333331</c:v>
                </c:pt>
                <c:pt idx="10">
                  <c:v>0.42058333333333331</c:v>
                </c:pt>
                <c:pt idx="11">
                  <c:v>0.42058333333333331</c:v>
                </c:pt>
                <c:pt idx="12">
                  <c:v>0.42058333333333331</c:v>
                </c:pt>
                <c:pt idx="13">
                  <c:v>0.42058333333333331</c:v>
                </c:pt>
                <c:pt idx="14">
                  <c:v>0.42058333333333331</c:v>
                </c:pt>
                <c:pt idx="15">
                  <c:v>0.42058333333333331</c:v>
                </c:pt>
                <c:pt idx="16">
                  <c:v>0.42058333333333331</c:v>
                </c:pt>
                <c:pt idx="17">
                  <c:v>0.42058333333333331</c:v>
                </c:pt>
                <c:pt idx="18">
                  <c:v>0.42058333333333331</c:v>
                </c:pt>
                <c:pt idx="19">
                  <c:v>0.42058333333333331</c:v>
                </c:pt>
                <c:pt idx="20">
                  <c:v>0.42058333333333331</c:v>
                </c:pt>
                <c:pt idx="21">
                  <c:v>0.42058333333333331</c:v>
                </c:pt>
                <c:pt idx="22">
                  <c:v>0.42058333333333331</c:v>
                </c:pt>
                <c:pt idx="23">
                  <c:v>0.42058333333333331</c:v>
                </c:pt>
              </c:numCache>
            </c:numRef>
          </c:val>
          <c:smooth val="0"/>
          <c:extLst>
            <c:ext xmlns:c16="http://schemas.microsoft.com/office/drawing/2014/chart" uri="{C3380CC4-5D6E-409C-BE32-E72D297353CC}">
              <c16:uniqueId val="{00000003-9EEF-429A-A49C-934F6331A5AF}"/>
            </c:ext>
          </c:extLst>
        </c:ser>
        <c:ser>
          <c:idx val="4"/>
          <c:order val="4"/>
          <c:tx>
            <c:strRef>
              <c:f>'Diag IMG 9wk'!$C$6</c:f>
              <c:strCache>
                <c:ptCount val="1"/>
                <c:pt idx="0">
                  <c:v>UPL</c:v>
                </c:pt>
              </c:strCache>
            </c:strRef>
          </c:tx>
          <c:spPr>
            <a:ln w="15875">
              <a:solidFill>
                <a:schemeClr val="tx1"/>
              </a:solidFill>
              <a:prstDash val="lgDash"/>
            </a:ln>
          </c:spPr>
          <c:marker>
            <c:symbol val="none"/>
          </c:marker>
          <c:cat>
            <c:numRef>
              <c:f>'Diag IMG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9wk'!$C$79:$C$102</c:f>
              <c:numCache>
                <c:formatCode>0%</c:formatCode>
                <c:ptCount val="24"/>
                <c:pt idx="0">
                  <c:v>0.48493968627450978</c:v>
                </c:pt>
                <c:pt idx="1">
                  <c:v>0.48493968627450978</c:v>
                </c:pt>
                <c:pt idx="2">
                  <c:v>0.48493968627450978</c:v>
                </c:pt>
                <c:pt idx="3">
                  <c:v>0.48493968627450978</c:v>
                </c:pt>
                <c:pt idx="4">
                  <c:v>0.48493968627450978</c:v>
                </c:pt>
                <c:pt idx="5">
                  <c:v>0.48493968627450978</c:v>
                </c:pt>
                <c:pt idx="6">
                  <c:v>0.48493968627450978</c:v>
                </c:pt>
                <c:pt idx="7">
                  <c:v>0.48493968627450978</c:v>
                </c:pt>
                <c:pt idx="8">
                  <c:v>0.48493968627450978</c:v>
                </c:pt>
                <c:pt idx="9">
                  <c:v>0.48493968627450978</c:v>
                </c:pt>
                <c:pt idx="10">
                  <c:v>0.48493968627450978</c:v>
                </c:pt>
                <c:pt idx="11">
                  <c:v>0.48493968627450978</c:v>
                </c:pt>
                <c:pt idx="12">
                  <c:v>0.48493968627450978</c:v>
                </c:pt>
                <c:pt idx="13">
                  <c:v>0.48493968627450978</c:v>
                </c:pt>
                <c:pt idx="14">
                  <c:v>0.48493968627450978</c:v>
                </c:pt>
                <c:pt idx="15">
                  <c:v>0.48493968627450978</c:v>
                </c:pt>
                <c:pt idx="16">
                  <c:v>0.48493968627450978</c:v>
                </c:pt>
                <c:pt idx="17">
                  <c:v>0.48493968627450978</c:v>
                </c:pt>
                <c:pt idx="18">
                  <c:v>0.48493968627450978</c:v>
                </c:pt>
                <c:pt idx="19">
                  <c:v>0.48493968627450978</c:v>
                </c:pt>
                <c:pt idx="20">
                  <c:v>0.48493968627450978</c:v>
                </c:pt>
                <c:pt idx="21">
                  <c:v>0.48493968627450978</c:v>
                </c:pt>
                <c:pt idx="22">
                  <c:v>0.48493968627450978</c:v>
                </c:pt>
                <c:pt idx="23">
                  <c:v>0.48493968627450978</c:v>
                </c:pt>
              </c:numCache>
            </c:numRef>
          </c:val>
          <c:smooth val="0"/>
          <c:extLst>
            <c:ext xmlns:c16="http://schemas.microsoft.com/office/drawing/2014/chart" uri="{C3380CC4-5D6E-409C-BE32-E72D297353CC}">
              <c16:uniqueId val="{00000004-9EEF-429A-A49C-934F6331A5AF}"/>
            </c:ext>
          </c:extLst>
        </c:ser>
        <c:ser>
          <c:idx val="5"/>
          <c:order val="5"/>
          <c:tx>
            <c:strRef>
              <c:f>'Diag IMG 9wk'!$I$6</c:f>
              <c:strCache>
                <c:ptCount val="1"/>
                <c:pt idx="0">
                  <c:v>SCL</c:v>
                </c:pt>
              </c:strCache>
            </c:strRef>
          </c:tx>
          <c:spPr>
            <a:ln>
              <a:noFill/>
            </a:ln>
          </c:spPr>
          <c:marker>
            <c:symbol val="circle"/>
            <c:size val="6"/>
            <c:spPr>
              <a:solidFill>
                <a:srgbClr val="FF6600"/>
              </a:solidFill>
              <a:ln>
                <a:noFill/>
              </a:ln>
            </c:spPr>
          </c:marker>
          <c:cat>
            <c:numRef>
              <c:f>'Diag IMG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9wk'!$I$79:$I$102</c:f>
              <c:numCache>
                <c:formatCode>0%</c:formatCode>
                <c:ptCount val="24"/>
                <c:pt idx="0">
                  <c:v>#N/A</c:v>
                </c:pt>
                <c:pt idx="1">
                  <c:v>#N/A</c:v>
                </c:pt>
                <c:pt idx="2">
                  <c:v>#N/A</c:v>
                </c:pt>
                <c:pt idx="3">
                  <c:v>#N/A</c:v>
                </c:pt>
                <c:pt idx="4">
                  <c:v>#N/A</c:v>
                </c:pt>
                <c:pt idx="5">
                  <c:v>#N/A</c:v>
                </c:pt>
                <c:pt idx="6">
                  <c:v>#N/A</c:v>
                </c:pt>
                <c:pt idx="7">
                  <c:v>#N/A</c:v>
                </c:pt>
                <c:pt idx="8">
                  <c:v>0.34939999999999999</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9EEF-429A-A49C-934F6331A5AF}"/>
            </c:ext>
          </c:extLst>
        </c:ser>
        <c:ser>
          <c:idx val="6"/>
          <c:order val="6"/>
          <c:tx>
            <c:strRef>
              <c:f>'Diag IMG 9wk'!$J$6</c:f>
              <c:strCache>
                <c:ptCount val="1"/>
                <c:pt idx="0">
                  <c:v>SCH</c:v>
                </c:pt>
              </c:strCache>
            </c:strRef>
          </c:tx>
          <c:spPr>
            <a:ln>
              <a:noFill/>
            </a:ln>
          </c:spPr>
          <c:marker>
            <c:symbol val="circle"/>
            <c:size val="6"/>
            <c:spPr>
              <a:solidFill>
                <a:srgbClr val="5B9BD5"/>
              </a:solidFill>
              <a:ln>
                <a:noFill/>
              </a:ln>
            </c:spPr>
          </c:marker>
          <c:cat>
            <c:numRef>
              <c:f>'Diag IMG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0.48580000000000001</c:v>
                </c:pt>
                <c:pt idx="12">
                  <c:v>0.50549999999999995</c:v>
                </c:pt>
                <c:pt idx="13">
                  <c:v>0.49659999999999999</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9EEF-429A-A49C-934F6331A5AF}"/>
            </c:ext>
          </c:extLst>
        </c:ser>
        <c:dLbls>
          <c:showLegendKey val="0"/>
          <c:showVal val="0"/>
          <c:showCatName val="0"/>
          <c:showSerName val="0"/>
          <c:showPercent val="0"/>
          <c:showBubbleSize val="0"/>
        </c:dLbls>
        <c:marker val="1"/>
        <c:smooth val="0"/>
        <c:axId val="171044224"/>
        <c:axId val="172176896"/>
      </c:lineChart>
      <c:dateAx>
        <c:axId val="1710442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76896"/>
        <c:crosses val="autoZero"/>
        <c:auto val="1"/>
        <c:lblOffset val="100"/>
        <c:baseTimeUnit val="months"/>
        <c:majorUnit val="1"/>
        <c:majorTimeUnit val="months"/>
      </c:dateAx>
      <c:valAx>
        <c:axId val="17217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044224"/>
        <c:crosses val="autoZero"/>
        <c:crossBetween val="midCat"/>
      </c:valAx>
      <c:spPr>
        <a:noFill/>
        <a:ln>
          <a:noFill/>
        </a:ln>
        <a:effectLst/>
      </c:spPr>
    </c:plotArea>
    <c:legend>
      <c:legendPos val="b"/>
      <c:layout>
        <c:manualLayout>
          <c:xMode val="edge"/>
          <c:yMode val="edge"/>
          <c:x val="0.10208265483756455"/>
          <c:y val="0.81231172790041239"/>
          <c:w val="0.8319455748150536"/>
          <c:h val="0.15999598788953176"/>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Imaging patients waiting &gt; 26 weeks</a:t>
            </a:r>
            <a:endParaRPr lang="en-GB" sz="1100">
              <a:effectLst/>
            </a:endParaRPr>
          </a:p>
        </c:rich>
      </c:tx>
      <c:layout>
        <c:manualLayout>
          <c:xMode val="edge"/>
          <c:yMode val="edge"/>
          <c:x val="0.22085411198600172"/>
          <c:y val="4.6296296296296294E-2"/>
        </c:manualLayout>
      </c:layout>
      <c:overlay val="0"/>
      <c:spPr>
        <a:noFill/>
        <a:ln>
          <a:noFill/>
        </a:ln>
        <a:effectLst/>
      </c:spPr>
    </c:title>
    <c:autoTitleDeleted val="0"/>
    <c:plotArea>
      <c:layout/>
      <c:lineChart>
        <c:grouping val="standard"/>
        <c:varyColors val="0"/>
        <c:ser>
          <c:idx val="1"/>
          <c:order val="0"/>
          <c:tx>
            <c:strRef>
              <c:f>'Diag IMG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IMG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26wk'!$E$79:$E$102</c:f>
              <c:numCache>
                <c:formatCode>0</c:formatCode>
                <c:ptCount val="24"/>
                <c:pt idx="0">
                  <c:v>13135</c:v>
                </c:pt>
                <c:pt idx="1">
                  <c:v>13711</c:v>
                </c:pt>
                <c:pt idx="2">
                  <c:v>14043</c:v>
                </c:pt>
                <c:pt idx="3">
                  <c:v>15010</c:v>
                </c:pt>
                <c:pt idx="4">
                  <c:v>16534</c:v>
                </c:pt>
                <c:pt idx="5">
                  <c:v>16701</c:v>
                </c:pt>
                <c:pt idx="6">
                  <c:v>16453</c:v>
                </c:pt>
                <c:pt idx="7">
                  <c:v>15821</c:v>
                </c:pt>
                <c:pt idx="8">
                  <c:v>15430</c:v>
                </c:pt>
                <c:pt idx="9">
                  <c:v>13194</c:v>
                </c:pt>
                <c:pt idx="10">
                  <c:v>9976</c:v>
                </c:pt>
                <c:pt idx="11">
                  <c:v>8385</c:v>
                </c:pt>
                <c:pt idx="12">
                  <c:v>6798</c:v>
                </c:pt>
                <c:pt idx="13">
                  <c:v>7039</c:v>
                </c:pt>
                <c:pt idx="14">
                  <c:v>7047</c:v>
                </c:pt>
                <c:pt idx="15">
                  <c:v>7594</c:v>
                </c:pt>
                <c:pt idx="16">
                  <c:v>8495</c:v>
                </c:pt>
                <c:pt idx="17">
                  <c:v>9731</c:v>
                </c:pt>
              </c:numCache>
            </c:numRef>
          </c:val>
          <c:smooth val="0"/>
          <c:extLst>
            <c:ext xmlns:c16="http://schemas.microsoft.com/office/drawing/2014/chart" uri="{C3380CC4-5D6E-409C-BE32-E72D297353CC}">
              <c16:uniqueId val="{00000000-8C37-4A87-97F2-FFBCD29B6D7F}"/>
            </c:ext>
          </c:extLst>
        </c:ser>
        <c:ser>
          <c:idx val="3"/>
          <c:order val="1"/>
          <c:tx>
            <c:strRef>
              <c:f>'Diag IMG 26wk'!$G$6</c:f>
              <c:strCache>
                <c:ptCount val="1"/>
                <c:pt idx="0">
                  <c:v>Target</c:v>
                </c:pt>
              </c:strCache>
            </c:strRef>
          </c:tx>
          <c:spPr>
            <a:ln w="19050" cap="rnd">
              <a:solidFill>
                <a:srgbClr val="FF0000"/>
              </a:solidFill>
              <a:prstDash val="dash"/>
              <a:round/>
            </a:ln>
            <a:effectLst/>
          </c:spPr>
          <c:marker>
            <c:symbol val="none"/>
          </c:marker>
          <c:cat>
            <c:numRef>
              <c:f>'Diag IMG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C37-4A87-97F2-FFBCD29B6D7F}"/>
            </c:ext>
          </c:extLst>
        </c:ser>
        <c:ser>
          <c:idx val="0"/>
          <c:order val="2"/>
          <c:tx>
            <c:strRef>
              <c:f>'Diag IMG 26wk'!$F$6</c:f>
              <c:strCache>
                <c:ptCount val="1"/>
                <c:pt idx="0">
                  <c:v>LPL</c:v>
                </c:pt>
              </c:strCache>
            </c:strRef>
          </c:tx>
          <c:spPr>
            <a:ln w="15875">
              <a:solidFill>
                <a:schemeClr val="tx1"/>
              </a:solidFill>
              <a:prstDash val="lgDash"/>
            </a:ln>
          </c:spPr>
          <c:marker>
            <c:symbol val="none"/>
          </c:marker>
          <c:cat>
            <c:numRef>
              <c:f>'Diag IMG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26wk'!$F$79:$F$102</c:f>
              <c:numCache>
                <c:formatCode>0</c:formatCode>
                <c:ptCount val="24"/>
                <c:pt idx="0">
                  <c:v>9383.4027450980393</c:v>
                </c:pt>
                <c:pt idx="1">
                  <c:v>9383.4027450980393</c:v>
                </c:pt>
                <c:pt idx="2">
                  <c:v>9383.4027450980393</c:v>
                </c:pt>
                <c:pt idx="3">
                  <c:v>9383.4027450980393</c:v>
                </c:pt>
                <c:pt idx="4">
                  <c:v>9383.4027450980393</c:v>
                </c:pt>
                <c:pt idx="5">
                  <c:v>9383.4027450980393</c:v>
                </c:pt>
                <c:pt idx="6">
                  <c:v>9383.4027450980393</c:v>
                </c:pt>
                <c:pt idx="7">
                  <c:v>9383.4027450980393</c:v>
                </c:pt>
                <c:pt idx="8">
                  <c:v>9383.4027450980393</c:v>
                </c:pt>
                <c:pt idx="9">
                  <c:v>9383.4027450980393</c:v>
                </c:pt>
                <c:pt idx="10">
                  <c:v>9383.4027450980393</c:v>
                </c:pt>
                <c:pt idx="11">
                  <c:v>9383.4027450980393</c:v>
                </c:pt>
                <c:pt idx="12">
                  <c:v>9383.4027450980393</c:v>
                </c:pt>
                <c:pt idx="13">
                  <c:v>9383.4027450980393</c:v>
                </c:pt>
                <c:pt idx="14">
                  <c:v>9383.4027450980393</c:v>
                </c:pt>
                <c:pt idx="15">
                  <c:v>9383.4027450980393</c:v>
                </c:pt>
                <c:pt idx="16">
                  <c:v>9383.4027450980393</c:v>
                </c:pt>
                <c:pt idx="17">
                  <c:v>9383.4027450980393</c:v>
                </c:pt>
                <c:pt idx="18">
                  <c:v>9383.4027450980393</c:v>
                </c:pt>
                <c:pt idx="19">
                  <c:v>9383.4027450980393</c:v>
                </c:pt>
                <c:pt idx="20">
                  <c:v>9383.4027450980393</c:v>
                </c:pt>
                <c:pt idx="21">
                  <c:v>9383.4027450980393</c:v>
                </c:pt>
                <c:pt idx="22">
                  <c:v>9383.4027450980393</c:v>
                </c:pt>
                <c:pt idx="23">
                  <c:v>9383.4027450980393</c:v>
                </c:pt>
              </c:numCache>
            </c:numRef>
          </c:val>
          <c:smooth val="0"/>
          <c:extLst>
            <c:ext xmlns:c16="http://schemas.microsoft.com/office/drawing/2014/chart" uri="{C3380CC4-5D6E-409C-BE32-E72D297353CC}">
              <c16:uniqueId val="{00000002-8C37-4A87-97F2-FFBCD29B6D7F}"/>
            </c:ext>
          </c:extLst>
        </c:ser>
        <c:ser>
          <c:idx val="2"/>
          <c:order val="3"/>
          <c:tx>
            <c:strRef>
              <c:f>'Diag IMG 26wk'!$D$6</c:f>
              <c:strCache>
                <c:ptCount val="1"/>
                <c:pt idx="0">
                  <c:v>Mean</c:v>
                </c:pt>
              </c:strCache>
            </c:strRef>
          </c:tx>
          <c:spPr>
            <a:ln w="15875">
              <a:solidFill>
                <a:schemeClr val="tx1"/>
              </a:solidFill>
            </a:ln>
          </c:spPr>
          <c:marker>
            <c:symbol val="none"/>
          </c:marker>
          <c:cat>
            <c:numRef>
              <c:f>'Diag IMG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26wk'!$D$79:$D$102</c:f>
              <c:numCache>
                <c:formatCode>0</c:formatCode>
                <c:ptCount val="24"/>
                <c:pt idx="0">
                  <c:v>11949.833333333334</c:v>
                </c:pt>
                <c:pt idx="1">
                  <c:v>11949.833333333334</c:v>
                </c:pt>
                <c:pt idx="2">
                  <c:v>11949.833333333334</c:v>
                </c:pt>
                <c:pt idx="3">
                  <c:v>11949.833333333334</c:v>
                </c:pt>
                <c:pt idx="4">
                  <c:v>11949.833333333334</c:v>
                </c:pt>
                <c:pt idx="5">
                  <c:v>11949.833333333334</c:v>
                </c:pt>
                <c:pt idx="6">
                  <c:v>11949.833333333334</c:v>
                </c:pt>
                <c:pt idx="7">
                  <c:v>11949.833333333334</c:v>
                </c:pt>
                <c:pt idx="8">
                  <c:v>11949.833333333334</c:v>
                </c:pt>
                <c:pt idx="9">
                  <c:v>11949.833333333334</c:v>
                </c:pt>
                <c:pt idx="10">
                  <c:v>11949.833333333334</c:v>
                </c:pt>
                <c:pt idx="11">
                  <c:v>11949.833333333334</c:v>
                </c:pt>
                <c:pt idx="12">
                  <c:v>11949.833333333334</c:v>
                </c:pt>
                <c:pt idx="13">
                  <c:v>11949.833333333334</c:v>
                </c:pt>
                <c:pt idx="14">
                  <c:v>11949.833333333334</c:v>
                </c:pt>
                <c:pt idx="15">
                  <c:v>11949.833333333334</c:v>
                </c:pt>
                <c:pt idx="16">
                  <c:v>11949.833333333334</c:v>
                </c:pt>
                <c:pt idx="17">
                  <c:v>11949.833333333334</c:v>
                </c:pt>
                <c:pt idx="18">
                  <c:v>11949.833333333334</c:v>
                </c:pt>
                <c:pt idx="19">
                  <c:v>11949.833333333334</c:v>
                </c:pt>
                <c:pt idx="20">
                  <c:v>11949.833333333334</c:v>
                </c:pt>
                <c:pt idx="21">
                  <c:v>11949.833333333334</c:v>
                </c:pt>
                <c:pt idx="22">
                  <c:v>11949.833333333334</c:v>
                </c:pt>
                <c:pt idx="23">
                  <c:v>11949.833333333334</c:v>
                </c:pt>
              </c:numCache>
            </c:numRef>
          </c:val>
          <c:smooth val="0"/>
          <c:extLst>
            <c:ext xmlns:c16="http://schemas.microsoft.com/office/drawing/2014/chart" uri="{C3380CC4-5D6E-409C-BE32-E72D297353CC}">
              <c16:uniqueId val="{00000003-8C37-4A87-97F2-FFBCD29B6D7F}"/>
            </c:ext>
          </c:extLst>
        </c:ser>
        <c:ser>
          <c:idx val="4"/>
          <c:order val="4"/>
          <c:tx>
            <c:strRef>
              <c:f>'Diag IMG 26wk'!$C$6</c:f>
              <c:strCache>
                <c:ptCount val="1"/>
                <c:pt idx="0">
                  <c:v>UPL</c:v>
                </c:pt>
              </c:strCache>
            </c:strRef>
          </c:tx>
          <c:spPr>
            <a:ln w="15875">
              <a:solidFill>
                <a:schemeClr val="tx1"/>
              </a:solidFill>
              <a:prstDash val="lgDash"/>
            </a:ln>
          </c:spPr>
          <c:marker>
            <c:symbol val="none"/>
          </c:marker>
          <c:cat>
            <c:numRef>
              <c:f>'Diag IMG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26wk'!$C$79:$C$102</c:f>
              <c:numCache>
                <c:formatCode>0</c:formatCode>
                <c:ptCount val="24"/>
                <c:pt idx="0">
                  <c:v>14516.263921568629</c:v>
                </c:pt>
                <c:pt idx="1">
                  <c:v>14516.263921568629</c:v>
                </c:pt>
                <c:pt idx="2">
                  <c:v>14516.263921568629</c:v>
                </c:pt>
                <c:pt idx="3">
                  <c:v>14516.263921568629</c:v>
                </c:pt>
                <c:pt idx="4">
                  <c:v>14516.263921568629</c:v>
                </c:pt>
                <c:pt idx="5">
                  <c:v>14516.263921568629</c:v>
                </c:pt>
                <c:pt idx="6">
                  <c:v>14516.263921568629</c:v>
                </c:pt>
                <c:pt idx="7">
                  <c:v>14516.263921568629</c:v>
                </c:pt>
                <c:pt idx="8">
                  <c:v>14516.263921568629</c:v>
                </c:pt>
                <c:pt idx="9">
                  <c:v>14516.263921568629</c:v>
                </c:pt>
                <c:pt idx="10">
                  <c:v>14516.263921568629</c:v>
                </c:pt>
                <c:pt idx="11">
                  <c:v>14516.263921568629</c:v>
                </c:pt>
                <c:pt idx="12">
                  <c:v>14516.263921568629</c:v>
                </c:pt>
                <c:pt idx="13">
                  <c:v>14516.263921568629</c:v>
                </c:pt>
                <c:pt idx="14">
                  <c:v>14516.263921568629</c:v>
                </c:pt>
                <c:pt idx="15">
                  <c:v>14516.263921568629</c:v>
                </c:pt>
                <c:pt idx="16">
                  <c:v>14516.263921568629</c:v>
                </c:pt>
                <c:pt idx="17">
                  <c:v>14516.263921568629</c:v>
                </c:pt>
                <c:pt idx="18">
                  <c:v>14516.263921568629</c:v>
                </c:pt>
                <c:pt idx="19">
                  <c:v>14516.263921568629</c:v>
                </c:pt>
                <c:pt idx="20">
                  <c:v>14516.263921568629</c:v>
                </c:pt>
                <c:pt idx="21">
                  <c:v>14516.263921568629</c:v>
                </c:pt>
                <c:pt idx="22">
                  <c:v>14516.263921568629</c:v>
                </c:pt>
                <c:pt idx="23">
                  <c:v>14516.263921568629</c:v>
                </c:pt>
              </c:numCache>
            </c:numRef>
          </c:val>
          <c:smooth val="0"/>
          <c:extLst>
            <c:ext xmlns:c16="http://schemas.microsoft.com/office/drawing/2014/chart" uri="{C3380CC4-5D6E-409C-BE32-E72D297353CC}">
              <c16:uniqueId val="{00000004-8C37-4A87-97F2-FFBCD29B6D7F}"/>
            </c:ext>
          </c:extLst>
        </c:ser>
        <c:ser>
          <c:idx val="5"/>
          <c:order val="5"/>
          <c:tx>
            <c:strRef>
              <c:f>'Diag IMG 26wk'!$I$6</c:f>
              <c:strCache>
                <c:ptCount val="1"/>
                <c:pt idx="0">
                  <c:v>SCL</c:v>
                </c:pt>
              </c:strCache>
            </c:strRef>
          </c:tx>
          <c:spPr>
            <a:ln>
              <a:noFill/>
            </a:ln>
          </c:spPr>
          <c:marker>
            <c:symbol val="circle"/>
            <c:size val="6"/>
            <c:spPr>
              <a:solidFill>
                <a:srgbClr val="5B9BD5"/>
              </a:solidFill>
              <a:ln>
                <a:noFill/>
              </a:ln>
            </c:spPr>
          </c:marker>
          <c:cat>
            <c:numRef>
              <c:f>'Diag IMG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26wk'!$I$79:$I$102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8385</c:v>
                </c:pt>
                <c:pt idx="12">
                  <c:v>6798</c:v>
                </c:pt>
                <c:pt idx="13">
                  <c:v>7039</c:v>
                </c:pt>
                <c:pt idx="14">
                  <c:v>7047</c:v>
                </c:pt>
                <c:pt idx="15">
                  <c:v>7594</c:v>
                </c:pt>
                <c:pt idx="16">
                  <c:v>8495</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C37-4A87-97F2-FFBCD29B6D7F}"/>
            </c:ext>
          </c:extLst>
        </c:ser>
        <c:ser>
          <c:idx val="6"/>
          <c:order val="6"/>
          <c:tx>
            <c:strRef>
              <c:f>'Diag IMG 26wk'!$J$6</c:f>
              <c:strCache>
                <c:ptCount val="1"/>
                <c:pt idx="0">
                  <c:v>SCH</c:v>
                </c:pt>
              </c:strCache>
            </c:strRef>
          </c:tx>
          <c:spPr>
            <a:ln>
              <a:noFill/>
            </a:ln>
          </c:spPr>
          <c:marker>
            <c:symbol val="circle"/>
            <c:size val="6"/>
            <c:spPr>
              <a:solidFill>
                <a:srgbClr val="FF6600"/>
              </a:solidFill>
              <a:ln>
                <a:noFill/>
              </a:ln>
            </c:spPr>
          </c:marker>
          <c:cat>
            <c:numRef>
              <c:f>'Diag IMG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IMG 26wk'!$J$79:$J$102</c:f>
              <c:numCache>
                <c:formatCode>0</c:formatCode>
                <c:ptCount val="24"/>
                <c:pt idx="0">
                  <c:v>#N/A</c:v>
                </c:pt>
                <c:pt idx="1">
                  <c:v>#N/A</c:v>
                </c:pt>
                <c:pt idx="2">
                  <c:v>#N/A</c:v>
                </c:pt>
                <c:pt idx="3">
                  <c:v>15010</c:v>
                </c:pt>
                <c:pt idx="4">
                  <c:v>16534</c:v>
                </c:pt>
                <c:pt idx="5">
                  <c:v>16701</c:v>
                </c:pt>
                <c:pt idx="6">
                  <c:v>16453</c:v>
                </c:pt>
                <c:pt idx="7">
                  <c:v>15821</c:v>
                </c:pt>
                <c:pt idx="8">
                  <c:v>15430</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C37-4A87-97F2-FFBCD29B6D7F}"/>
            </c:ext>
          </c:extLst>
        </c:ser>
        <c:dLbls>
          <c:showLegendKey val="0"/>
          <c:showVal val="0"/>
          <c:showCatName val="0"/>
          <c:showSerName val="0"/>
          <c:showPercent val="0"/>
          <c:showBubbleSize val="0"/>
        </c:dLbls>
        <c:marker val="1"/>
        <c:smooth val="0"/>
        <c:axId val="168801408"/>
        <c:axId val="168803328"/>
      </c:lineChart>
      <c:dateAx>
        <c:axId val="1688014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3328"/>
        <c:crosses val="autoZero"/>
        <c:auto val="1"/>
        <c:lblOffset val="100"/>
        <c:baseTimeUnit val="months"/>
        <c:majorUnit val="1"/>
        <c:majorTimeUnit val="months"/>
      </c:dateAx>
      <c:valAx>
        <c:axId val="168803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1408"/>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Physiological patients  waiting &lt; 9 weeks</a:t>
            </a:r>
            <a:endParaRPr lang="en-GB" sz="1100">
              <a:effectLst/>
            </a:endParaRPr>
          </a:p>
        </c:rich>
      </c:tx>
      <c:layout>
        <c:manualLayout>
          <c:xMode val="edge"/>
          <c:yMode val="edge"/>
          <c:x val="0.17518044619422571"/>
          <c:y val="4.169883155715038E-2"/>
        </c:manualLayout>
      </c:layout>
      <c:overlay val="0"/>
      <c:spPr>
        <a:noFill/>
        <a:ln>
          <a:noFill/>
        </a:ln>
        <a:effectLst/>
      </c:spPr>
    </c:title>
    <c:autoTitleDeleted val="0"/>
    <c:plotArea>
      <c:layout/>
      <c:lineChart>
        <c:grouping val="standard"/>
        <c:varyColors val="0"/>
        <c:ser>
          <c:idx val="1"/>
          <c:order val="0"/>
          <c:tx>
            <c:strRef>
              <c:f>'Diag PHYS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PHYS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9wk'!$E$79:$E$102</c:f>
              <c:numCache>
                <c:formatCode>0.00%</c:formatCode>
                <c:ptCount val="24"/>
                <c:pt idx="0">
                  <c:v>0.38469999999999999</c:v>
                </c:pt>
                <c:pt idx="1">
                  <c:v>0.34899999999999998</c:v>
                </c:pt>
                <c:pt idx="2">
                  <c:v>0.3715</c:v>
                </c:pt>
                <c:pt idx="3">
                  <c:v>0.36380000000000001</c:v>
                </c:pt>
                <c:pt idx="4">
                  <c:v>0.33090000000000003</c:v>
                </c:pt>
                <c:pt idx="5">
                  <c:v>0.36070000000000002</c:v>
                </c:pt>
                <c:pt idx="6">
                  <c:v>0.36080000000000001</c:v>
                </c:pt>
                <c:pt idx="7">
                  <c:v>0.3543</c:v>
                </c:pt>
                <c:pt idx="8">
                  <c:v>0.32900000000000001</c:v>
                </c:pt>
                <c:pt idx="9">
                  <c:v>0.32419999999999999</c:v>
                </c:pt>
                <c:pt idx="10">
                  <c:v>0.3533</c:v>
                </c:pt>
                <c:pt idx="11">
                  <c:v>0.36549999999999999</c:v>
                </c:pt>
                <c:pt idx="12">
                  <c:v>0.33610000000000001</c:v>
                </c:pt>
                <c:pt idx="13">
                  <c:v>0.30940000000000001</c:v>
                </c:pt>
                <c:pt idx="14">
                  <c:v>0.30690000000000001</c:v>
                </c:pt>
                <c:pt idx="15">
                  <c:v>0.2923</c:v>
                </c:pt>
                <c:pt idx="16">
                  <c:v>0.28339999999999999</c:v>
                </c:pt>
                <c:pt idx="17">
                  <c:v>0.2903</c:v>
                </c:pt>
              </c:numCache>
            </c:numRef>
          </c:val>
          <c:smooth val="0"/>
          <c:extLst>
            <c:ext xmlns:c16="http://schemas.microsoft.com/office/drawing/2014/chart" uri="{C3380CC4-5D6E-409C-BE32-E72D297353CC}">
              <c16:uniqueId val="{00000000-DF30-4B79-9A9C-B7D17F43D801}"/>
            </c:ext>
          </c:extLst>
        </c:ser>
        <c:ser>
          <c:idx val="3"/>
          <c:order val="1"/>
          <c:tx>
            <c:strRef>
              <c:f>'Diag PHYS 9wk'!$G$6</c:f>
              <c:strCache>
                <c:ptCount val="1"/>
                <c:pt idx="0">
                  <c:v>Target</c:v>
                </c:pt>
              </c:strCache>
            </c:strRef>
          </c:tx>
          <c:spPr>
            <a:ln w="19050" cap="rnd">
              <a:solidFill>
                <a:srgbClr val="FF0000"/>
              </a:solidFill>
              <a:prstDash val="dash"/>
              <a:round/>
            </a:ln>
            <a:effectLst/>
          </c:spPr>
          <c:marker>
            <c:symbol val="none"/>
          </c:marker>
          <c:cat>
            <c:numRef>
              <c:f>'Diag PHYS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DF30-4B79-9A9C-B7D17F43D801}"/>
            </c:ext>
          </c:extLst>
        </c:ser>
        <c:ser>
          <c:idx val="0"/>
          <c:order val="2"/>
          <c:tx>
            <c:strRef>
              <c:f>'Diag PHYS 9wk'!$F$6</c:f>
              <c:strCache>
                <c:ptCount val="1"/>
                <c:pt idx="0">
                  <c:v>LPL</c:v>
                </c:pt>
              </c:strCache>
            </c:strRef>
          </c:tx>
          <c:spPr>
            <a:ln w="15875">
              <a:solidFill>
                <a:schemeClr val="tx1"/>
              </a:solidFill>
              <a:prstDash val="lgDash"/>
            </a:ln>
          </c:spPr>
          <c:marker>
            <c:symbol val="none"/>
          </c:marker>
          <c:cat>
            <c:numRef>
              <c:f>'Diag PHYS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9wk'!$F$79:$F$102</c:f>
              <c:numCache>
                <c:formatCode>0%</c:formatCode>
                <c:ptCount val="24"/>
                <c:pt idx="0">
                  <c:v>0.29075284967320258</c:v>
                </c:pt>
                <c:pt idx="1">
                  <c:v>0.29075284967320258</c:v>
                </c:pt>
                <c:pt idx="2">
                  <c:v>0.29075284967320258</c:v>
                </c:pt>
                <c:pt idx="3">
                  <c:v>0.29075284967320258</c:v>
                </c:pt>
                <c:pt idx="4">
                  <c:v>0.29075284967320258</c:v>
                </c:pt>
                <c:pt idx="5">
                  <c:v>0.29075284967320258</c:v>
                </c:pt>
                <c:pt idx="6">
                  <c:v>0.29075284967320258</c:v>
                </c:pt>
                <c:pt idx="7">
                  <c:v>0.29075284967320258</c:v>
                </c:pt>
                <c:pt idx="8">
                  <c:v>0.29075284967320258</c:v>
                </c:pt>
                <c:pt idx="9">
                  <c:v>0.29075284967320258</c:v>
                </c:pt>
                <c:pt idx="10">
                  <c:v>0.29075284967320258</c:v>
                </c:pt>
                <c:pt idx="11">
                  <c:v>0.29075284967320258</c:v>
                </c:pt>
                <c:pt idx="12">
                  <c:v>0.29075284967320258</c:v>
                </c:pt>
                <c:pt idx="13">
                  <c:v>0.29075284967320258</c:v>
                </c:pt>
                <c:pt idx="14">
                  <c:v>0.29075284967320258</c:v>
                </c:pt>
                <c:pt idx="15">
                  <c:v>0.29075284967320258</c:v>
                </c:pt>
                <c:pt idx="16">
                  <c:v>0.29075284967320258</c:v>
                </c:pt>
                <c:pt idx="17">
                  <c:v>0.29075284967320258</c:v>
                </c:pt>
                <c:pt idx="18">
                  <c:v>0.29075284967320258</c:v>
                </c:pt>
                <c:pt idx="19">
                  <c:v>0.29075284967320258</c:v>
                </c:pt>
                <c:pt idx="20">
                  <c:v>0.29075284967320258</c:v>
                </c:pt>
                <c:pt idx="21">
                  <c:v>0.29075284967320258</c:v>
                </c:pt>
                <c:pt idx="22">
                  <c:v>0.29075284967320258</c:v>
                </c:pt>
                <c:pt idx="23">
                  <c:v>0.29075284967320258</c:v>
                </c:pt>
              </c:numCache>
            </c:numRef>
          </c:val>
          <c:smooth val="0"/>
          <c:extLst>
            <c:ext xmlns:c16="http://schemas.microsoft.com/office/drawing/2014/chart" uri="{C3380CC4-5D6E-409C-BE32-E72D297353CC}">
              <c16:uniqueId val="{00000002-DF30-4B79-9A9C-B7D17F43D801}"/>
            </c:ext>
          </c:extLst>
        </c:ser>
        <c:ser>
          <c:idx val="2"/>
          <c:order val="3"/>
          <c:tx>
            <c:strRef>
              <c:f>'Diag PHYS 9wk'!$D$6</c:f>
              <c:strCache>
                <c:ptCount val="1"/>
                <c:pt idx="0">
                  <c:v>Mean</c:v>
                </c:pt>
              </c:strCache>
            </c:strRef>
          </c:tx>
          <c:spPr>
            <a:ln w="15875">
              <a:solidFill>
                <a:schemeClr val="tx1"/>
              </a:solidFill>
            </a:ln>
          </c:spPr>
          <c:marker>
            <c:symbol val="none"/>
          </c:marker>
          <c:cat>
            <c:numRef>
              <c:f>'Diag PHYS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9wk'!$D$79:$D$102</c:f>
              <c:numCache>
                <c:formatCode>0%</c:formatCode>
                <c:ptCount val="24"/>
                <c:pt idx="0">
                  <c:v>0.33700555555555556</c:v>
                </c:pt>
                <c:pt idx="1">
                  <c:v>0.33700555555555556</c:v>
                </c:pt>
                <c:pt idx="2">
                  <c:v>0.33700555555555556</c:v>
                </c:pt>
                <c:pt idx="3">
                  <c:v>0.33700555555555556</c:v>
                </c:pt>
                <c:pt idx="4">
                  <c:v>0.33700555555555556</c:v>
                </c:pt>
                <c:pt idx="5">
                  <c:v>0.33700555555555556</c:v>
                </c:pt>
                <c:pt idx="6">
                  <c:v>0.33700555555555556</c:v>
                </c:pt>
                <c:pt idx="7">
                  <c:v>0.33700555555555556</c:v>
                </c:pt>
                <c:pt idx="8">
                  <c:v>0.33700555555555556</c:v>
                </c:pt>
                <c:pt idx="9">
                  <c:v>0.33700555555555556</c:v>
                </c:pt>
                <c:pt idx="10">
                  <c:v>0.33700555555555556</c:v>
                </c:pt>
                <c:pt idx="11">
                  <c:v>0.33700555555555556</c:v>
                </c:pt>
                <c:pt idx="12">
                  <c:v>0.33700555555555556</c:v>
                </c:pt>
                <c:pt idx="13">
                  <c:v>0.33700555555555556</c:v>
                </c:pt>
                <c:pt idx="14">
                  <c:v>0.33700555555555556</c:v>
                </c:pt>
                <c:pt idx="15">
                  <c:v>0.33700555555555556</c:v>
                </c:pt>
                <c:pt idx="16">
                  <c:v>0.33700555555555556</c:v>
                </c:pt>
                <c:pt idx="17">
                  <c:v>0.33700555555555556</c:v>
                </c:pt>
                <c:pt idx="18">
                  <c:v>0.33700555555555556</c:v>
                </c:pt>
                <c:pt idx="19">
                  <c:v>0.33700555555555556</c:v>
                </c:pt>
                <c:pt idx="20">
                  <c:v>0.33700555555555556</c:v>
                </c:pt>
                <c:pt idx="21">
                  <c:v>0.33700555555555556</c:v>
                </c:pt>
                <c:pt idx="22">
                  <c:v>0.33700555555555556</c:v>
                </c:pt>
                <c:pt idx="23">
                  <c:v>0.33700555555555556</c:v>
                </c:pt>
              </c:numCache>
            </c:numRef>
          </c:val>
          <c:smooth val="0"/>
          <c:extLst>
            <c:ext xmlns:c16="http://schemas.microsoft.com/office/drawing/2014/chart" uri="{C3380CC4-5D6E-409C-BE32-E72D297353CC}">
              <c16:uniqueId val="{00000003-DF30-4B79-9A9C-B7D17F43D801}"/>
            </c:ext>
          </c:extLst>
        </c:ser>
        <c:ser>
          <c:idx val="4"/>
          <c:order val="4"/>
          <c:tx>
            <c:strRef>
              <c:f>'Diag PHYS 9wk'!$C$6</c:f>
              <c:strCache>
                <c:ptCount val="1"/>
                <c:pt idx="0">
                  <c:v>UPL</c:v>
                </c:pt>
              </c:strCache>
            </c:strRef>
          </c:tx>
          <c:spPr>
            <a:ln w="15875">
              <a:solidFill>
                <a:schemeClr val="tx1"/>
              </a:solidFill>
              <a:prstDash val="lgDash"/>
            </a:ln>
          </c:spPr>
          <c:marker>
            <c:symbol val="none"/>
          </c:marker>
          <c:cat>
            <c:numRef>
              <c:f>'Diag PHYS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9wk'!$C$79:$C$102</c:f>
              <c:numCache>
                <c:formatCode>0%</c:formatCode>
                <c:ptCount val="24"/>
                <c:pt idx="0">
                  <c:v>0.38325826143790853</c:v>
                </c:pt>
                <c:pt idx="1">
                  <c:v>0.38325826143790853</c:v>
                </c:pt>
                <c:pt idx="2">
                  <c:v>0.38325826143790853</c:v>
                </c:pt>
                <c:pt idx="3">
                  <c:v>0.38325826143790853</c:v>
                </c:pt>
                <c:pt idx="4">
                  <c:v>0.38325826143790853</c:v>
                </c:pt>
                <c:pt idx="5">
                  <c:v>0.38325826143790853</c:v>
                </c:pt>
                <c:pt idx="6">
                  <c:v>0.38325826143790853</c:v>
                </c:pt>
                <c:pt idx="7">
                  <c:v>0.38325826143790853</c:v>
                </c:pt>
                <c:pt idx="8">
                  <c:v>0.38325826143790853</c:v>
                </c:pt>
                <c:pt idx="9">
                  <c:v>0.38325826143790853</c:v>
                </c:pt>
                <c:pt idx="10">
                  <c:v>0.38325826143790853</c:v>
                </c:pt>
                <c:pt idx="11">
                  <c:v>0.38325826143790853</c:v>
                </c:pt>
                <c:pt idx="12">
                  <c:v>0.38325826143790853</c:v>
                </c:pt>
                <c:pt idx="13">
                  <c:v>0.38325826143790853</c:v>
                </c:pt>
                <c:pt idx="14">
                  <c:v>0.38325826143790853</c:v>
                </c:pt>
                <c:pt idx="15">
                  <c:v>0.38325826143790853</c:v>
                </c:pt>
                <c:pt idx="16">
                  <c:v>0.38325826143790853</c:v>
                </c:pt>
                <c:pt idx="17">
                  <c:v>0.38325826143790853</c:v>
                </c:pt>
                <c:pt idx="18">
                  <c:v>0.38325826143790853</c:v>
                </c:pt>
                <c:pt idx="19">
                  <c:v>0.38325826143790853</c:v>
                </c:pt>
                <c:pt idx="20">
                  <c:v>0.38325826143790853</c:v>
                </c:pt>
                <c:pt idx="21">
                  <c:v>0.38325826143790853</c:v>
                </c:pt>
                <c:pt idx="22">
                  <c:v>0.38325826143790853</c:v>
                </c:pt>
                <c:pt idx="23">
                  <c:v>0.38325826143790853</c:v>
                </c:pt>
              </c:numCache>
            </c:numRef>
          </c:val>
          <c:smooth val="0"/>
          <c:extLst>
            <c:ext xmlns:c16="http://schemas.microsoft.com/office/drawing/2014/chart" uri="{C3380CC4-5D6E-409C-BE32-E72D297353CC}">
              <c16:uniqueId val="{00000004-DF30-4B79-9A9C-B7D17F43D801}"/>
            </c:ext>
          </c:extLst>
        </c:ser>
        <c:ser>
          <c:idx val="5"/>
          <c:order val="5"/>
          <c:tx>
            <c:strRef>
              <c:f>'Diag PHYS 9wk'!$I$6</c:f>
              <c:strCache>
                <c:ptCount val="1"/>
                <c:pt idx="0">
                  <c:v>SCL</c:v>
                </c:pt>
              </c:strCache>
            </c:strRef>
          </c:tx>
          <c:spPr>
            <a:ln>
              <a:noFill/>
            </a:ln>
          </c:spPr>
          <c:marker>
            <c:symbol val="circle"/>
            <c:size val="6"/>
            <c:spPr>
              <a:solidFill>
                <a:srgbClr val="FF6600"/>
              </a:solidFill>
              <a:ln>
                <a:noFill/>
              </a:ln>
            </c:spPr>
          </c:marker>
          <c:cat>
            <c:numRef>
              <c:f>'Diag PHYS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9wk'!$I$79:$I$102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0.28339999999999999</c:v>
                </c:pt>
                <c:pt idx="17">
                  <c:v>0.2903</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DF30-4B79-9A9C-B7D17F43D801}"/>
            </c:ext>
          </c:extLst>
        </c:ser>
        <c:ser>
          <c:idx val="6"/>
          <c:order val="6"/>
          <c:tx>
            <c:strRef>
              <c:f>'Diag PHYS 9wk'!$J$6</c:f>
              <c:strCache>
                <c:ptCount val="1"/>
                <c:pt idx="0">
                  <c:v>SCH</c:v>
                </c:pt>
              </c:strCache>
            </c:strRef>
          </c:tx>
          <c:spPr>
            <a:ln>
              <a:noFill/>
            </a:ln>
          </c:spPr>
          <c:marker>
            <c:symbol val="circle"/>
            <c:size val="6"/>
            <c:spPr>
              <a:solidFill>
                <a:srgbClr val="5B9BD5"/>
              </a:solidFill>
              <a:ln>
                <a:noFill/>
              </a:ln>
            </c:spPr>
          </c:marker>
          <c:cat>
            <c:numRef>
              <c:f>'Diag PHYS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9wk'!$J$79:$J$102</c:f>
              <c:numCache>
                <c:formatCode>0%</c:formatCode>
                <c:ptCount val="24"/>
                <c:pt idx="0">
                  <c:v>0.38469999999999999</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DF30-4B79-9A9C-B7D17F43D801}"/>
            </c:ext>
          </c:extLst>
        </c:ser>
        <c:dLbls>
          <c:showLegendKey val="0"/>
          <c:showVal val="0"/>
          <c:showCatName val="0"/>
          <c:showSerName val="0"/>
          <c:showPercent val="0"/>
          <c:showBubbleSize val="0"/>
        </c:dLbls>
        <c:marker val="1"/>
        <c:smooth val="0"/>
        <c:axId val="171044224"/>
        <c:axId val="172176896"/>
      </c:lineChart>
      <c:dateAx>
        <c:axId val="1710442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76896"/>
        <c:crosses val="autoZero"/>
        <c:auto val="1"/>
        <c:lblOffset val="100"/>
        <c:baseTimeUnit val="months"/>
        <c:majorUnit val="1"/>
        <c:majorTimeUnit val="months"/>
      </c:dateAx>
      <c:valAx>
        <c:axId val="17217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04422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Physiological patients waiting &gt; 26 weeks</a:t>
            </a:r>
            <a:endParaRPr lang="en-GB" sz="1100">
              <a:effectLst/>
            </a:endParaRPr>
          </a:p>
        </c:rich>
      </c:tx>
      <c:layout>
        <c:manualLayout>
          <c:xMode val="edge"/>
          <c:yMode val="edge"/>
          <c:x val="0.19029855643044619"/>
          <c:y val="5.0925925925925923E-2"/>
        </c:manualLayout>
      </c:layout>
      <c:overlay val="0"/>
      <c:spPr>
        <a:noFill/>
        <a:ln>
          <a:noFill/>
        </a:ln>
        <a:effectLst/>
      </c:spPr>
    </c:title>
    <c:autoTitleDeleted val="0"/>
    <c:plotArea>
      <c:layout/>
      <c:lineChart>
        <c:grouping val="standard"/>
        <c:varyColors val="0"/>
        <c:ser>
          <c:idx val="1"/>
          <c:order val="0"/>
          <c:tx>
            <c:strRef>
              <c:f>'Diag PHYS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PHYS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26wk'!$E$79:$E$102</c:f>
              <c:numCache>
                <c:formatCode>0</c:formatCode>
                <c:ptCount val="24"/>
                <c:pt idx="0">
                  <c:v>5581</c:v>
                </c:pt>
                <c:pt idx="1">
                  <c:v>5693</c:v>
                </c:pt>
                <c:pt idx="2">
                  <c:v>5427</c:v>
                </c:pt>
                <c:pt idx="3">
                  <c:v>5368</c:v>
                </c:pt>
                <c:pt idx="4">
                  <c:v>5467</c:v>
                </c:pt>
                <c:pt idx="5">
                  <c:v>5636</c:v>
                </c:pt>
                <c:pt idx="6">
                  <c:v>5687</c:v>
                </c:pt>
                <c:pt idx="7">
                  <c:v>5549</c:v>
                </c:pt>
                <c:pt idx="8">
                  <c:v>5621</c:v>
                </c:pt>
                <c:pt idx="9">
                  <c:v>5730</c:v>
                </c:pt>
                <c:pt idx="10">
                  <c:v>5828</c:v>
                </c:pt>
                <c:pt idx="11">
                  <c:v>5858</c:v>
                </c:pt>
                <c:pt idx="12">
                  <c:v>6197</c:v>
                </c:pt>
                <c:pt idx="13">
                  <c:v>6519</c:v>
                </c:pt>
                <c:pt idx="14">
                  <c:v>6476</c:v>
                </c:pt>
                <c:pt idx="15">
                  <c:v>6592</c:v>
                </c:pt>
                <c:pt idx="16">
                  <c:v>6908</c:v>
                </c:pt>
                <c:pt idx="17">
                  <c:v>7220</c:v>
                </c:pt>
              </c:numCache>
            </c:numRef>
          </c:val>
          <c:smooth val="0"/>
          <c:extLst>
            <c:ext xmlns:c16="http://schemas.microsoft.com/office/drawing/2014/chart" uri="{C3380CC4-5D6E-409C-BE32-E72D297353CC}">
              <c16:uniqueId val="{00000000-8931-4C73-97B2-310FF639E6DB}"/>
            </c:ext>
          </c:extLst>
        </c:ser>
        <c:ser>
          <c:idx val="3"/>
          <c:order val="1"/>
          <c:tx>
            <c:strRef>
              <c:f>'Diag PHYS 26wk'!$G$6</c:f>
              <c:strCache>
                <c:ptCount val="1"/>
                <c:pt idx="0">
                  <c:v>Target</c:v>
                </c:pt>
              </c:strCache>
            </c:strRef>
          </c:tx>
          <c:spPr>
            <a:ln w="19050" cap="rnd">
              <a:solidFill>
                <a:srgbClr val="FF0000"/>
              </a:solidFill>
              <a:prstDash val="dash"/>
              <a:round/>
            </a:ln>
            <a:effectLst/>
          </c:spPr>
          <c:marker>
            <c:symbol val="none"/>
          </c:marker>
          <c:cat>
            <c:numRef>
              <c:f>'Diag PHYS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931-4C73-97B2-310FF639E6DB}"/>
            </c:ext>
          </c:extLst>
        </c:ser>
        <c:ser>
          <c:idx val="0"/>
          <c:order val="2"/>
          <c:tx>
            <c:strRef>
              <c:f>'Diag PHYS 26wk'!$F$6</c:f>
              <c:strCache>
                <c:ptCount val="1"/>
                <c:pt idx="0">
                  <c:v>LPL</c:v>
                </c:pt>
              </c:strCache>
            </c:strRef>
          </c:tx>
          <c:spPr>
            <a:ln w="15875">
              <a:solidFill>
                <a:schemeClr val="tx1"/>
              </a:solidFill>
              <a:prstDash val="lgDash"/>
            </a:ln>
          </c:spPr>
          <c:marker>
            <c:symbol val="none"/>
          </c:marker>
          <c:cat>
            <c:numRef>
              <c:f>'Diag PHYS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26wk'!$F$79:$F$102</c:f>
              <c:numCache>
                <c:formatCode>0</c:formatCode>
                <c:ptCount val="24"/>
                <c:pt idx="0">
                  <c:v>5549.4742483660129</c:v>
                </c:pt>
                <c:pt idx="1">
                  <c:v>5549.4742483660129</c:v>
                </c:pt>
                <c:pt idx="2">
                  <c:v>5549.4742483660129</c:v>
                </c:pt>
                <c:pt idx="3">
                  <c:v>5549.4742483660129</c:v>
                </c:pt>
                <c:pt idx="4">
                  <c:v>5549.4742483660129</c:v>
                </c:pt>
                <c:pt idx="5">
                  <c:v>5549.4742483660129</c:v>
                </c:pt>
                <c:pt idx="6">
                  <c:v>5549.4742483660129</c:v>
                </c:pt>
                <c:pt idx="7">
                  <c:v>5549.4742483660129</c:v>
                </c:pt>
                <c:pt idx="8">
                  <c:v>5549.4742483660129</c:v>
                </c:pt>
                <c:pt idx="9">
                  <c:v>5549.4742483660129</c:v>
                </c:pt>
                <c:pt idx="10">
                  <c:v>5549.4742483660129</c:v>
                </c:pt>
                <c:pt idx="11">
                  <c:v>5549.4742483660129</c:v>
                </c:pt>
                <c:pt idx="12">
                  <c:v>5549.4742483660129</c:v>
                </c:pt>
                <c:pt idx="13">
                  <c:v>5549.4742483660129</c:v>
                </c:pt>
                <c:pt idx="14">
                  <c:v>5549.4742483660129</c:v>
                </c:pt>
                <c:pt idx="15">
                  <c:v>5549.4742483660129</c:v>
                </c:pt>
                <c:pt idx="16">
                  <c:v>5549.4742483660129</c:v>
                </c:pt>
                <c:pt idx="17">
                  <c:v>5549.4742483660129</c:v>
                </c:pt>
                <c:pt idx="18">
                  <c:v>5549.4742483660129</c:v>
                </c:pt>
                <c:pt idx="19">
                  <c:v>5549.4742483660129</c:v>
                </c:pt>
                <c:pt idx="20">
                  <c:v>5549.4742483660129</c:v>
                </c:pt>
                <c:pt idx="21">
                  <c:v>5549.4742483660129</c:v>
                </c:pt>
                <c:pt idx="22">
                  <c:v>5549.4742483660129</c:v>
                </c:pt>
                <c:pt idx="23">
                  <c:v>5549.4742483660129</c:v>
                </c:pt>
              </c:numCache>
            </c:numRef>
          </c:val>
          <c:smooth val="0"/>
          <c:extLst>
            <c:ext xmlns:c16="http://schemas.microsoft.com/office/drawing/2014/chart" uri="{C3380CC4-5D6E-409C-BE32-E72D297353CC}">
              <c16:uniqueId val="{00000002-8931-4C73-97B2-310FF639E6DB}"/>
            </c:ext>
          </c:extLst>
        </c:ser>
        <c:ser>
          <c:idx val="2"/>
          <c:order val="3"/>
          <c:tx>
            <c:strRef>
              <c:f>'Diag PHYS 26wk'!$D$6</c:f>
              <c:strCache>
                <c:ptCount val="1"/>
                <c:pt idx="0">
                  <c:v>Mean</c:v>
                </c:pt>
              </c:strCache>
            </c:strRef>
          </c:tx>
          <c:spPr>
            <a:ln w="15875">
              <a:solidFill>
                <a:schemeClr val="tx1"/>
              </a:solidFill>
            </a:ln>
          </c:spPr>
          <c:marker>
            <c:symbol val="none"/>
          </c:marker>
          <c:cat>
            <c:numRef>
              <c:f>'Diag PHYS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26wk'!$D$79:$D$102</c:f>
              <c:numCache>
                <c:formatCode>0</c:formatCode>
                <c:ptCount val="24"/>
                <c:pt idx="0">
                  <c:v>5964.2777777777774</c:v>
                </c:pt>
                <c:pt idx="1">
                  <c:v>5964.2777777777774</c:v>
                </c:pt>
                <c:pt idx="2">
                  <c:v>5964.2777777777774</c:v>
                </c:pt>
                <c:pt idx="3">
                  <c:v>5964.2777777777774</c:v>
                </c:pt>
                <c:pt idx="4">
                  <c:v>5964.2777777777774</c:v>
                </c:pt>
                <c:pt idx="5">
                  <c:v>5964.2777777777774</c:v>
                </c:pt>
                <c:pt idx="6">
                  <c:v>5964.2777777777774</c:v>
                </c:pt>
                <c:pt idx="7">
                  <c:v>5964.2777777777774</c:v>
                </c:pt>
                <c:pt idx="8">
                  <c:v>5964.2777777777774</c:v>
                </c:pt>
                <c:pt idx="9">
                  <c:v>5964.2777777777774</c:v>
                </c:pt>
                <c:pt idx="10">
                  <c:v>5964.2777777777774</c:v>
                </c:pt>
                <c:pt idx="11">
                  <c:v>5964.2777777777774</c:v>
                </c:pt>
                <c:pt idx="12">
                  <c:v>5964.2777777777774</c:v>
                </c:pt>
                <c:pt idx="13">
                  <c:v>5964.2777777777774</c:v>
                </c:pt>
                <c:pt idx="14">
                  <c:v>5964.2777777777774</c:v>
                </c:pt>
                <c:pt idx="15">
                  <c:v>5964.2777777777774</c:v>
                </c:pt>
                <c:pt idx="16">
                  <c:v>5964.2777777777774</c:v>
                </c:pt>
                <c:pt idx="17">
                  <c:v>5964.2777777777774</c:v>
                </c:pt>
                <c:pt idx="18">
                  <c:v>5964.2777777777774</c:v>
                </c:pt>
                <c:pt idx="19">
                  <c:v>5964.2777777777774</c:v>
                </c:pt>
                <c:pt idx="20">
                  <c:v>5964.2777777777774</c:v>
                </c:pt>
                <c:pt idx="21">
                  <c:v>5964.2777777777774</c:v>
                </c:pt>
                <c:pt idx="22">
                  <c:v>5964.2777777777774</c:v>
                </c:pt>
                <c:pt idx="23">
                  <c:v>5964.2777777777774</c:v>
                </c:pt>
              </c:numCache>
            </c:numRef>
          </c:val>
          <c:smooth val="0"/>
          <c:extLst>
            <c:ext xmlns:c16="http://schemas.microsoft.com/office/drawing/2014/chart" uri="{C3380CC4-5D6E-409C-BE32-E72D297353CC}">
              <c16:uniqueId val="{00000003-8931-4C73-97B2-310FF639E6DB}"/>
            </c:ext>
          </c:extLst>
        </c:ser>
        <c:ser>
          <c:idx val="4"/>
          <c:order val="4"/>
          <c:tx>
            <c:strRef>
              <c:f>'Diag PHYS 26wk'!$C$6</c:f>
              <c:strCache>
                <c:ptCount val="1"/>
                <c:pt idx="0">
                  <c:v>UPL</c:v>
                </c:pt>
              </c:strCache>
            </c:strRef>
          </c:tx>
          <c:spPr>
            <a:ln w="15875">
              <a:solidFill>
                <a:schemeClr val="tx1"/>
              </a:solidFill>
              <a:prstDash val="lgDash"/>
            </a:ln>
          </c:spPr>
          <c:marker>
            <c:symbol val="none"/>
          </c:marker>
          <c:cat>
            <c:numRef>
              <c:f>'Diag PHYS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26wk'!$C$79:$C$102</c:f>
              <c:numCache>
                <c:formatCode>0</c:formatCode>
                <c:ptCount val="24"/>
                <c:pt idx="0">
                  <c:v>6379.0813071895418</c:v>
                </c:pt>
                <c:pt idx="1">
                  <c:v>6379.0813071895418</c:v>
                </c:pt>
                <c:pt idx="2">
                  <c:v>6379.0813071895418</c:v>
                </c:pt>
                <c:pt idx="3">
                  <c:v>6379.0813071895418</c:v>
                </c:pt>
                <c:pt idx="4">
                  <c:v>6379.0813071895418</c:v>
                </c:pt>
                <c:pt idx="5">
                  <c:v>6379.0813071895418</c:v>
                </c:pt>
                <c:pt idx="6">
                  <c:v>6379.0813071895418</c:v>
                </c:pt>
                <c:pt idx="7">
                  <c:v>6379.0813071895418</c:v>
                </c:pt>
                <c:pt idx="8">
                  <c:v>6379.0813071895418</c:v>
                </c:pt>
                <c:pt idx="9">
                  <c:v>6379.0813071895418</c:v>
                </c:pt>
                <c:pt idx="10">
                  <c:v>6379.0813071895418</c:v>
                </c:pt>
                <c:pt idx="11">
                  <c:v>6379.0813071895418</c:v>
                </c:pt>
                <c:pt idx="12">
                  <c:v>6379.0813071895418</c:v>
                </c:pt>
                <c:pt idx="13">
                  <c:v>6379.0813071895418</c:v>
                </c:pt>
                <c:pt idx="14">
                  <c:v>6379.0813071895418</c:v>
                </c:pt>
                <c:pt idx="15">
                  <c:v>6379.0813071895418</c:v>
                </c:pt>
                <c:pt idx="16">
                  <c:v>6379.0813071895418</c:v>
                </c:pt>
                <c:pt idx="17">
                  <c:v>6379.0813071895418</c:v>
                </c:pt>
                <c:pt idx="18">
                  <c:v>6379.0813071895418</c:v>
                </c:pt>
                <c:pt idx="19">
                  <c:v>6379.0813071895418</c:v>
                </c:pt>
                <c:pt idx="20">
                  <c:v>6379.0813071895418</c:v>
                </c:pt>
                <c:pt idx="21">
                  <c:v>6379.0813071895418</c:v>
                </c:pt>
                <c:pt idx="22">
                  <c:v>6379.0813071895418</c:v>
                </c:pt>
                <c:pt idx="23">
                  <c:v>6379.0813071895418</c:v>
                </c:pt>
              </c:numCache>
            </c:numRef>
          </c:val>
          <c:smooth val="0"/>
          <c:extLst>
            <c:ext xmlns:c16="http://schemas.microsoft.com/office/drawing/2014/chart" uri="{C3380CC4-5D6E-409C-BE32-E72D297353CC}">
              <c16:uniqueId val="{00000004-8931-4C73-97B2-310FF639E6DB}"/>
            </c:ext>
          </c:extLst>
        </c:ser>
        <c:ser>
          <c:idx val="5"/>
          <c:order val="5"/>
          <c:tx>
            <c:strRef>
              <c:f>'Diag PHYS 26wk'!$I$6</c:f>
              <c:strCache>
                <c:ptCount val="1"/>
                <c:pt idx="0">
                  <c:v>SCL</c:v>
                </c:pt>
              </c:strCache>
            </c:strRef>
          </c:tx>
          <c:spPr>
            <a:ln>
              <a:noFill/>
            </a:ln>
          </c:spPr>
          <c:marker>
            <c:symbol val="circle"/>
            <c:size val="6"/>
            <c:spPr>
              <a:solidFill>
                <a:srgbClr val="5B9BD5"/>
              </a:solidFill>
              <a:ln>
                <a:noFill/>
              </a:ln>
            </c:spPr>
          </c:marker>
          <c:cat>
            <c:numRef>
              <c:f>'Diag PHYS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26wk'!$I$79:$I$102</c:f>
              <c:numCache>
                <c:formatCode>0</c:formatCode>
                <c:ptCount val="24"/>
                <c:pt idx="0">
                  <c:v>5581</c:v>
                </c:pt>
                <c:pt idx="1">
                  <c:v>5693</c:v>
                </c:pt>
                <c:pt idx="2">
                  <c:v>5427</c:v>
                </c:pt>
                <c:pt idx="3">
                  <c:v>5368</c:v>
                </c:pt>
                <c:pt idx="4">
                  <c:v>5467</c:v>
                </c:pt>
                <c:pt idx="5">
                  <c:v>5636</c:v>
                </c:pt>
                <c:pt idx="6">
                  <c:v>5687</c:v>
                </c:pt>
                <c:pt idx="7">
                  <c:v>5549</c:v>
                </c:pt>
                <c:pt idx="8">
                  <c:v>5621</c:v>
                </c:pt>
                <c:pt idx="9">
                  <c:v>5730</c:v>
                </c:pt>
                <c:pt idx="10">
                  <c:v>5828</c:v>
                </c:pt>
                <c:pt idx="11">
                  <c:v>5858</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931-4C73-97B2-310FF639E6DB}"/>
            </c:ext>
          </c:extLst>
        </c:ser>
        <c:ser>
          <c:idx val="6"/>
          <c:order val="6"/>
          <c:tx>
            <c:strRef>
              <c:f>'Diag PHYS 26wk'!$J$6</c:f>
              <c:strCache>
                <c:ptCount val="1"/>
                <c:pt idx="0">
                  <c:v>SCH</c:v>
                </c:pt>
              </c:strCache>
            </c:strRef>
          </c:tx>
          <c:spPr>
            <a:ln>
              <a:noFill/>
            </a:ln>
          </c:spPr>
          <c:marker>
            <c:symbol val="circle"/>
            <c:size val="6"/>
            <c:spPr>
              <a:solidFill>
                <a:srgbClr val="FF6600"/>
              </a:solidFill>
              <a:ln>
                <a:noFill/>
              </a:ln>
            </c:spPr>
          </c:marker>
          <c:cat>
            <c:numRef>
              <c:f>'Diag PHYS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'Diag PHYS 26wk'!$J$79:$J$102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6519</c:v>
                </c:pt>
                <c:pt idx="14">
                  <c:v>6476</c:v>
                </c:pt>
                <c:pt idx="15">
                  <c:v>6592</c:v>
                </c:pt>
                <c:pt idx="16">
                  <c:v>6908</c:v>
                </c:pt>
                <c:pt idx="17">
                  <c:v>7220</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931-4C73-97B2-310FF639E6DB}"/>
            </c:ext>
          </c:extLst>
        </c:ser>
        <c:dLbls>
          <c:showLegendKey val="0"/>
          <c:showVal val="0"/>
          <c:showCatName val="0"/>
          <c:showSerName val="0"/>
          <c:showPercent val="0"/>
          <c:showBubbleSize val="0"/>
        </c:dLbls>
        <c:marker val="1"/>
        <c:smooth val="0"/>
        <c:axId val="168801408"/>
        <c:axId val="168803328"/>
      </c:lineChart>
      <c:dateAx>
        <c:axId val="1688014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3328"/>
        <c:crosses val="autoZero"/>
        <c:auto val="1"/>
        <c:lblOffset val="100"/>
        <c:baseTimeUnit val="months"/>
        <c:majorUnit val="1"/>
        <c:majorTimeUnit val="months"/>
      </c:dateAx>
      <c:valAx>
        <c:axId val="168803328"/>
        <c:scaling>
          <c:orientation val="minMax"/>
          <c:max val="8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1408"/>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Endoscopy Activity</a:t>
            </a:r>
          </a:p>
        </c:rich>
      </c:tx>
      <c:overlay val="0"/>
      <c:spPr>
        <a:noFill/>
        <a:ln>
          <a:noFill/>
        </a:ln>
        <a:effectLst/>
      </c:spPr>
    </c:title>
    <c:autoTitleDeleted val="0"/>
    <c:plotArea>
      <c:layout>
        <c:manualLayout>
          <c:layoutTarget val="inner"/>
          <c:xMode val="edge"/>
          <c:yMode val="edge"/>
          <c:x val="0.10024759405074365"/>
          <c:y val="0.14087962962962963"/>
          <c:w val="0.87753018372703417"/>
          <c:h val="0.63192876932050157"/>
        </c:manualLayout>
      </c:layout>
      <c:lineChart>
        <c:grouping val="standard"/>
        <c:varyColors val="0"/>
        <c:ser>
          <c:idx val="1"/>
          <c:order val="0"/>
          <c:tx>
            <c:strRef>
              <c:f>'Endos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'Endos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'Endos Activity'!$C$7:$C$18</c:f>
              <c:numCache>
                <c:formatCode>General</c:formatCode>
                <c:ptCount val="12"/>
                <c:pt idx="0">
                  <c:v>940</c:v>
                </c:pt>
                <c:pt idx="1">
                  <c:v>987</c:v>
                </c:pt>
                <c:pt idx="2">
                  <c:v>959</c:v>
                </c:pt>
                <c:pt idx="3">
                  <c:v>926</c:v>
                </c:pt>
                <c:pt idx="4">
                  <c:v>731</c:v>
                </c:pt>
                <c:pt idx="5">
                  <c:v>985</c:v>
                </c:pt>
                <c:pt idx="6">
                  <c:v>1117</c:v>
                </c:pt>
                <c:pt idx="7">
                  <c:v>996</c:v>
                </c:pt>
                <c:pt idx="8">
                  <c:v>874</c:v>
                </c:pt>
                <c:pt idx="9">
                  <c:v>1112</c:v>
                </c:pt>
                <c:pt idx="10">
                  <c:v>881</c:v>
                </c:pt>
                <c:pt idx="11">
                  <c:v>903</c:v>
                </c:pt>
              </c:numCache>
            </c:numRef>
          </c:val>
          <c:smooth val="0"/>
          <c:extLst>
            <c:ext xmlns:c16="http://schemas.microsoft.com/office/drawing/2014/chart" uri="{C3380CC4-5D6E-409C-BE32-E72D297353CC}">
              <c16:uniqueId val="{00000000-A84C-4D3B-A684-58413761E36C}"/>
            </c:ext>
          </c:extLst>
        </c:ser>
        <c:ser>
          <c:idx val="0"/>
          <c:order val="1"/>
          <c:tx>
            <c:strRef>
              <c:f>'Endos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'Endos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'Endos Activity'!$D$7:$D$18</c:f>
              <c:numCache>
                <c:formatCode>General</c:formatCode>
                <c:ptCount val="12"/>
                <c:pt idx="0">
                  <c:v>826</c:v>
                </c:pt>
                <c:pt idx="1">
                  <c:v>980</c:v>
                </c:pt>
                <c:pt idx="2">
                  <c:v>1025</c:v>
                </c:pt>
                <c:pt idx="3">
                  <c:v>897</c:v>
                </c:pt>
                <c:pt idx="4">
                  <c:v>806</c:v>
                </c:pt>
                <c:pt idx="5">
                  <c:v>945</c:v>
                </c:pt>
              </c:numCache>
            </c:numRef>
          </c:val>
          <c:smooth val="0"/>
          <c:extLst>
            <c:ext xmlns:c16="http://schemas.microsoft.com/office/drawing/2014/chart" uri="{C3380CC4-5D6E-409C-BE32-E72D297353CC}">
              <c16:uniqueId val="{00000001-A84C-4D3B-A684-58413761E36C}"/>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Endoscopy patients  waiting &lt; 9 weeks</a:t>
            </a:r>
            <a:endParaRPr lang="en-GB" sz="1100">
              <a:effectLst/>
            </a:endParaRPr>
          </a:p>
        </c:rich>
      </c:tx>
      <c:overlay val="0"/>
      <c:spPr>
        <a:noFill/>
        <a:ln>
          <a:noFill/>
        </a:ln>
        <a:effectLst/>
      </c:spPr>
    </c:title>
    <c:autoTitleDeleted val="0"/>
    <c:plotArea>
      <c:layout/>
      <c:lineChart>
        <c:grouping val="standard"/>
        <c:varyColors val="0"/>
        <c:ser>
          <c:idx val="1"/>
          <c:order val="0"/>
          <c:tx>
            <c:strRef>
              <c:f>'Endo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'Endo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9wk'!$E$79:$E$102</c:f>
              <c:numCache>
                <c:formatCode>0.00%</c:formatCode>
                <c:ptCount val="24"/>
                <c:pt idx="0">
                  <c:v>0.41299999999999998</c:v>
                </c:pt>
                <c:pt idx="1">
                  <c:v>0.40360000000000001</c:v>
                </c:pt>
                <c:pt idx="2">
                  <c:v>0.41120000000000001</c:v>
                </c:pt>
                <c:pt idx="3">
                  <c:v>0.40189999999999998</c:v>
                </c:pt>
                <c:pt idx="4">
                  <c:v>0.38900000000000001</c:v>
                </c:pt>
                <c:pt idx="5">
                  <c:v>0.47139999999999999</c:v>
                </c:pt>
                <c:pt idx="6">
                  <c:v>0.56799999999999995</c:v>
                </c:pt>
                <c:pt idx="7">
                  <c:v>0.62909999999999999</c:v>
                </c:pt>
                <c:pt idx="8">
                  <c:v>0.64019999999999999</c:v>
                </c:pt>
                <c:pt idx="9">
                  <c:v>0.59589999999999999</c:v>
                </c:pt>
                <c:pt idx="10">
                  <c:v>0.62829999999999997</c:v>
                </c:pt>
                <c:pt idx="11">
                  <c:v>0.65</c:v>
                </c:pt>
                <c:pt idx="12">
                  <c:v>0.69969999999999999</c:v>
                </c:pt>
                <c:pt idx="13">
                  <c:v>0.74060000000000004</c:v>
                </c:pt>
                <c:pt idx="14">
                  <c:v>0.79039999999999999</c:v>
                </c:pt>
                <c:pt idx="15">
                  <c:v>0.77900000000000003</c:v>
                </c:pt>
                <c:pt idx="16">
                  <c:v>0.76559999999999995</c:v>
                </c:pt>
                <c:pt idx="17">
                  <c:v>0.83650000000000002</c:v>
                </c:pt>
              </c:numCache>
            </c:numRef>
          </c:val>
          <c:smooth val="0"/>
          <c:extLst>
            <c:ext xmlns:c16="http://schemas.microsoft.com/office/drawing/2014/chart" uri="{C3380CC4-5D6E-409C-BE32-E72D297353CC}">
              <c16:uniqueId val="{00000000-35E3-4AC3-B15D-5F44BB2A8416}"/>
            </c:ext>
          </c:extLst>
        </c:ser>
        <c:ser>
          <c:idx val="3"/>
          <c:order val="1"/>
          <c:tx>
            <c:strRef>
              <c:f>'Endo 9wk'!$G$6</c:f>
              <c:strCache>
                <c:ptCount val="1"/>
                <c:pt idx="0">
                  <c:v>Target</c:v>
                </c:pt>
              </c:strCache>
            </c:strRef>
          </c:tx>
          <c:spPr>
            <a:ln w="19050" cap="rnd">
              <a:solidFill>
                <a:srgbClr val="FF0000"/>
              </a:solidFill>
              <a:prstDash val="dash"/>
              <a:round/>
            </a:ln>
            <a:effectLst/>
          </c:spPr>
          <c:marker>
            <c:symbol val="none"/>
          </c:marker>
          <c:cat>
            <c:numRef>
              <c:f>'Endo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35E3-4AC3-B15D-5F44BB2A8416}"/>
            </c:ext>
          </c:extLst>
        </c:ser>
        <c:ser>
          <c:idx val="0"/>
          <c:order val="2"/>
          <c:tx>
            <c:strRef>
              <c:f>'Endo 9wk'!$F$6</c:f>
              <c:strCache>
                <c:ptCount val="1"/>
                <c:pt idx="0">
                  <c:v>LPL</c:v>
                </c:pt>
              </c:strCache>
            </c:strRef>
          </c:tx>
          <c:spPr>
            <a:ln w="15875">
              <a:solidFill>
                <a:schemeClr val="tx1"/>
              </a:solidFill>
              <a:prstDash val="lgDash"/>
            </a:ln>
          </c:spPr>
          <c:marker>
            <c:symbol val="none"/>
          </c:marker>
          <c:cat>
            <c:numRef>
              <c:f>'Endo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9wk'!$F$79:$F$102</c:f>
              <c:numCache>
                <c:formatCode>0%</c:formatCode>
                <c:ptCount val="24"/>
                <c:pt idx="0">
                  <c:v>0.50296597385620923</c:v>
                </c:pt>
                <c:pt idx="1">
                  <c:v>0.50296597385620923</c:v>
                </c:pt>
                <c:pt idx="2">
                  <c:v>0.50296597385620923</c:v>
                </c:pt>
                <c:pt idx="3">
                  <c:v>0.50296597385620923</c:v>
                </c:pt>
                <c:pt idx="4">
                  <c:v>0.50296597385620923</c:v>
                </c:pt>
                <c:pt idx="5">
                  <c:v>0.50296597385620923</c:v>
                </c:pt>
                <c:pt idx="6">
                  <c:v>0.50296597385620923</c:v>
                </c:pt>
                <c:pt idx="7">
                  <c:v>0.50296597385620923</c:v>
                </c:pt>
                <c:pt idx="8">
                  <c:v>0.50296597385620923</c:v>
                </c:pt>
                <c:pt idx="9">
                  <c:v>0.50296597385620923</c:v>
                </c:pt>
                <c:pt idx="10">
                  <c:v>0.50296597385620923</c:v>
                </c:pt>
                <c:pt idx="11">
                  <c:v>0.50296597385620923</c:v>
                </c:pt>
                <c:pt idx="12">
                  <c:v>0.50296597385620923</c:v>
                </c:pt>
                <c:pt idx="13">
                  <c:v>0.50296597385620923</c:v>
                </c:pt>
                <c:pt idx="14">
                  <c:v>0.50296597385620923</c:v>
                </c:pt>
                <c:pt idx="15">
                  <c:v>0.50296597385620923</c:v>
                </c:pt>
                <c:pt idx="16">
                  <c:v>0.50296597385620923</c:v>
                </c:pt>
                <c:pt idx="17">
                  <c:v>0.50296597385620923</c:v>
                </c:pt>
                <c:pt idx="18">
                  <c:v>0.50296597385620923</c:v>
                </c:pt>
                <c:pt idx="19">
                  <c:v>0.50296597385620923</c:v>
                </c:pt>
                <c:pt idx="20">
                  <c:v>0.50296597385620923</c:v>
                </c:pt>
                <c:pt idx="21">
                  <c:v>0.50296597385620923</c:v>
                </c:pt>
                <c:pt idx="22">
                  <c:v>0.50296597385620923</c:v>
                </c:pt>
                <c:pt idx="23">
                  <c:v>0.50296597385620923</c:v>
                </c:pt>
              </c:numCache>
            </c:numRef>
          </c:val>
          <c:smooth val="0"/>
          <c:extLst>
            <c:ext xmlns:c16="http://schemas.microsoft.com/office/drawing/2014/chart" uri="{C3380CC4-5D6E-409C-BE32-E72D297353CC}">
              <c16:uniqueId val="{00000002-35E3-4AC3-B15D-5F44BB2A8416}"/>
            </c:ext>
          </c:extLst>
        </c:ser>
        <c:ser>
          <c:idx val="2"/>
          <c:order val="3"/>
          <c:tx>
            <c:strRef>
              <c:f>'Endo 9wk'!$D$6</c:f>
              <c:strCache>
                <c:ptCount val="1"/>
                <c:pt idx="0">
                  <c:v>Mean</c:v>
                </c:pt>
              </c:strCache>
            </c:strRef>
          </c:tx>
          <c:spPr>
            <a:ln w="15875">
              <a:solidFill>
                <a:schemeClr val="tx1"/>
              </a:solidFill>
            </a:ln>
          </c:spPr>
          <c:marker>
            <c:symbol val="none"/>
          </c:marker>
          <c:cat>
            <c:numRef>
              <c:f>'Endo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9wk'!$D$79:$D$102</c:f>
              <c:numCache>
                <c:formatCode>0%</c:formatCode>
                <c:ptCount val="24"/>
                <c:pt idx="0">
                  <c:v>0.60074444444444453</c:v>
                </c:pt>
                <c:pt idx="1">
                  <c:v>0.60074444444444453</c:v>
                </c:pt>
                <c:pt idx="2">
                  <c:v>0.60074444444444453</c:v>
                </c:pt>
                <c:pt idx="3">
                  <c:v>0.60074444444444453</c:v>
                </c:pt>
                <c:pt idx="4">
                  <c:v>0.60074444444444453</c:v>
                </c:pt>
                <c:pt idx="5">
                  <c:v>0.60074444444444453</c:v>
                </c:pt>
                <c:pt idx="6">
                  <c:v>0.60074444444444453</c:v>
                </c:pt>
                <c:pt idx="7">
                  <c:v>0.60074444444444453</c:v>
                </c:pt>
                <c:pt idx="8">
                  <c:v>0.60074444444444453</c:v>
                </c:pt>
                <c:pt idx="9">
                  <c:v>0.60074444444444453</c:v>
                </c:pt>
                <c:pt idx="10">
                  <c:v>0.60074444444444453</c:v>
                </c:pt>
                <c:pt idx="11">
                  <c:v>0.60074444444444453</c:v>
                </c:pt>
                <c:pt idx="12">
                  <c:v>0.60074444444444453</c:v>
                </c:pt>
                <c:pt idx="13">
                  <c:v>0.60074444444444453</c:v>
                </c:pt>
                <c:pt idx="14">
                  <c:v>0.60074444444444453</c:v>
                </c:pt>
                <c:pt idx="15">
                  <c:v>0.60074444444444453</c:v>
                </c:pt>
                <c:pt idx="16">
                  <c:v>0.60074444444444453</c:v>
                </c:pt>
                <c:pt idx="17">
                  <c:v>0.60074444444444453</c:v>
                </c:pt>
                <c:pt idx="18">
                  <c:v>0.60074444444444453</c:v>
                </c:pt>
                <c:pt idx="19">
                  <c:v>0.60074444444444453</c:v>
                </c:pt>
                <c:pt idx="20">
                  <c:v>0.60074444444444453</c:v>
                </c:pt>
                <c:pt idx="21">
                  <c:v>0.60074444444444453</c:v>
                </c:pt>
                <c:pt idx="22">
                  <c:v>0.60074444444444453</c:v>
                </c:pt>
                <c:pt idx="23">
                  <c:v>0.60074444444444453</c:v>
                </c:pt>
              </c:numCache>
            </c:numRef>
          </c:val>
          <c:smooth val="0"/>
          <c:extLst>
            <c:ext xmlns:c16="http://schemas.microsoft.com/office/drawing/2014/chart" uri="{C3380CC4-5D6E-409C-BE32-E72D297353CC}">
              <c16:uniqueId val="{00000003-35E3-4AC3-B15D-5F44BB2A8416}"/>
            </c:ext>
          </c:extLst>
        </c:ser>
        <c:ser>
          <c:idx val="4"/>
          <c:order val="4"/>
          <c:tx>
            <c:strRef>
              <c:f>'Endo 9wk'!$C$6</c:f>
              <c:strCache>
                <c:ptCount val="1"/>
                <c:pt idx="0">
                  <c:v>UPL</c:v>
                </c:pt>
              </c:strCache>
            </c:strRef>
          </c:tx>
          <c:spPr>
            <a:ln w="15875">
              <a:solidFill>
                <a:schemeClr val="tx1"/>
              </a:solidFill>
              <a:prstDash val="lgDash"/>
            </a:ln>
          </c:spPr>
          <c:marker>
            <c:symbol val="none"/>
          </c:marker>
          <c:cat>
            <c:numRef>
              <c:f>'Endo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9wk'!$C$79:$C$102</c:f>
              <c:numCache>
                <c:formatCode>0%</c:formatCode>
                <c:ptCount val="24"/>
                <c:pt idx="0">
                  <c:v>0.69852291503267983</c:v>
                </c:pt>
                <c:pt idx="1">
                  <c:v>0.69852291503267983</c:v>
                </c:pt>
                <c:pt idx="2">
                  <c:v>0.69852291503267983</c:v>
                </c:pt>
                <c:pt idx="3">
                  <c:v>0.69852291503267983</c:v>
                </c:pt>
                <c:pt idx="4">
                  <c:v>0.69852291503267983</c:v>
                </c:pt>
                <c:pt idx="5">
                  <c:v>0.69852291503267983</c:v>
                </c:pt>
                <c:pt idx="6">
                  <c:v>0.69852291503267983</c:v>
                </c:pt>
                <c:pt idx="7">
                  <c:v>0.69852291503267983</c:v>
                </c:pt>
                <c:pt idx="8">
                  <c:v>0.69852291503267983</c:v>
                </c:pt>
                <c:pt idx="9">
                  <c:v>0.69852291503267983</c:v>
                </c:pt>
                <c:pt idx="10">
                  <c:v>0.69852291503267983</c:v>
                </c:pt>
                <c:pt idx="11">
                  <c:v>0.69852291503267983</c:v>
                </c:pt>
                <c:pt idx="12">
                  <c:v>0.69852291503267983</c:v>
                </c:pt>
                <c:pt idx="13">
                  <c:v>0.69852291503267983</c:v>
                </c:pt>
                <c:pt idx="14">
                  <c:v>0.69852291503267983</c:v>
                </c:pt>
                <c:pt idx="15">
                  <c:v>0.69852291503267983</c:v>
                </c:pt>
                <c:pt idx="16">
                  <c:v>0.69852291503267983</c:v>
                </c:pt>
                <c:pt idx="17">
                  <c:v>0.69852291503267983</c:v>
                </c:pt>
                <c:pt idx="18">
                  <c:v>0.69852291503267983</c:v>
                </c:pt>
                <c:pt idx="19">
                  <c:v>0.69852291503267983</c:v>
                </c:pt>
                <c:pt idx="20">
                  <c:v>0.69852291503267983</c:v>
                </c:pt>
                <c:pt idx="21">
                  <c:v>0.69852291503267983</c:v>
                </c:pt>
                <c:pt idx="22">
                  <c:v>0.69852291503267983</c:v>
                </c:pt>
                <c:pt idx="23">
                  <c:v>0.69852291503267983</c:v>
                </c:pt>
              </c:numCache>
            </c:numRef>
          </c:val>
          <c:smooth val="0"/>
          <c:extLst>
            <c:ext xmlns:c16="http://schemas.microsoft.com/office/drawing/2014/chart" uri="{C3380CC4-5D6E-409C-BE32-E72D297353CC}">
              <c16:uniqueId val="{00000004-35E3-4AC3-B15D-5F44BB2A8416}"/>
            </c:ext>
          </c:extLst>
        </c:ser>
        <c:ser>
          <c:idx val="5"/>
          <c:order val="5"/>
          <c:tx>
            <c:strRef>
              <c:f>'Endo 9wk'!$I$6</c:f>
              <c:strCache>
                <c:ptCount val="1"/>
                <c:pt idx="0">
                  <c:v>SCL</c:v>
                </c:pt>
              </c:strCache>
            </c:strRef>
          </c:tx>
          <c:spPr>
            <a:ln>
              <a:noFill/>
            </a:ln>
          </c:spPr>
          <c:marker>
            <c:symbol val="circle"/>
            <c:size val="6"/>
            <c:spPr>
              <a:solidFill>
                <a:srgbClr val="FF6600"/>
              </a:solidFill>
              <a:ln>
                <a:noFill/>
              </a:ln>
            </c:spPr>
          </c:marker>
          <c:cat>
            <c:numRef>
              <c:f>'Endo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9wk'!$I$79:$I$102</c:f>
              <c:numCache>
                <c:formatCode>0%</c:formatCode>
                <c:ptCount val="24"/>
                <c:pt idx="0">
                  <c:v>0.41299999999999998</c:v>
                </c:pt>
                <c:pt idx="1">
                  <c:v>0.40360000000000001</c:v>
                </c:pt>
                <c:pt idx="2">
                  <c:v>0.41120000000000001</c:v>
                </c:pt>
                <c:pt idx="3">
                  <c:v>0.40189999999999998</c:v>
                </c:pt>
                <c:pt idx="4">
                  <c:v>0.38900000000000001</c:v>
                </c:pt>
                <c:pt idx="5">
                  <c:v>0.47139999999999999</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35E3-4AC3-B15D-5F44BB2A8416}"/>
            </c:ext>
          </c:extLst>
        </c:ser>
        <c:ser>
          <c:idx val="6"/>
          <c:order val="6"/>
          <c:tx>
            <c:strRef>
              <c:f>'Endo 9wk'!$J$6</c:f>
              <c:strCache>
                <c:ptCount val="1"/>
                <c:pt idx="0">
                  <c:v>SCH</c:v>
                </c:pt>
              </c:strCache>
            </c:strRef>
          </c:tx>
          <c:spPr>
            <a:ln>
              <a:noFill/>
            </a:ln>
          </c:spPr>
          <c:marker>
            <c:symbol val="circle"/>
            <c:size val="6"/>
            <c:spPr>
              <a:solidFill>
                <a:srgbClr val="5B9BD5"/>
              </a:solidFill>
              <a:ln>
                <a:noFill/>
              </a:ln>
            </c:spPr>
          </c:marker>
          <c:cat>
            <c:numRef>
              <c:f>'Endo 9wk'!$B$79:$B$96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0.69969999999999999</c:v>
                </c:pt>
                <c:pt idx="13">
                  <c:v>0.74060000000000004</c:v>
                </c:pt>
                <c:pt idx="14">
                  <c:v>0.79039999999999999</c:v>
                </c:pt>
                <c:pt idx="15">
                  <c:v>0.77900000000000003</c:v>
                </c:pt>
                <c:pt idx="16">
                  <c:v>0.76559999999999995</c:v>
                </c:pt>
                <c:pt idx="17">
                  <c:v>0.83650000000000002</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35E3-4AC3-B15D-5F44BB2A8416}"/>
            </c:ext>
          </c:extLst>
        </c:ser>
        <c:dLbls>
          <c:showLegendKey val="0"/>
          <c:showVal val="0"/>
          <c:showCatName val="0"/>
          <c:showSerName val="0"/>
          <c:showPercent val="0"/>
          <c:showBubbleSize val="0"/>
        </c:dLbls>
        <c:marker val="1"/>
        <c:smooth val="0"/>
        <c:axId val="174152320"/>
        <c:axId val="174162688"/>
      </c:lineChart>
      <c:dateAx>
        <c:axId val="17415232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162688"/>
        <c:crosses val="autoZero"/>
        <c:auto val="1"/>
        <c:lblOffset val="100"/>
        <c:baseTimeUnit val="months"/>
        <c:majorUnit val="1"/>
        <c:majorTimeUnit val="months"/>
      </c:dateAx>
      <c:valAx>
        <c:axId val="174162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152320"/>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Endoscopy patients waiting &gt; 26 weeks</a:t>
            </a:r>
            <a:endParaRPr lang="en-GB" sz="1100">
              <a:effectLst/>
            </a:endParaRPr>
          </a:p>
        </c:rich>
      </c:tx>
      <c:layout>
        <c:manualLayout>
          <c:xMode val="edge"/>
          <c:yMode val="edge"/>
          <c:x val="0.24619444444444444"/>
          <c:y val="4.1666666666666664E-2"/>
        </c:manualLayout>
      </c:layout>
      <c:overlay val="0"/>
      <c:spPr>
        <a:noFill/>
        <a:ln>
          <a:noFill/>
        </a:ln>
        <a:effectLst/>
      </c:spPr>
    </c:title>
    <c:autoTitleDeleted val="0"/>
    <c:plotArea>
      <c:layout/>
      <c:lineChart>
        <c:grouping val="standard"/>
        <c:varyColors val="0"/>
        <c:ser>
          <c:idx val="1"/>
          <c:order val="0"/>
          <c:tx>
            <c:strRef>
              <c:f>'Endo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'Endo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26wk'!$E$79:$E$102</c:f>
              <c:numCache>
                <c:formatCode>0</c:formatCode>
                <c:ptCount val="24"/>
                <c:pt idx="0">
                  <c:v>1673</c:v>
                </c:pt>
                <c:pt idx="1">
                  <c:v>1653</c:v>
                </c:pt>
                <c:pt idx="2">
                  <c:v>1575</c:v>
                </c:pt>
                <c:pt idx="3">
                  <c:v>1574</c:v>
                </c:pt>
                <c:pt idx="4">
                  <c:v>1550</c:v>
                </c:pt>
                <c:pt idx="5">
                  <c:v>1248</c:v>
                </c:pt>
                <c:pt idx="6">
                  <c:v>855</c:v>
                </c:pt>
                <c:pt idx="7">
                  <c:v>655</c:v>
                </c:pt>
                <c:pt idx="8">
                  <c:v>570</c:v>
                </c:pt>
                <c:pt idx="9">
                  <c:v>524</c:v>
                </c:pt>
                <c:pt idx="10">
                  <c:v>438</c:v>
                </c:pt>
                <c:pt idx="11">
                  <c:v>364</c:v>
                </c:pt>
                <c:pt idx="12">
                  <c:v>282</c:v>
                </c:pt>
                <c:pt idx="13">
                  <c:v>198</c:v>
                </c:pt>
                <c:pt idx="14">
                  <c:v>157</c:v>
                </c:pt>
                <c:pt idx="15">
                  <c:v>118</c:v>
                </c:pt>
                <c:pt idx="16">
                  <c:v>101</c:v>
                </c:pt>
                <c:pt idx="17">
                  <c:v>65</c:v>
                </c:pt>
              </c:numCache>
            </c:numRef>
          </c:val>
          <c:smooth val="0"/>
          <c:extLst>
            <c:ext xmlns:c16="http://schemas.microsoft.com/office/drawing/2014/chart" uri="{C3380CC4-5D6E-409C-BE32-E72D297353CC}">
              <c16:uniqueId val="{00000000-DCD7-4678-A994-6FBB13A1087C}"/>
            </c:ext>
          </c:extLst>
        </c:ser>
        <c:ser>
          <c:idx val="3"/>
          <c:order val="1"/>
          <c:tx>
            <c:strRef>
              <c:f>'Endo 26wk'!$G$6</c:f>
              <c:strCache>
                <c:ptCount val="1"/>
                <c:pt idx="0">
                  <c:v>Target</c:v>
                </c:pt>
              </c:strCache>
            </c:strRef>
          </c:tx>
          <c:spPr>
            <a:ln w="19050" cap="rnd">
              <a:solidFill>
                <a:srgbClr val="FF0000"/>
              </a:solidFill>
              <a:prstDash val="dash"/>
              <a:round/>
            </a:ln>
            <a:effectLst/>
          </c:spPr>
          <c:marker>
            <c:symbol val="none"/>
          </c:marker>
          <c:cat>
            <c:numRef>
              <c:f>'Endo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CD7-4678-A994-6FBB13A1087C}"/>
            </c:ext>
          </c:extLst>
        </c:ser>
        <c:ser>
          <c:idx val="0"/>
          <c:order val="2"/>
          <c:tx>
            <c:strRef>
              <c:f>'Endo 26wk'!$F$6</c:f>
              <c:strCache>
                <c:ptCount val="1"/>
                <c:pt idx="0">
                  <c:v>LPL</c:v>
                </c:pt>
              </c:strCache>
            </c:strRef>
          </c:tx>
          <c:spPr>
            <a:ln w="15875">
              <a:solidFill>
                <a:schemeClr val="tx1"/>
              </a:solidFill>
              <a:prstDash val="lgDash"/>
            </a:ln>
          </c:spPr>
          <c:marker>
            <c:symbol val="none"/>
          </c:marker>
          <c:cat>
            <c:numRef>
              <c:f>'Endo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26wk'!$F$79:$F$102</c:f>
              <c:numCache>
                <c:formatCode>0</c:formatCode>
                <c:ptCount val="24"/>
                <c:pt idx="0">
                  <c:v>503.95084967320258</c:v>
                </c:pt>
                <c:pt idx="1">
                  <c:v>503.95084967320258</c:v>
                </c:pt>
                <c:pt idx="2">
                  <c:v>503.95084967320258</c:v>
                </c:pt>
                <c:pt idx="3">
                  <c:v>503.95084967320258</c:v>
                </c:pt>
                <c:pt idx="4">
                  <c:v>503.95084967320258</c:v>
                </c:pt>
                <c:pt idx="5">
                  <c:v>503.95084967320258</c:v>
                </c:pt>
                <c:pt idx="6">
                  <c:v>503.95084967320258</c:v>
                </c:pt>
                <c:pt idx="7">
                  <c:v>503.95084967320258</c:v>
                </c:pt>
                <c:pt idx="8">
                  <c:v>503.95084967320258</c:v>
                </c:pt>
                <c:pt idx="9">
                  <c:v>503.95084967320258</c:v>
                </c:pt>
                <c:pt idx="10">
                  <c:v>503.95084967320258</c:v>
                </c:pt>
                <c:pt idx="11">
                  <c:v>503.95084967320258</c:v>
                </c:pt>
                <c:pt idx="12">
                  <c:v>503.95084967320258</c:v>
                </c:pt>
                <c:pt idx="13">
                  <c:v>503.95084967320258</c:v>
                </c:pt>
                <c:pt idx="14">
                  <c:v>503.95084967320258</c:v>
                </c:pt>
                <c:pt idx="15">
                  <c:v>503.95084967320258</c:v>
                </c:pt>
                <c:pt idx="16">
                  <c:v>503.95084967320258</c:v>
                </c:pt>
                <c:pt idx="17">
                  <c:v>503.95084967320258</c:v>
                </c:pt>
                <c:pt idx="18">
                  <c:v>503.95084967320258</c:v>
                </c:pt>
                <c:pt idx="19">
                  <c:v>503.95084967320258</c:v>
                </c:pt>
                <c:pt idx="20">
                  <c:v>503.95084967320258</c:v>
                </c:pt>
                <c:pt idx="21">
                  <c:v>503.95084967320258</c:v>
                </c:pt>
                <c:pt idx="22">
                  <c:v>503.95084967320258</c:v>
                </c:pt>
                <c:pt idx="23">
                  <c:v>503.95084967320258</c:v>
                </c:pt>
              </c:numCache>
            </c:numRef>
          </c:val>
          <c:smooth val="0"/>
          <c:extLst>
            <c:ext xmlns:c16="http://schemas.microsoft.com/office/drawing/2014/chart" uri="{C3380CC4-5D6E-409C-BE32-E72D297353CC}">
              <c16:uniqueId val="{00000002-DCD7-4678-A994-6FBB13A1087C}"/>
            </c:ext>
          </c:extLst>
        </c:ser>
        <c:ser>
          <c:idx val="2"/>
          <c:order val="3"/>
          <c:tx>
            <c:strRef>
              <c:f>'Endo 26wk'!$D$6</c:f>
              <c:strCache>
                <c:ptCount val="1"/>
                <c:pt idx="0">
                  <c:v>Mean</c:v>
                </c:pt>
              </c:strCache>
            </c:strRef>
          </c:tx>
          <c:spPr>
            <a:ln w="15875">
              <a:solidFill>
                <a:schemeClr val="tx1"/>
              </a:solidFill>
            </a:ln>
          </c:spPr>
          <c:marker>
            <c:symbol val="none"/>
          </c:marker>
          <c:cat>
            <c:numRef>
              <c:f>'Endo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26wk'!$D$79:$D$102</c:f>
              <c:numCache>
                <c:formatCode>0</c:formatCode>
                <c:ptCount val="24"/>
                <c:pt idx="0">
                  <c:v>755.55555555555554</c:v>
                </c:pt>
                <c:pt idx="1">
                  <c:v>755.55555555555554</c:v>
                </c:pt>
                <c:pt idx="2">
                  <c:v>755.55555555555554</c:v>
                </c:pt>
                <c:pt idx="3">
                  <c:v>755.55555555555554</c:v>
                </c:pt>
                <c:pt idx="4">
                  <c:v>755.55555555555554</c:v>
                </c:pt>
                <c:pt idx="5">
                  <c:v>755.55555555555554</c:v>
                </c:pt>
                <c:pt idx="6">
                  <c:v>755.55555555555554</c:v>
                </c:pt>
                <c:pt idx="7">
                  <c:v>755.55555555555554</c:v>
                </c:pt>
                <c:pt idx="8">
                  <c:v>755.55555555555554</c:v>
                </c:pt>
                <c:pt idx="9">
                  <c:v>755.55555555555554</c:v>
                </c:pt>
                <c:pt idx="10">
                  <c:v>755.55555555555554</c:v>
                </c:pt>
                <c:pt idx="11">
                  <c:v>755.55555555555554</c:v>
                </c:pt>
                <c:pt idx="12">
                  <c:v>755.55555555555554</c:v>
                </c:pt>
                <c:pt idx="13">
                  <c:v>755.55555555555554</c:v>
                </c:pt>
                <c:pt idx="14">
                  <c:v>755.55555555555554</c:v>
                </c:pt>
                <c:pt idx="15">
                  <c:v>755.55555555555554</c:v>
                </c:pt>
                <c:pt idx="16">
                  <c:v>755.55555555555554</c:v>
                </c:pt>
                <c:pt idx="17">
                  <c:v>755.55555555555554</c:v>
                </c:pt>
                <c:pt idx="18">
                  <c:v>755.55555555555554</c:v>
                </c:pt>
                <c:pt idx="19">
                  <c:v>755.55555555555554</c:v>
                </c:pt>
                <c:pt idx="20">
                  <c:v>755.55555555555554</c:v>
                </c:pt>
                <c:pt idx="21">
                  <c:v>755.55555555555554</c:v>
                </c:pt>
                <c:pt idx="22">
                  <c:v>755.55555555555554</c:v>
                </c:pt>
                <c:pt idx="23">
                  <c:v>755.55555555555554</c:v>
                </c:pt>
              </c:numCache>
            </c:numRef>
          </c:val>
          <c:smooth val="0"/>
          <c:extLst>
            <c:ext xmlns:c16="http://schemas.microsoft.com/office/drawing/2014/chart" uri="{C3380CC4-5D6E-409C-BE32-E72D297353CC}">
              <c16:uniqueId val="{00000003-DCD7-4678-A994-6FBB13A1087C}"/>
            </c:ext>
          </c:extLst>
        </c:ser>
        <c:ser>
          <c:idx val="4"/>
          <c:order val="4"/>
          <c:tx>
            <c:strRef>
              <c:f>'Endo 26wk'!$C$6</c:f>
              <c:strCache>
                <c:ptCount val="1"/>
                <c:pt idx="0">
                  <c:v>UPL</c:v>
                </c:pt>
              </c:strCache>
            </c:strRef>
          </c:tx>
          <c:spPr>
            <a:ln w="15875">
              <a:solidFill>
                <a:schemeClr val="tx1"/>
              </a:solidFill>
              <a:prstDash val="lgDash"/>
            </a:ln>
          </c:spPr>
          <c:marker>
            <c:symbol val="none"/>
          </c:marker>
          <c:cat>
            <c:numRef>
              <c:f>'Endo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26wk'!$C$79:$C$102</c:f>
              <c:numCache>
                <c:formatCode>0</c:formatCode>
                <c:ptCount val="24"/>
                <c:pt idx="0">
                  <c:v>1007.1602614379085</c:v>
                </c:pt>
                <c:pt idx="1">
                  <c:v>1007.1602614379085</c:v>
                </c:pt>
                <c:pt idx="2">
                  <c:v>1007.1602614379085</c:v>
                </c:pt>
                <c:pt idx="3">
                  <c:v>1007.1602614379085</c:v>
                </c:pt>
                <c:pt idx="4">
                  <c:v>1007.1602614379085</c:v>
                </c:pt>
                <c:pt idx="5">
                  <c:v>1007.1602614379085</c:v>
                </c:pt>
                <c:pt idx="6">
                  <c:v>1007.1602614379085</c:v>
                </c:pt>
                <c:pt idx="7">
                  <c:v>1007.1602614379085</c:v>
                </c:pt>
                <c:pt idx="8">
                  <c:v>1007.1602614379085</c:v>
                </c:pt>
                <c:pt idx="9">
                  <c:v>1007.1602614379085</c:v>
                </c:pt>
                <c:pt idx="10">
                  <c:v>1007.1602614379085</c:v>
                </c:pt>
                <c:pt idx="11">
                  <c:v>1007.1602614379085</c:v>
                </c:pt>
                <c:pt idx="12">
                  <c:v>1007.1602614379085</c:v>
                </c:pt>
                <c:pt idx="13">
                  <c:v>1007.1602614379085</c:v>
                </c:pt>
                <c:pt idx="14">
                  <c:v>1007.1602614379085</c:v>
                </c:pt>
                <c:pt idx="15">
                  <c:v>1007.1602614379085</c:v>
                </c:pt>
                <c:pt idx="16">
                  <c:v>1007.1602614379085</c:v>
                </c:pt>
                <c:pt idx="17">
                  <c:v>1007.1602614379085</c:v>
                </c:pt>
                <c:pt idx="18">
                  <c:v>1007.1602614379085</c:v>
                </c:pt>
                <c:pt idx="19">
                  <c:v>1007.1602614379085</c:v>
                </c:pt>
                <c:pt idx="20">
                  <c:v>1007.1602614379085</c:v>
                </c:pt>
                <c:pt idx="21">
                  <c:v>1007.1602614379085</c:v>
                </c:pt>
                <c:pt idx="22">
                  <c:v>1007.1602614379085</c:v>
                </c:pt>
                <c:pt idx="23">
                  <c:v>1007.1602614379085</c:v>
                </c:pt>
              </c:numCache>
            </c:numRef>
          </c:val>
          <c:smooth val="0"/>
          <c:extLst>
            <c:ext xmlns:c16="http://schemas.microsoft.com/office/drawing/2014/chart" uri="{C3380CC4-5D6E-409C-BE32-E72D297353CC}">
              <c16:uniqueId val="{00000004-DCD7-4678-A994-6FBB13A1087C}"/>
            </c:ext>
          </c:extLst>
        </c:ser>
        <c:ser>
          <c:idx val="5"/>
          <c:order val="5"/>
          <c:tx>
            <c:strRef>
              <c:f>'Endo 26wk'!$I$6</c:f>
              <c:strCache>
                <c:ptCount val="1"/>
                <c:pt idx="0">
                  <c:v>SCL</c:v>
                </c:pt>
              </c:strCache>
            </c:strRef>
          </c:tx>
          <c:spPr>
            <a:ln>
              <a:noFill/>
            </a:ln>
          </c:spPr>
          <c:marker>
            <c:symbol val="circle"/>
            <c:size val="6"/>
            <c:spPr>
              <a:solidFill>
                <a:srgbClr val="5B9BD5"/>
              </a:solidFill>
              <a:ln>
                <a:noFill/>
              </a:ln>
            </c:spPr>
          </c:marker>
          <c:cat>
            <c:numRef>
              <c:f>'Endo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26wk'!$I$79:$I$102</c:f>
              <c:numCache>
                <c:formatCode>0</c:formatCode>
                <c:ptCount val="24"/>
                <c:pt idx="0">
                  <c:v>#N/A</c:v>
                </c:pt>
                <c:pt idx="1">
                  <c:v>#N/A</c:v>
                </c:pt>
                <c:pt idx="2">
                  <c:v>#N/A</c:v>
                </c:pt>
                <c:pt idx="3">
                  <c:v>#N/A</c:v>
                </c:pt>
                <c:pt idx="4">
                  <c:v>#N/A</c:v>
                </c:pt>
                <c:pt idx="5">
                  <c:v>#N/A</c:v>
                </c:pt>
                <c:pt idx="6">
                  <c:v>#N/A</c:v>
                </c:pt>
                <c:pt idx="7">
                  <c:v>#N/A</c:v>
                </c:pt>
                <c:pt idx="8">
                  <c:v>#N/A</c:v>
                </c:pt>
                <c:pt idx="9">
                  <c:v>#N/A</c:v>
                </c:pt>
                <c:pt idx="10">
                  <c:v>438</c:v>
                </c:pt>
                <c:pt idx="11">
                  <c:v>364</c:v>
                </c:pt>
                <c:pt idx="12">
                  <c:v>282</c:v>
                </c:pt>
                <c:pt idx="13">
                  <c:v>198</c:v>
                </c:pt>
                <c:pt idx="14">
                  <c:v>157</c:v>
                </c:pt>
                <c:pt idx="15">
                  <c:v>118</c:v>
                </c:pt>
                <c:pt idx="16">
                  <c:v>101</c:v>
                </c:pt>
                <c:pt idx="17">
                  <c:v>65</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DCD7-4678-A994-6FBB13A1087C}"/>
            </c:ext>
          </c:extLst>
        </c:ser>
        <c:ser>
          <c:idx val="6"/>
          <c:order val="6"/>
          <c:tx>
            <c:strRef>
              <c:f>'Endo 26wk'!$J$6</c:f>
              <c:strCache>
                <c:ptCount val="1"/>
                <c:pt idx="0">
                  <c:v>SCH</c:v>
                </c:pt>
              </c:strCache>
            </c:strRef>
          </c:tx>
          <c:spPr>
            <a:ln>
              <a:noFill/>
            </a:ln>
          </c:spPr>
          <c:marker>
            <c:symbol val="circle"/>
            <c:size val="6"/>
            <c:spPr>
              <a:solidFill>
                <a:srgbClr val="FF6600"/>
              </a:solidFill>
              <a:ln>
                <a:noFill/>
              </a:ln>
            </c:spPr>
          </c:marker>
          <c:cat>
            <c:numRef>
              <c:f>'Endo 26wk'!$B$79:$B$96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'Endo 26wk'!$J$79:$J$102</c:f>
              <c:numCache>
                <c:formatCode>0</c:formatCode>
                <c:ptCount val="24"/>
                <c:pt idx="0">
                  <c:v>1673</c:v>
                </c:pt>
                <c:pt idx="1">
                  <c:v>1653</c:v>
                </c:pt>
                <c:pt idx="2">
                  <c:v>1575</c:v>
                </c:pt>
                <c:pt idx="3">
                  <c:v>1574</c:v>
                </c:pt>
                <c:pt idx="4">
                  <c:v>1550</c:v>
                </c:pt>
                <c:pt idx="5">
                  <c:v>1248</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DCD7-4678-A994-6FBB13A1087C}"/>
            </c:ext>
          </c:extLst>
        </c:ser>
        <c:dLbls>
          <c:showLegendKey val="0"/>
          <c:showVal val="0"/>
          <c:showCatName val="0"/>
          <c:showSerName val="0"/>
          <c:showPercent val="0"/>
          <c:showBubbleSize val="0"/>
        </c:dLbls>
        <c:marker val="1"/>
        <c:smooth val="0"/>
        <c:axId val="172888832"/>
        <c:axId val="172890752"/>
      </c:lineChart>
      <c:dateAx>
        <c:axId val="17288883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890752"/>
        <c:crosses val="autoZero"/>
        <c:auto val="1"/>
        <c:lblOffset val="100"/>
        <c:baseTimeUnit val="months"/>
        <c:majorUnit val="1"/>
        <c:majorTimeUnit val="months"/>
      </c:dateAx>
      <c:valAx>
        <c:axId val="172890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888832"/>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DNA / CND Rate for Main &amp; DPU Theatres</a:t>
            </a:r>
            <a:endParaRPr lang="en-US" sz="1100"/>
          </a:p>
        </c:rich>
      </c:tx>
      <c:layout>
        <c:manualLayout>
          <c:xMode val="edge"/>
          <c:yMode val="edge"/>
          <c:x val="0.24072905527757116"/>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Theatres!$B$8:$B$24</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2ED3-4562-BC09-FDF87F2A8101}"/>
            </c:ext>
          </c:extLst>
        </c:ser>
        <c:ser>
          <c:idx val="2"/>
          <c:order val="1"/>
          <c:tx>
            <c:strRef>
              <c:f>Theatres!$C$6</c:f>
              <c:strCache>
                <c:ptCount val="1"/>
                <c:pt idx="0">
                  <c:v>Target</c:v>
                </c:pt>
              </c:strCache>
            </c:strRef>
          </c:tx>
          <c:spPr>
            <a:ln w="19050" cap="rnd">
              <a:solidFill>
                <a:srgbClr val="FF0000"/>
              </a:solidFill>
              <a:prstDash val="dash"/>
              <a:round/>
            </a:ln>
            <a:effectLst/>
          </c:spPr>
          <c:marker>
            <c:symbol val="none"/>
          </c:marker>
          <c:cat>
            <c:numRef>
              <c:f>Theatres!$B$8:$B$24</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Theatres!$C$8:$C$31</c:f>
              <c:numCache>
                <c:formatCode>0.0%</c:formatCode>
                <c:ptCount val="24"/>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numCache>
            </c:numRef>
          </c:val>
          <c:smooth val="0"/>
          <c:extLst>
            <c:ext xmlns:c16="http://schemas.microsoft.com/office/drawing/2014/chart" uri="{C3380CC4-5D6E-409C-BE32-E72D297353CC}">
              <c16:uniqueId val="{00000001-2ED3-4562-BC09-FDF87F2A8101}"/>
            </c:ext>
          </c:extLst>
        </c:ser>
        <c:ser>
          <c:idx val="3"/>
          <c:order val="2"/>
          <c:tx>
            <c:strRef>
              <c:f>Theatres!$D$6</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Theatres!$B$8:$B$24</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Theatres!$D$8:$D$31</c:f>
              <c:numCache>
                <c:formatCode>0.00%</c:formatCode>
                <c:ptCount val="24"/>
                <c:pt idx="0">
                  <c:v>9.8799999999999999E-2</c:v>
                </c:pt>
                <c:pt idx="1">
                  <c:v>0.1152</c:v>
                </c:pt>
                <c:pt idx="2">
                  <c:v>0.10979999999999999</c:v>
                </c:pt>
                <c:pt idx="3">
                  <c:v>0.1205</c:v>
                </c:pt>
                <c:pt idx="4">
                  <c:v>0.1028</c:v>
                </c:pt>
                <c:pt idx="5">
                  <c:v>9.35E-2</c:v>
                </c:pt>
                <c:pt idx="6">
                  <c:v>0.1108</c:v>
                </c:pt>
                <c:pt idx="7">
                  <c:v>0.1115</c:v>
                </c:pt>
                <c:pt idx="8">
                  <c:v>0.1168</c:v>
                </c:pt>
                <c:pt idx="9">
                  <c:v>0.10970000000000001</c:v>
                </c:pt>
                <c:pt idx="10">
                  <c:v>0.12620000000000001</c:v>
                </c:pt>
                <c:pt idx="11">
                  <c:v>7.0199999999999999E-2</c:v>
                </c:pt>
                <c:pt idx="12">
                  <c:v>0.10199999999999999</c:v>
                </c:pt>
                <c:pt idx="13">
                  <c:v>8.2199999999999995E-2</c:v>
                </c:pt>
                <c:pt idx="14">
                  <c:v>6.5500000000000003E-2</c:v>
                </c:pt>
                <c:pt idx="15">
                  <c:v>6.8599999999999994E-2</c:v>
                </c:pt>
                <c:pt idx="16">
                  <c:v>5.8599999999999999E-2</c:v>
                </c:pt>
              </c:numCache>
            </c:numRef>
          </c:val>
          <c:smooth val="0"/>
          <c:extLst>
            <c:ext xmlns:c16="http://schemas.microsoft.com/office/drawing/2014/chart" uri="{C3380CC4-5D6E-409C-BE32-E72D297353CC}">
              <c16:uniqueId val="{00000002-2ED3-4562-BC09-FDF87F2A8101}"/>
            </c:ext>
          </c:extLst>
        </c:ser>
        <c:ser>
          <c:idx val="1"/>
          <c:order val="3"/>
          <c:tx>
            <c:strRef>
              <c:f>Theatres!$E$6</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Theatres!$B$8:$B$24</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Theatres!$E$8:$E$31</c:f>
              <c:numCache>
                <c:formatCode>0.00%</c:formatCode>
                <c:ptCount val="24"/>
                <c:pt idx="0">
                  <c:v>9.9400000000000002E-2</c:v>
                </c:pt>
                <c:pt idx="1">
                  <c:v>0.10150000000000001</c:v>
                </c:pt>
                <c:pt idx="2">
                  <c:v>7.7799999999999994E-2</c:v>
                </c:pt>
                <c:pt idx="3">
                  <c:v>8.0100000000000005E-2</c:v>
                </c:pt>
                <c:pt idx="4">
                  <c:v>8.9499999999999996E-2</c:v>
                </c:pt>
                <c:pt idx="5">
                  <c:v>0.10340000000000001</c:v>
                </c:pt>
                <c:pt idx="6">
                  <c:v>8.3599999999999994E-2</c:v>
                </c:pt>
                <c:pt idx="7">
                  <c:v>9.6699999999999994E-2</c:v>
                </c:pt>
                <c:pt idx="8">
                  <c:v>9.9599999999999994E-2</c:v>
                </c:pt>
                <c:pt idx="9">
                  <c:v>8.3299999999999999E-2</c:v>
                </c:pt>
                <c:pt idx="10">
                  <c:v>9.98E-2</c:v>
                </c:pt>
                <c:pt idx="11">
                  <c:v>8.2500000000000004E-2</c:v>
                </c:pt>
                <c:pt idx="12">
                  <c:v>7.6799999999999993E-2</c:v>
                </c:pt>
                <c:pt idx="13">
                  <c:v>9.8599999999999993E-2</c:v>
                </c:pt>
                <c:pt idx="14">
                  <c:v>6.6400000000000001E-2</c:v>
                </c:pt>
                <c:pt idx="15">
                  <c:v>7.2599999999999998E-2</c:v>
                </c:pt>
                <c:pt idx="16">
                  <c:v>7.1400000000000005E-2</c:v>
                </c:pt>
              </c:numCache>
            </c:numRef>
          </c:val>
          <c:smooth val="0"/>
          <c:extLst>
            <c:ext xmlns:c16="http://schemas.microsoft.com/office/drawing/2014/chart" uri="{C3380CC4-5D6E-409C-BE32-E72D297353CC}">
              <c16:uniqueId val="{00000003-2ED3-4562-BC09-FDF87F2A8101}"/>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Run Time Rate for Main, DPU &amp; Endoscopy Theatres</a:t>
            </a:r>
            <a:endParaRPr lang="en-US" sz="1100"/>
          </a:p>
        </c:rich>
      </c:tx>
      <c:layout>
        <c:manualLayout>
          <c:xMode val="edge"/>
          <c:yMode val="edge"/>
          <c:x val="0.17961793080007238"/>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Theatres!$B$41:$B$57</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D7E1-4472-B9A9-A7831A403211}"/>
            </c:ext>
          </c:extLst>
        </c:ser>
        <c:ser>
          <c:idx val="2"/>
          <c:order val="1"/>
          <c:tx>
            <c:strRef>
              <c:f>Theatres!$C$39</c:f>
              <c:strCache>
                <c:ptCount val="1"/>
                <c:pt idx="0">
                  <c:v>Target</c:v>
                </c:pt>
              </c:strCache>
            </c:strRef>
          </c:tx>
          <c:spPr>
            <a:ln w="19050" cap="rnd">
              <a:solidFill>
                <a:srgbClr val="FF0000"/>
              </a:solidFill>
              <a:prstDash val="dash"/>
              <a:round/>
            </a:ln>
            <a:effectLst/>
          </c:spPr>
          <c:marker>
            <c:symbol val="none"/>
          </c:marker>
          <c:cat>
            <c:numRef>
              <c:f>Theatres!$B$41:$B$57</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Theatres!$C$41:$C$64</c:f>
              <c:numCache>
                <c:formatCode>0.0%</c:formatCode>
                <c:ptCount val="24"/>
                <c:pt idx="0">
                  <c:v>0.9</c:v>
                </c:pt>
                <c:pt idx="1">
                  <c:v>0.9</c:v>
                </c:pt>
                <c:pt idx="2">
                  <c:v>0.9</c:v>
                </c:pt>
                <c:pt idx="3">
                  <c:v>0.9</c:v>
                </c:pt>
                <c:pt idx="4">
                  <c:v>0.9</c:v>
                </c:pt>
                <c:pt idx="5">
                  <c:v>0.9</c:v>
                </c:pt>
                <c:pt idx="6">
                  <c:v>0.9</c:v>
                </c:pt>
                <c:pt idx="7">
                  <c:v>0.9</c:v>
                </c:pt>
                <c:pt idx="8">
                  <c:v>0.9</c:v>
                </c:pt>
                <c:pt idx="9">
                  <c:v>0.9</c:v>
                </c:pt>
                <c:pt idx="10">
                  <c:v>0.9</c:v>
                </c:pt>
                <c:pt idx="11">
                  <c:v>0.9</c:v>
                </c:pt>
                <c:pt idx="12">
                  <c:v>0.9</c:v>
                </c:pt>
                <c:pt idx="13">
                  <c:v>0.9</c:v>
                </c:pt>
                <c:pt idx="14">
                  <c:v>0.9</c:v>
                </c:pt>
                <c:pt idx="15">
                  <c:v>0.9</c:v>
                </c:pt>
                <c:pt idx="16">
                  <c:v>0.9</c:v>
                </c:pt>
              </c:numCache>
            </c:numRef>
          </c:val>
          <c:smooth val="0"/>
          <c:extLst>
            <c:ext xmlns:c16="http://schemas.microsoft.com/office/drawing/2014/chart" uri="{C3380CC4-5D6E-409C-BE32-E72D297353CC}">
              <c16:uniqueId val="{00000001-D7E1-4472-B9A9-A7831A403211}"/>
            </c:ext>
          </c:extLst>
        </c:ser>
        <c:ser>
          <c:idx val="3"/>
          <c:order val="2"/>
          <c:tx>
            <c:strRef>
              <c:f>Theatres!$D$39</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Theatres!$B$41:$B$57</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Theatres!$D$41:$D$64</c:f>
              <c:numCache>
                <c:formatCode>0.00%</c:formatCode>
                <c:ptCount val="24"/>
                <c:pt idx="0">
                  <c:v>0.99119999999999997</c:v>
                </c:pt>
                <c:pt idx="1">
                  <c:v>0.96099999999999997</c:v>
                </c:pt>
                <c:pt idx="2">
                  <c:v>0.89459999999999995</c:v>
                </c:pt>
                <c:pt idx="3">
                  <c:v>0.9496</c:v>
                </c:pt>
                <c:pt idx="4">
                  <c:v>0.96689999999999998</c:v>
                </c:pt>
                <c:pt idx="5">
                  <c:v>1.0286999999999999</c:v>
                </c:pt>
                <c:pt idx="6">
                  <c:v>1.0269999999999999</c:v>
                </c:pt>
                <c:pt idx="7">
                  <c:v>1.0494000000000001</c:v>
                </c:pt>
                <c:pt idx="8">
                  <c:v>0.98419999999999996</c:v>
                </c:pt>
                <c:pt idx="9">
                  <c:v>0.98499999999999999</c:v>
                </c:pt>
                <c:pt idx="10">
                  <c:v>0.99080000000000001</c:v>
                </c:pt>
                <c:pt idx="11">
                  <c:v>0.94110000000000005</c:v>
                </c:pt>
                <c:pt idx="12">
                  <c:v>0.98780000000000001</c:v>
                </c:pt>
                <c:pt idx="13">
                  <c:v>0.95289999999999997</c:v>
                </c:pt>
                <c:pt idx="14">
                  <c:v>0.94820000000000004</c:v>
                </c:pt>
                <c:pt idx="15">
                  <c:v>0.97589999999999999</c:v>
                </c:pt>
                <c:pt idx="16">
                  <c:v>1.006</c:v>
                </c:pt>
              </c:numCache>
            </c:numRef>
          </c:val>
          <c:smooth val="0"/>
          <c:extLst>
            <c:ext xmlns:c16="http://schemas.microsoft.com/office/drawing/2014/chart" uri="{C3380CC4-5D6E-409C-BE32-E72D297353CC}">
              <c16:uniqueId val="{00000002-D7E1-4472-B9A9-A7831A403211}"/>
            </c:ext>
          </c:extLst>
        </c:ser>
        <c:ser>
          <c:idx val="1"/>
          <c:order val="3"/>
          <c:tx>
            <c:strRef>
              <c:f>Theatres!$E$39</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Theatres!$B$41:$B$57</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Theatres!$E$41:$E$64</c:f>
              <c:numCache>
                <c:formatCode>0.00%</c:formatCode>
                <c:ptCount val="24"/>
                <c:pt idx="0">
                  <c:v>0.82940000000000003</c:v>
                </c:pt>
                <c:pt idx="1">
                  <c:v>0.76180000000000003</c:v>
                </c:pt>
                <c:pt idx="2">
                  <c:v>0.80559999999999998</c:v>
                </c:pt>
                <c:pt idx="3">
                  <c:v>0.76629999999999998</c:v>
                </c:pt>
                <c:pt idx="4">
                  <c:v>0.78210000000000002</c:v>
                </c:pt>
                <c:pt idx="5">
                  <c:v>0.78600000000000003</c:v>
                </c:pt>
                <c:pt idx="6">
                  <c:v>0.80210000000000004</c:v>
                </c:pt>
                <c:pt idx="7">
                  <c:v>0.84940000000000004</c:v>
                </c:pt>
                <c:pt idx="8">
                  <c:v>0.77780000000000005</c:v>
                </c:pt>
                <c:pt idx="9">
                  <c:v>0.78220000000000001</c:v>
                </c:pt>
                <c:pt idx="10">
                  <c:v>0.83809999999999996</c:v>
                </c:pt>
                <c:pt idx="11">
                  <c:v>0.86599999999999999</c:v>
                </c:pt>
                <c:pt idx="12">
                  <c:v>0.76129999999999998</c:v>
                </c:pt>
                <c:pt idx="13">
                  <c:v>0.75660000000000005</c:v>
                </c:pt>
                <c:pt idx="14">
                  <c:v>0.78069999999999995</c:v>
                </c:pt>
                <c:pt idx="15">
                  <c:v>0.82210000000000005</c:v>
                </c:pt>
                <c:pt idx="16">
                  <c:v>0.81840000000000002</c:v>
                </c:pt>
              </c:numCache>
            </c:numRef>
          </c:val>
          <c:smooth val="0"/>
          <c:extLst>
            <c:ext xmlns:c16="http://schemas.microsoft.com/office/drawing/2014/chart" uri="{C3380CC4-5D6E-409C-BE32-E72D297353CC}">
              <c16:uniqueId val="{00000003-D7E1-4472-B9A9-A7831A403211}"/>
            </c:ext>
          </c:extLst>
        </c:ser>
        <c:ser>
          <c:idx val="4"/>
          <c:order val="4"/>
          <c:tx>
            <c:strRef>
              <c:f>Theatres!$F$39</c:f>
              <c:strCache>
                <c:ptCount val="1"/>
                <c:pt idx="0">
                  <c:v>Endoscopy</c:v>
                </c:pt>
              </c:strCache>
            </c:strRef>
          </c:tx>
          <c:spPr>
            <a:ln>
              <a:solidFill>
                <a:srgbClr val="EC008C"/>
              </a:solidFill>
            </a:ln>
          </c:spPr>
          <c:marker>
            <c:symbol val="diamond"/>
            <c:size val="5"/>
            <c:spPr>
              <a:solidFill>
                <a:srgbClr val="EC008C"/>
              </a:solidFill>
              <a:ln>
                <a:solidFill>
                  <a:srgbClr val="EC008C"/>
                </a:solidFill>
              </a:ln>
            </c:spPr>
          </c:marker>
          <c:cat>
            <c:numRef>
              <c:f>Theatres!$B$41:$B$57</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Theatres!$F$41:$F$64</c:f>
              <c:numCache>
                <c:formatCode>0.00%</c:formatCode>
                <c:ptCount val="24"/>
                <c:pt idx="0">
                  <c:v>1.1843999999999999</c:v>
                </c:pt>
                <c:pt idx="1">
                  <c:v>1.1146</c:v>
                </c:pt>
                <c:pt idx="2">
                  <c:v>1.3975</c:v>
                </c:pt>
                <c:pt idx="3">
                  <c:v>1.1109</c:v>
                </c:pt>
                <c:pt idx="4">
                  <c:v>1.121</c:v>
                </c:pt>
                <c:pt idx="5">
                  <c:v>1.1890000000000001</c:v>
                </c:pt>
                <c:pt idx="6">
                  <c:v>1.0809</c:v>
                </c:pt>
                <c:pt idx="7">
                  <c:v>1.0840000000000001</c:v>
                </c:pt>
                <c:pt idx="8">
                  <c:v>1.0429999999999999</c:v>
                </c:pt>
                <c:pt idx="9">
                  <c:v>1.0613999999999999</c:v>
                </c:pt>
                <c:pt idx="10">
                  <c:v>1.0628</c:v>
                </c:pt>
                <c:pt idx="11">
                  <c:v>1.0602</c:v>
                </c:pt>
                <c:pt idx="12">
                  <c:v>1.0826</c:v>
                </c:pt>
                <c:pt idx="13">
                  <c:v>1.0704</c:v>
                </c:pt>
                <c:pt idx="14">
                  <c:v>1.085</c:v>
                </c:pt>
                <c:pt idx="15">
                  <c:v>1.1243000000000001</c:v>
                </c:pt>
                <c:pt idx="16">
                  <c:v>1.1088</c:v>
                </c:pt>
              </c:numCache>
            </c:numRef>
          </c:val>
          <c:smooth val="0"/>
          <c:extLst>
            <c:ext xmlns:c16="http://schemas.microsoft.com/office/drawing/2014/chart" uri="{C3380CC4-5D6E-409C-BE32-E72D297353CC}">
              <c16:uniqueId val="{00000004-D7E1-4472-B9A9-A7831A403211}"/>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majorUnit val="1"/>
        <c:majorTimeUnit val="months"/>
      </c:dateAx>
      <c:valAx>
        <c:axId val="179308032"/>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majorUnit val="0.30000000000000004"/>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Op Time for Main Theatres</a:t>
            </a:r>
            <a:endParaRPr lang="en-US" sz="1100"/>
          </a:p>
        </c:rich>
      </c:tx>
      <c:layout>
        <c:manualLayout>
          <c:xMode val="edge"/>
          <c:yMode val="edge"/>
          <c:x val="0.34072907714984191"/>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Theatres!$B$72:$B$88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5E61-4E13-80B1-DA24A799CBB9}"/>
            </c:ext>
          </c:extLst>
        </c:ser>
        <c:ser>
          <c:idx val="2"/>
          <c:order val="1"/>
          <c:tx>
            <c:strRef>
              <c:f>Theatres!$C$70</c:f>
              <c:strCache>
                <c:ptCount val="1"/>
                <c:pt idx="0">
                  <c:v>Target</c:v>
                </c:pt>
              </c:strCache>
            </c:strRef>
          </c:tx>
          <c:spPr>
            <a:ln w="19050" cap="rnd">
              <a:solidFill>
                <a:srgbClr val="FF0000"/>
              </a:solidFill>
              <a:prstDash val="dash"/>
              <a:round/>
            </a:ln>
            <a:effectLst/>
          </c:spPr>
          <c:marker>
            <c:symbol val="none"/>
          </c:marker>
          <c:cat>
            <c:numRef>
              <c:f>Theatres!$B$72:$B$88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Theatres!$C$72:$C$95</c:f>
              <c:numCache>
                <c:formatCode>0.0%</c:formatCode>
                <c:ptCount val="24"/>
                <c:pt idx="0">
                  <c:v>0.85</c:v>
                </c:pt>
                <c:pt idx="1">
                  <c:v>0.85</c:v>
                </c:pt>
                <c:pt idx="2">
                  <c:v>0.85</c:v>
                </c:pt>
                <c:pt idx="3">
                  <c:v>0.85</c:v>
                </c:pt>
                <c:pt idx="4">
                  <c:v>0.85</c:v>
                </c:pt>
                <c:pt idx="5">
                  <c:v>0.85</c:v>
                </c:pt>
                <c:pt idx="6">
                  <c:v>0.85</c:v>
                </c:pt>
                <c:pt idx="7">
                  <c:v>0.85</c:v>
                </c:pt>
                <c:pt idx="8">
                  <c:v>0.85</c:v>
                </c:pt>
                <c:pt idx="9">
                  <c:v>0.85</c:v>
                </c:pt>
                <c:pt idx="10">
                  <c:v>0.85</c:v>
                </c:pt>
                <c:pt idx="11">
                  <c:v>0.85</c:v>
                </c:pt>
                <c:pt idx="12">
                  <c:v>0.85</c:v>
                </c:pt>
                <c:pt idx="13">
                  <c:v>0.85</c:v>
                </c:pt>
                <c:pt idx="14">
                  <c:v>0.85</c:v>
                </c:pt>
                <c:pt idx="15">
                  <c:v>0.85</c:v>
                </c:pt>
                <c:pt idx="16">
                  <c:v>0.85</c:v>
                </c:pt>
              </c:numCache>
            </c:numRef>
          </c:val>
          <c:smooth val="0"/>
          <c:extLst>
            <c:ext xmlns:c16="http://schemas.microsoft.com/office/drawing/2014/chart" uri="{C3380CC4-5D6E-409C-BE32-E72D297353CC}">
              <c16:uniqueId val="{00000001-5E61-4E13-80B1-DA24A799CBB9}"/>
            </c:ext>
          </c:extLst>
        </c:ser>
        <c:ser>
          <c:idx val="3"/>
          <c:order val="2"/>
          <c:tx>
            <c:strRef>
              <c:f>Theatres!$D$70</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Theatres!$B$72:$B$88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Theatres!$D$72:$D$95</c:f>
              <c:numCache>
                <c:formatCode>0.00%</c:formatCode>
                <c:ptCount val="24"/>
                <c:pt idx="0">
                  <c:v>0.88980000000000004</c:v>
                </c:pt>
                <c:pt idx="1">
                  <c:v>0.86919999999999997</c:v>
                </c:pt>
                <c:pt idx="2">
                  <c:v>0.82179999999999997</c:v>
                </c:pt>
                <c:pt idx="3">
                  <c:v>0.86550000000000005</c:v>
                </c:pt>
                <c:pt idx="4">
                  <c:v>0.88690000000000002</c:v>
                </c:pt>
                <c:pt idx="5">
                  <c:v>0.93400000000000005</c:v>
                </c:pt>
                <c:pt idx="6">
                  <c:v>0.92749999999999999</c:v>
                </c:pt>
                <c:pt idx="7">
                  <c:v>0.96360000000000001</c:v>
                </c:pt>
                <c:pt idx="8">
                  <c:v>0.88600000000000001</c:v>
                </c:pt>
                <c:pt idx="9">
                  <c:v>0.90300000000000002</c:v>
                </c:pt>
                <c:pt idx="10">
                  <c:v>0.89239999999999997</c:v>
                </c:pt>
                <c:pt idx="11">
                  <c:v>0.86240000000000006</c:v>
                </c:pt>
                <c:pt idx="12">
                  <c:v>0.88229999999999997</c:v>
                </c:pt>
                <c:pt idx="13">
                  <c:v>0.87739999999999996</c:v>
                </c:pt>
                <c:pt idx="14">
                  <c:v>0.8538</c:v>
                </c:pt>
                <c:pt idx="15">
                  <c:v>0.88109999999999999</c:v>
                </c:pt>
                <c:pt idx="16">
                  <c:v>0.90629999999999999</c:v>
                </c:pt>
              </c:numCache>
            </c:numRef>
          </c:val>
          <c:smooth val="0"/>
          <c:extLst>
            <c:ext xmlns:c16="http://schemas.microsoft.com/office/drawing/2014/chart" uri="{C3380CC4-5D6E-409C-BE32-E72D297353CC}">
              <c16:uniqueId val="{00000002-5E61-4E13-80B1-DA24A799CBB9}"/>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majorUnit val="1"/>
        <c:majorTimeUnit val="months"/>
      </c:dateAx>
      <c:valAx>
        <c:axId val="179308032"/>
        <c:scaling>
          <c:orientation val="minMax"/>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Op Time for DPU Theatres</a:t>
            </a:r>
            <a:endParaRPr lang="en-US" sz="1100"/>
          </a:p>
        </c:rich>
      </c:tx>
      <c:layout>
        <c:manualLayout>
          <c:xMode val="edge"/>
          <c:yMode val="edge"/>
          <c:x val="0.33239574199381938"/>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Theatres!$B$103:$B$119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2102-4293-92EE-2342633F9D07}"/>
            </c:ext>
          </c:extLst>
        </c:ser>
        <c:ser>
          <c:idx val="2"/>
          <c:order val="1"/>
          <c:tx>
            <c:strRef>
              <c:f>Theatres!$C$101</c:f>
              <c:strCache>
                <c:ptCount val="1"/>
                <c:pt idx="0">
                  <c:v>Target</c:v>
                </c:pt>
              </c:strCache>
            </c:strRef>
          </c:tx>
          <c:spPr>
            <a:ln w="19050" cap="rnd">
              <a:solidFill>
                <a:srgbClr val="FF0000"/>
              </a:solidFill>
              <a:prstDash val="dash"/>
              <a:round/>
            </a:ln>
            <a:effectLst/>
          </c:spPr>
          <c:marker>
            <c:symbol val="none"/>
          </c:marker>
          <c:cat>
            <c:numRef>
              <c:f>Theatres!$B$103:$B$119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Theatres!$C$103:$C$126</c:f>
              <c:numCache>
                <c:formatCode>0.0%</c:formatCode>
                <c:ptCount val="24"/>
                <c:pt idx="0">
                  <c:v>0.8</c:v>
                </c:pt>
                <c:pt idx="1">
                  <c:v>0.8</c:v>
                </c:pt>
                <c:pt idx="2">
                  <c:v>0.8</c:v>
                </c:pt>
                <c:pt idx="3">
                  <c:v>0.8</c:v>
                </c:pt>
                <c:pt idx="4">
                  <c:v>0.8</c:v>
                </c:pt>
                <c:pt idx="5">
                  <c:v>0.8</c:v>
                </c:pt>
                <c:pt idx="6">
                  <c:v>0.8</c:v>
                </c:pt>
                <c:pt idx="7">
                  <c:v>0.8</c:v>
                </c:pt>
                <c:pt idx="8">
                  <c:v>0.8</c:v>
                </c:pt>
                <c:pt idx="9">
                  <c:v>0.8</c:v>
                </c:pt>
                <c:pt idx="10">
                  <c:v>0.8</c:v>
                </c:pt>
                <c:pt idx="11">
                  <c:v>0.8</c:v>
                </c:pt>
                <c:pt idx="12">
                  <c:v>0.8</c:v>
                </c:pt>
                <c:pt idx="13">
                  <c:v>0.8</c:v>
                </c:pt>
                <c:pt idx="14">
                  <c:v>0.8</c:v>
                </c:pt>
                <c:pt idx="15">
                  <c:v>0.8</c:v>
                </c:pt>
                <c:pt idx="16">
                  <c:v>0.8</c:v>
                </c:pt>
              </c:numCache>
            </c:numRef>
          </c:val>
          <c:smooth val="0"/>
          <c:extLst>
            <c:ext xmlns:c16="http://schemas.microsoft.com/office/drawing/2014/chart" uri="{C3380CC4-5D6E-409C-BE32-E72D297353CC}">
              <c16:uniqueId val="{00000001-2102-4293-92EE-2342633F9D07}"/>
            </c:ext>
          </c:extLst>
        </c:ser>
        <c:ser>
          <c:idx val="1"/>
          <c:order val="2"/>
          <c:tx>
            <c:strRef>
              <c:f>Theatres!$D$101</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Theatres!$B$103:$B$119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Theatres!$D$103:$D$126</c:f>
              <c:numCache>
                <c:formatCode>0.00%</c:formatCode>
                <c:ptCount val="24"/>
                <c:pt idx="0">
                  <c:v>0.62849999999999995</c:v>
                </c:pt>
                <c:pt idx="1">
                  <c:v>0.57099999999999995</c:v>
                </c:pt>
                <c:pt idx="2">
                  <c:v>0.58309999999999995</c:v>
                </c:pt>
                <c:pt idx="3">
                  <c:v>0.5726</c:v>
                </c:pt>
                <c:pt idx="4">
                  <c:v>0.5665</c:v>
                </c:pt>
                <c:pt idx="5">
                  <c:v>0.5887</c:v>
                </c:pt>
                <c:pt idx="6">
                  <c:v>0.62039999999999995</c:v>
                </c:pt>
                <c:pt idx="7">
                  <c:v>0.66490000000000005</c:v>
                </c:pt>
                <c:pt idx="8">
                  <c:v>0.58450000000000002</c:v>
                </c:pt>
                <c:pt idx="9">
                  <c:v>0.60289999999999999</c:v>
                </c:pt>
                <c:pt idx="10">
                  <c:v>0.64410000000000001</c:v>
                </c:pt>
                <c:pt idx="11">
                  <c:v>0.64029999999999998</c:v>
                </c:pt>
                <c:pt idx="12">
                  <c:v>0.59319999999999995</c:v>
                </c:pt>
                <c:pt idx="13">
                  <c:v>0.5655</c:v>
                </c:pt>
                <c:pt idx="14">
                  <c:v>0.57699999999999996</c:v>
                </c:pt>
                <c:pt idx="15">
                  <c:v>0.6099</c:v>
                </c:pt>
                <c:pt idx="16">
                  <c:v>0.60519999999999996</c:v>
                </c:pt>
              </c:numCache>
            </c:numRef>
          </c:val>
          <c:smooth val="0"/>
          <c:extLst>
            <c:ext xmlns:c16="http://schemas.microsoft.com/office/drawing/2014/chart" uri="{C3380CC4-5D6E-409C-BE32-E72D297353CC}">
              <c16:uniqueId val="{00000002-2102-4293-92EE-2342633F9D07}"/>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AHP</a:t>
            </a:r>
            <a:r>
              <a:rPr lang="en-GB" sz="1100" baseline="0"/>
              <a:t> New Scheduled Contacts</a:t>
            </a:r>
            <a:endParaRPr lang="en-GB" sz="1100"/>
          </a:p>
        </c:rich>
      </c:tx>
      <c:overlay val="0"/>
      <c:spPr>
        <a:noFill/>
        <a:ln>
          <a:noFill/>
        </a:ln>
        <a:effectLst/>
      </c:spPr>
    </c:title>
    <c:autoTitleDeleted val="0"/>
    <c:plotArea>
      <c:layout>
        <c:manualLayout>
          <c:layoutTarget val="inner"/>
          <c:xMode val="edge"/>
          <c:yMode val="edge"/>
          <c:x val="0.10024759405074365"/>
          <c:y val="0.14087962962962963"/>
          <c:w val="0.87753018372703417"/>
          <c:h val="0.60415099154272378"/>
        </c:manualLayout>
      </c:layout>
      <c:lineChart>
        <c:grouping val="standard"/>
        <c:varyColors val="0"/>
        <c:ser>
          <c:idx val="1"/>
          <c:order val="0"/>
          <c:tx>
            <c:strRef>
              <c:f>'AHP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'AHP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Activity'!$C$7:$C$18</c:f>
              <c:numCache>
                <c:formatCode>General</c:formatCode>
                <c:ptCount val="12"/>
                <c:pt idx="0">
                  <c:v>4625</c:v>
                </c:pt>
                <c:pt idx="1">
                  <c:v>4746</c:v>
                </c:pt>
                <c:pt idx="2">
                  <c:v>4888</c:v>
                </c:pt>
                <c:pt idx="3">
                  <c:v>4831</c:v>
                </c:pt>
                <c:pt idx="4">
                  <c:v>4023</c:v>
                </c:pt>
                <c:pt idx="5">
                  <c:v>5208</c:v>
                </c:pt>
                <c:pt idx="6">
                  <c:v>5241</c:v>
                </c:pt>
                <c:pt idx="7">
                  <c:v>5018</c:v>
                </c:pt>
                <c:pt idx="8">
                  <c:v>4259</c:v>
                </c:pt>
                <c:pt idx="9">
                  <c:v>5142</c:v>
                </c:pt>
                <c:pt idx="10">
                  <c:v>4819</c:v>
                </c:pt>
                <c:pt idx="11">
                  <c:v>4746</c:v>
                </c:pt>
              </c:numCache>
            </c:numRef>
          </c:val>
          <c:smooth val="0"/>
          <c:extLst>
            <c:ext xmlns:c16="http://schemas.microsoft.com/office/drawing/2014/chart" uri="{C3380CC4-5D6E-409C-BE32-E72D297353CC}">
              <c16:uniqueId val="{00000000-2A68-4792-897C-5434DA3163C6}"/>
            </c:ext>
          </c:extLst>
        </c:ser>
        <c:ser>
          <c:idx val="0"/>
          <c:order val="1"/>
          <c:tx>
            <c:strRef>
              <c:f>'AHP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'AHP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Activity'!$D$7:$D$18</c:f>
              <c:numCache>
                <c:formatCode>General</c:formatCode>
                <c:ptCount val="12"/>
                <c:pt idx="0">
                  <c:v>4783</c:v>
                </c:pt>
                <c:pt idx="1">
                  <c:v>4649</c:v>
                </c:pt>
                <c:pt idx="2">
                  <c:v>5303</c:v>
                </c:pt>
                <c:pt idx="3">
                  <c:v>4936</c:v>
                </c:pt>
                <c:pt idx="4">
                  <c:v>4508</c:v>
                </c:pt>
                <c:pt idx="5">
                  <c:v>5563</c:v>
                </c:pt>
              </c:numCache>
            </c:numRef>
          </c:val>
          <c:smooth val="0"/>
          <c:extLst>
            <c:ext xmlns:c16="http://schemas.microsoft.com/office/drawing/2014/chart" uri="{C3380CC4-5D6E-409C-BE32-E72D297353CC}">
              <c16:uniqueId val="{00000001-2A68-4792-897C-5434DA3163C6}"/>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0.33629155730533689"/>
          <c:y val="0.90798556430446198"/>
          <c:w val="0.36556692913385824"/>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AHP</a:t>
            </a:r>
            <a:r>
              <a:rPr lang="en-GB" sz="1100" baseline="0"/>
              <a:t> Review Scheduled Contacts</a:t>
            </a:r>
            <a:endParaRPr lang="en-GB" sz="1100"/>
          </a:p>
        </c:rich>
      </c:tx>
      <c:layout>
        <c:manualLayout>
          <c:xMode val="edge"/>
          <c:yMode val="edge"/>
          <c:x val="0.30002777777777778"/>
          <c:y val="3.8095238095238099E-2"/>
        </c:manualLayout>
      </c:layout>
      <c:overlay val="0"/>
      <c:spPr>
        <a:noFill/>
        <a:ln>
          <a:noFill/>
        </a:ln>
        <a:effectLst/>
      </c:spPr>
    </c:title>
    <c:autoTitleDeleted val="0"/>
    <c:plotArea>
      <c:layout>
        <c:manualLayout>
          <c:layoutTarget val="inner"/>
          <c:xMode val="edge"/>
          <c:yMode val="edge"/>
          <c:x val="0.11413648293963255"/>
          <c:y val="0.15013888888888888"/>
          <c:w val="0.86364129483814533"/>
          <c:h val="0.63192876932050157"/>
        </c:manualLayout>
      </c:layout>
      <c:lineChart>
        <c:grouping val="standard"/>
        <c:varyColors val="0"/>
        <c:ser>
          <c:idx val="1"/>
          <c:order val="0"/>
          <c:tx>
            <c:strRef>
              <c:f>'AHP Activity'!$C$25</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'AHP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Activity'!$C$26:$C$37</c:f>
              <c:numCache>
                <c:formatCode>General</c:formatCode>
                <c:ptCount val="12"/>
                <c:pt idx="0">
                  <c:v>14894</c:v>
                </c:pt>
                <c:pt idx="1">
                  <c:v>16103</c:v>
                </c:pt>
                <c:pt idx="2">
                  <c:v>15299</c:v>
                </c:pt>
                <c:pt idx="3">
                  <c:v>13998</c:v>
                </c:pt>
                <c:pt idx="4">
                  <c:v>12767</c:v>
                </c:pt>
                <c:pt idx="5">
                  <c:v>16504</c:v>
                </c:pt>
                <c:pt idx="6">
                  <c:v>16456</c:v>
                </c:pt>
                <c:pt idx="7">
                  <c:v>15258</c:v>
                </c:pt>
                <c:pt idx="8">
                  <c:v>13352</c:v>
                </c:pt>
                <c:pt idx="9">
                  <c:v>15979</c:v>
                </c:pt>
                <c:pt idx="10">
                  <c:v>15058</c:v>
                </c:pt>
                <c:pt idx="11">
                  <c:v>15544</c:v>
                </c:pt>
              </c:numCache>
            </c:numRef>
          </c:val>
          <c:smooth val="0"/>
          <c:extLst>
            <c:ext xmlns:c16="http://schemas.microsoft.com/office/drawing/2014/chart" uri="{C3380CC4-5D6E-409C-BE32-E72D297353CC}">
              <c16:uniqueId val="{00000000-2FC4-4D25-87D1-E39758CB1B59}"/>
            </c:ext>
          </c:extLst>
        </c:ser>
        <c:ser>
          <c:idx val="0"/>
          <c:order val="1"/>
          <c:tx>
            <c:strRef>
              <c:f>'AHP Activity'!$D$25</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'AHP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Activity'!$D$26:$D$37</c:f>
              <c:numCache>
                <c:formatCode>General</c:formatCode>
                <c:ptCount val="12"/>
                <c:pt idx="0">
                  <c:v>15389</c:v>
                </c:pt>
                <c:pt idx="1">
                  <c:v>15079</c:v>
                </c:pt>
                <c:pt idx="2">
                  <c:v>16900</c:v>
                </c:pt>
                <c:pt idx="3">
                  <c:v>14879</c:v>
                </c:pt>
                <c:pt idx="4">
                  <c:v>13606</c:v>
                </c:pt>
                <c:pt idx="5">
                  <c:v>16941</c:v>
                </c:pt>
              </c:numCache>
            </c:numRef>
          </c:val>
          <c:smooth val="0"/>
          <c:extLst>
            <c:ext xmlns:c16="http://schemas.microsoft.com/office/drawing/2014/chart" uri="{C3380CC4-5D6E-409C-BE32-E72D297353CC}">
              <c16:uniqueId val="{00000001-2FC4-4D25-87D1-E39758CB1B59}"/>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AHP patients waiting &lt; 13 weeks</a:t>
            </a:r>
            <a:endParaRPr lang="en-GB" sz="1100">
              <a:effectLst/>
            </a:endParaRPr>
          </a:p>
        </c:rich>
      </c:tx>
      <c:layout>
        <c:manualLayout>
          <c:xMode val="edge"/>
          <c:yMode val="edge"/>
          <c:x val="0.30360411198600173"/>
          <c:y val="4.6118333781296046E-2"/>
        </c:manualLayout>
      </c:layout>
      <c:overlay val="0"/>
      <c:spPr>
        <a:noFill/>
        <a:ln>
          <a:noFill/>
        </a:ln>
        <a:effectLst/>
      </c:spPr>
    </c:title>
    <c:autoTitleDeleted val="0"/>
    <c:plotArea>
      <c:layout/>
      <c:lineChart>
        <c:grouping val="standard"/>
        <c:varyColors val="0"/>
        <c:ser>
          <c:idx val="1"/>
          <c:order val="0"/>
          <c:tx>
            <c:strRef>
              <c:f>'AHP 13wk%'!$E$6</c:f>
              <c:strCache>
                <c:ptCount val="1"/>
                <c:pt idx="0">
                  <c:v>&lt;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13wk%'!$E$79:$E$102</c:f>
              <c:numCache>
                <c:formatCode>0.00%</c:formatCode>
                <c:ptCount val="24"/>
                <c:pt idx="0">
                  <c:v>0.42509999999999998</c:v>
                </c:pt>
                <c:pt idx="1">
                  <c:v>0.41830000000000001</c:v>
                </c:pt>
                <c:pt idx="2">
                  <c:v>0.42359999999999998</c:v>
                </c:pt>
                <c:pt idx="3">
                  <c:v>0.42149999999999999</c:v>
                </c:pt>
                <c:pt idx="4">
                  <c:v>0.40579999999999999</c:v>
                </c:pt>
                <c:pt idx="5">
                  <c:v>0.40400000000000003</c:v>
                </c:pt>
                <c:pt idx="6">
                  <c:v>0.40810000000000002</c:v>
                </c:pt>
                <c:pt idx="7">
                  <c:v>0.41139999999999999</c:v>
                </c:pt>
                <c:pt idx="8">
                  <c:v>0.38729999999999998</c:v>
                </c:pt>
                <c:pt idx="9">
                  <c:v>0.38100000000000001</c:v>
                </c:pt>
                <c:pt idx="10">
                  <c:v>0.39140000000000003</c:v>
                </c:pt>
                <c:pt idx="11">
                  <c:v>0.42209999999999998</c:v>
                </c:pt>
                <c:pt idx="12">
                  <c:v>0.42609999999999998</c:v>
                </c:pt>
                <c:pt idx="13">
                  <c:v>0.41760000000000003</c:v>
                </c:pt>
                <c:pt idx="14">
                  <c:v>0.41660000000000003</c:v>
                </c:pt>
                <c:pt idx="15">
                  <c:v>0.40539999999999998</c:v>
                </c:pt>
                <c:pt idx="16">
                  <c:v>0.39689999999999998</c:v>
                </c:pt>
                <c:pt idx="17">
                  <c:v>0.39439999999999997</c:v>
                </c:pt>
              </c:numCache>
            </c:numRef>
          </c:val>
          <c:smooth val="0"/>
          <c:extLst>
            <c:ext xmlns:c16="http://schemas.microsoft.com/office/drawing/2014/chart" uri="{C3380CC4-5D6E-409C-BE32-E72D297353CC}">
              <c16:uniqueId val="{00000000-6211-4341-87AF-E83476A8E0B3}"/>
            </c:ext>
          </c:extLst>
        </c:ser>
        <c:ser>
          <c:idx val="0"/>
          <c:order val="1"/>
          <c:tx>
            <c:strRef>
              <c:f>'AHP 13wk%'!$G$6</c:f>
              <c:strCache>
                <c:ptCount val="1"/>
                <c:pt idx="0">
                  <c:v>Target</c:v>
                </c:pt>
              </c:strCache>
            </c:strRef>
          </c:tx>
          <c:spPr>
            <a:ln w="28575">
              <a:solidFill>
                <a:srgbClr val="FF0000"/>
              </a:solidFill>
              <a:prstDash val="dash"/>
            </a:ln>
          </c:spPr>
          <c:marker>
            <c:symbol val="none"/>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6211-4341-87AF-E83476A8E0B3}"/>
            </c:ext>
          </c:extLst>
        </c:ser>
        <c:ser>
          <c:idx val="2"/>
          <c:order val="2"/>
          <c:tx>
            <c:strRef>
              <c:f>'AHP 13wk%'!$F$6</c:f>
              <c:strCache>
                <c:ptCount val="1"/>
                <c:pt idx="0">
                  <c:v>LPL</c:v>
                </c:pt>
              </c:strCache>
            </c:strRef>
          </c:tx>
          <c:spPr>
            <a:ln w="15875">
              <a:solidFill>
                <a:schemeClr val="tx1"/>
              </a:solidFill>
              <a:prstDash val="lgDash"/>
            </a:ln>
          </c:spPr>
          <c:marker>
            <c:symbol val="none"/>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13wk%'!$F$79:$F$102</c:f>
              <c:numCache>
                <c:formatCode>0%</c:formatCode>
                <c:ptCount val="24"/>
                <c:pt idx="0">
                  <c:v>0.36271155555555556</c:v>
                </c:pt>
                <c:pt idx="1">
                  <c:v>0.36271155555555556</c:v>
                </c:pt>
                <c:pt idx="2">
                  <c:v>0.36271155555555556</c:v>
                </c:pt>
                <c:pt idx="3">
                  <c:v>0.36271155555555556</c:v>
                </c:pt>
                <c:pt idx="4">
                  <c:v>0.36271155555555556</c:v>
                </c:pt>
                <c:pt idx="5">
                  <c:v>0.36271155555555556</c:v>
                </c:pt>
                <c:pt idx="6">
                  <c:v>0.36271155555555556</c:v>
                </c:pt>
                <c:pt idx="7">
                  <c:v>0.36271155555555556</c:v>
                </c:pt>
                <c:pt idx="8">
                  <c:v>0.36271155555555556</c:v>
                </c:pt>
                <c:pt idx="9">
                  <c:v>0.36271155555555556</c:v>
                </c:pt>
                <c:pt idx="10">
                  <c:v>0.36271155555555556</c:v>
                </c:pt>
                <c:pt idx="11">
                  <c:v>0.36271155555555556</c:v>
                </c:pt>
                <c:pt idx="12">
                  <c:v>0.36271155555555556</c:v>
                </c:pt>
                <c:pt idx="13">
                  <c:v>0.36271155555555556</c:v>
                </c:pt>
                <c:pt idx="14">
                  <c:v>0.36271155555555556</c:v>
                </c:pt>
                <c:pt idx="15">
                  <c:v>0.36271155555555556</c:v>
                </c:pt>
                <c:pt idx="16">
                  <c:v>0.36271155555555556</c:v>
                </c:pt>
                <c:pt idx="17">
                  <c:v>0.36271155555555556</c:v>
                </c:pt>
                <c:pt idx="18">
                  <c:v>0.36271155555555556</c:v>
                </c:pt>
                <c:pt idx="19">
                  <c:v>0.36271155555555556</c:v>
                </c:pt>
                <c:pt idx="20">
                  <c:v>0.36271155555555556</c:v>
                </c:pt>
                <c:pt idx="21">
                  <c:v>0.36271155555555556</c:v>
                </c:pt>
                <c:pt idx="22">
                  <c:v>0.36271155555555556</c:v>
                </c:pt>
                <c:pt idx="23">
                  <c:v>0.36271155555555556</c:v>
                </c:pt>
              </c:numCache>
            </c:numRef>
          </c:val>
          <c:smooth val="0"/>
          <c:extLst>
            <c:ext xmlns:c16="http://schemas.microsoft.com/office/drawing/2014/chart" uri="{C3380CC4-5D6E-409C-BE32-E72D297353CC}">
              <c16:uniqueId val="{00000002-6211-4341-87AF-E83476A8E0B3}"/>
            </c:ext>
          </c:extLst>
        </c:ser>
        <c:ser>
          <c:idx val="3"/>
          <c:order val="3"/>
          <c:tx>
            <c:strRef>
              <c:f>'AHP 13wk%'!$D$6</c:f>
              <c:strCache>
                <c:ptCount val="1"/>
                <c:pt idx="0">
                  <c:v>Mean</c:v>
                </c:pt>
              </c:strCache>
            </c:strRef>
          </c:tx>
          <c:spPr>
            <a:ln w="15875">
              <a:solidFill>
                <a:schemeClr val="tx1"/>
              </a:solidFill>
            </a:ln>
          </c:spPr>
          <c:marker>
            <c:symbol val="none"/>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13wk%'!$D$79:$D$102</c:f>
              <c:numCache>
                <c:formatCode>0%</c:formatCode>
                <c:ptCount val="24"/>
                <c:pt idx="0">
                  <c:v>0.40870000000000001</c:v>
                </c:pt>
                <c:pt idx="1">
                  <c:v>0.40870000000000001</c:v>
                </c:pt>
                <c:pt idx="2">
                  <c:v>0.40870000000000001</c:v>
                </c:pt>
                <c:pt idx="3">
                  <c:v>0.40870000000000001</c:v>
                </c:pt>
                <c:pt idx="4">
                  <c:v>0.40870000000000001</c:v>
                </c:pt>
                <c:pt idx="5">
                  <c:v>0.40870000000000001</c:v>
                </c:pt>
                <c:pt idx="6">
                  <c:v>0.40870000000000001</c:v>
                </c:pt>
                <c:pt idx="7">
                  <c:v>0.40870000000000001</c:v>
                </c:pt>
                <c:pt idx="8">
                  <c:v>0.40870000000000001</c:v>
                </c:pt>
                <c:pt idx="9">
                  <c:v>0.40870000000000001</c:v>
                </c:pt>
                <c:pt idx="10">
                  <c:v>0.40870000000000001</c:v>
                </c:pt>
                <c:pt idx="11">
                  <c:v>0.40870000000000001</c:v>
                </c:pt>
                <c:pt idx="12">
                  <c:v>0.40870000000000001</c:v>
                </c:pt>
                <c:pt idx="13">
                  <c:v>0.40870000000000001</c:v>
                </c:pt>
                <c:pt idx="14">
                  <c:v>0.40870000000000001</c:v>
                </c:pt>
                <c:pt idx="15">
                  <c:v>0.40870000000000001</c:v>
                </c:pt>
                <c:pt idx="16">
                  <c:v>0.40870000000000001</c:v>
                </c:pt>
                <c:pt idx="17">
                  <c:v>0.40870000000000001</c:v>
                </c:pt>
                <c:pt idx="18">
                  <c:v>0.40870000000000001</c:v>
                </c:pt>
                <c:pt idx="19">
                  <c:v>0.40870000000000001</c:v>
                </c:pt>
                <c:pt idx="20">
                  <c:v>0.40870000000000001</c:v>
                </c:pt>
                <c:pt idx="21">
                  <c:v>0.40870000000000001</c:v>
                </c:pt>
                <c:pt idx="22">
                  <c:v>0.40870000000000001</c:v>
                </c:pt>
                <c:pt idx="23">
                  <c:v>0.40870000000000001</c:v>
                </c:pt>
              </c:numCache>
            </c:numRef>
          </c:val>
          <c:smooth val="0"/>
          <c:extLst>
            <c:ext xmlns:c16="http://schemas.microsoft.com/office/drawing/2014/chart" uri="{C3380CC4-5D6E-409C-BE32-E72D297353CC}">
              <c16:uniqueId val="{00000003-6211-4341-87AF-E83476A8E0B3}"/>
            </c:ext>
          </c:extLst>
        </c:ser>
        <c:ser>
          <c:idx val="4"/>
          <c:order val="4"/>
          <c:tx>
            <c:strRef>
              <c:f>'AHP 13wk%'!$C$6</c:f>
              <c:strCache>
                <c:ptCount val="1"/>
                <c:pt idx="0">
                  <c:v>UPL</c:v>
                </c:pt>
              </c:strCache>
            </c:strRef>
          </c:tx>
          <c:spPr>
            <a:ln w="15875">
              <a:solidFill>
                <a:schemeClr val="tx1"/>
              </a:solidFill>
              <a:prstDash val="lgDash"/>
            </a:ln>
          </c:spPr>
          <c:marker>
            <c:symbol val="none"/>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13wk%'!$C$79:$C$102</c:f>
              <c:numCache>
                <c:formatCode>0%</c:formatCode>
                <c:ptCount val="24"/>
                <c:pt idx="0">
                  <c:v>0.45468844444444445</c:v>
                </c:pt>
                <c:pt idx="1">
                  <c:v>0.45468844444444445</c:v>
                </c:pt>
                <c:pt idx="2">
                  <c:v>0.45468844444444445</c:v>
                </c:pt>
                <c:pt idx="3">
                  <c:v>0.45468844444444445</c:v>
                </c:pt>
                <c:pt idx="4">
                  <c:v>0.45468844444444445</c:v>
                </c:pt>
                <c:pt idx="5">
                  <c:v>0.45468844444444445</c:v>
                </c:pt>
                <c:pt idx="6">
                  <c:v>0.45468844444444445</c:v>
                </c:pt>
                <c:pt idx="7">
                  <c:v>0.45468844444444445</c:v>
                </c:pt>
                <c:pt idx="8">
                  <c:v>0.45468844444444445</c:v>
                </c:pt>
                <c:pt idx="9">
                  <c:v>0.45468844444444445</c:v>
                </c:pt>
                <c:pt idx="10">
                  <c:v>0.45468844444444445</c:v>
                </c:pt>
                <c:pt idx="11">
                  <c:v>0.45468844444444445</c:v>
                </c:pt>
                <c:pt idx="12">
                  <c:v>0.45468844444444445</c:v>
                </c:pt>
                <c:pt idx="13">
                  <c:v>0.45468844444444445</c:v>
                </c:pt>
                <c:pt idx="14">
                  <c:v>0.45468844444444445</c:v>
                </c:pt>
                <c:pt idx="15">
                  <c:v>0.45468844444444445</c:v>
                </c:pt>
                <c:pt idx="16">
                  <c:v>0.45468844444444445</c:v>
                </c:pt>
                <c:pt idx="17">
                  <c:v>0.45468844444444445</c:v>
                </c:pt>
                <c:pt idx="18">
                  <c:v>0.45468844444444445</c:v>
                </c:pt>
                <c:pt idx="19">
                  <c:v>0.45468844444444445</c:v>
                </c:pt>
                <c:pt idx="20">
                  <c:v>0.45468844444444445</c:v>
                </c:pt>
                <c:pt idx="21">
                  <c:v>0.45468844444444445</c:v>
                </c:pt>
                <c:pt idx="22">
                  <c:v>0.45468844444444445</c:v>
                </c:pt>
                <c:pt idx="23">
                  <c:v>0.45468844444444445</c:v>
                </c:pt>
              </c:numCache>
            </c:numRef>
          </c:val>
          <c:smooth val="0"/>
          <c:extLst>
            <c:ext xmlns:c16="http://schemas.microsoft.com/office/drawing/2014/chart" uri="{C3380CC4-5D6E-409C-BE32-E72D297353CC}">
              <c16:uniqueId val="{00000004-6211-4341-87AF-E83476A8E0B3}"/>
            </c:ext>
          </c:extLst>
        </c:ser>
        <c:ser>
          <c:idx val="5"/>
          <c:order val="5"/>
          <c:tx>
            <c:strRef>
              <c:f>'AHP 13wk%'!$I$6</c:f>
              <c:strCache>
                <c:ptCount val="1"/>
                <c:pt idx="0">
                  <c:v>SCL</c:v>
                </c:pt>
              </c:strCache>
            </c:strRef>
          </c:tx>
          <c:spPr>
            <a:ln>
              <a:noFill/>
            </a:ln>
          </c:spPr>
          <c:marker>
            <c:symbol val="circle"/>
            <c:size val="6"/>
            <c:spPr>
              <a:solidFill>
                <a:srgbClr val="FF6600"/>
              </a:solidFill>
              <a:ln>
                <a:noFill/>
              </a:ln>
            </c:spPr>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6211-4341-87AF-E83476A8E0B3}"/>
            </c:ext>
          </c:extLst>
        </c:ser>
        <c:ser>
          <c:idx val="6"/>
          <c:order val="6"/>
          <c:tx>
            <c:strRef>
              <c:f>'AHP 13wk%'!$J$6</c:f>
              <c:strCache>
                <c:ptCount val="1"/>
                <c:pt idx="0">
                  <c:v>SCH</c:v>
                </c:pt>
              </c:strCache>
            </c:strRef>
          </c:tx>
          <c:spPr>
            <a:ln>
              <a:noFill/>
            </a:ln>
          </c:spPr>
          <c:marker>
            <c:symbol val="circle"/>
            <c:size val="6"/>
            <c:spPr>
              <a:solidFill>
                <a:srgbClr val="5B9BD5"/>
              </a:solidFill>
              <a:ln>
                <a:noFill/>
              </a:ln>
            </c:spPr>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6211-4341-87AF-E83476A8E0B3}"/>
            </c:ext>
          </c:extLst>
        </c:ser>
        <c:dLbls>
          <c:showLegendKey val="0"/>
          <c:showVal val="0"/>
          <c:showCatName val="0"/>
          <c:showSerName val="0"/>
          <c:showPercent val="0"/>
          <c:showBubbleSize val="0"/>
        </c:dLbls>
        <c:marker val="1"/>
        <c:smooth val="0"/>
        <c:axId val="174331392"/>
        <c:axId val="174333312"/>
      </c:lineChart>
      <c:dateAx>
        <c:axId val="17433139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33312"/>
        <c:crosses val="autoZero"/>
        <c:auto val="1"/>
        <c:lblOffset val="100"/>
        <c:baseTimeUnit val="months"/>
        <c:majorUnit val="1"/>
        <c:majorTimeUnit val="months"/>
      </c:dateAx>
      <c:valAx>
        <c:axId val="174333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31392"/>
        <c:crosses val="autoZero"/>
        <c:crossBetween val="midCat"/>
        <c:majorUnit val="0.2"/>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AHP patients waiting &gt; 13 weeks</a:t>
            </a:r>
            <a:endParaRPr lang="en-GB" sz="1100">
              <a:effectLst/>
            </a:endParaRPr>
          </a:p>
        </c:rich>
      </c:tx>
      <c:layout>
        <c:manualLayout>
          <c:xMode val="edge"/>
          <c:yMode val="edge"/>
          <c:x val="0.29944892602710371"/>
          <c:y val="4.1666666666666664E-2"/>
        </c:manualLayout>
      </c:layout>
      <c:overlay val="0"/>
      <c:spPr>
        <a:noFill/>
        <a:ln>
          <a:noFill/>
        </a:ln>
        <a:effectLst/>
      </c:spPr>
    </c:title>
    <c:autoTitleDeleted val="0"/>
    <c:plotArea>
      <c:layout/>
      <c:lineChart>
        <c:grouping val="standard"/>
        <c:varyColors val="0"/>
        <c:ser>
          <c:idx val="1"/>
          <c:order val="0"/>
          <c:tx>
            <c:strRef>
              <c:f>'AHP 13wk'!$E$6</c:f>
              <c:strCache>
                <c:ptCount val="1"/>
                <c:pt idx="0">
                  <c:v>&gt;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13wk'!$E$79:$E$102</c:f>
              <c:numCache>
                <c:formatCode>General</c:formatCode>
                <c:ptCount val="24"/>
                <c:pt idx="0">
                  <c:v>16957</c:v>
                </c:pt>
                <c:pt idx="1">
                  <c:v>17260</c:v>
                </c:pt>
                <c:pt idx="2">
                  <c:v>17426</c:v>
                </c:pt>
                <c:pt idx="3">
                  <c:v>17492</c:v>
                </c:pt>
                <c:pt idx="4">
                  <c:v>18282</c:v>
                </c:pt>
                <c:pt idx="5">
                  <c:v>18273</c:v>
                </c:pt>
                <c:pt idx="6">
                  <c:v>18063</c:v>
                </c:pt>
                <c:pt idx="7">
                  <c:v>17513</c:v>
                </c:pt>
                <c:pt idx="8">
                  <c:v>17939</c:v>
                </c:pt>
                <c:pt idx="9">
                  <c:v>18084</c:v>
                </c:pt>
                <c:pt idx="10">
                  <c:v>17623</c:v>
                </c:pt>
                <c:pt idx="11">
                  <c:v>16734</c:v>
                </c:pt>
                <c:pt idx="12">
                  <c:v>16902</c:v>
                </c:pt>
                <c:pt idx="13">
                  <c:v>17329</c:v>
                </c:pt>
                <c:pt idx="14">
                  <c:v>17639</c:v>
                </c:pt>
                <c:pt idx="15">
                  <c:v>18210</c:v>
                </c:pt>
                <c:pt idx="16">
                  <c:v>18687</c:v>
                </c:pt>
                <c:pt idx="17">
                  <c:v>18675</c:v>
                </c:pt>
              </c:numCache>
            </c:numRef>
          </c:val>
          <c:smooth val="0"/>
          <c:extLst>
            <c:ext xmlns:c16="http://schemas.microsoft.com/office/drawing/2014/chart" uri="{C3380CC4-5D6E-409C-BE32-E72D297353CC}">
              <c16:uniqueId val="{00000000-6F0F-4D31-817F-74DD9F6FCA44}"/>
            </c:ext>
          </c:extLst>
        </c:ser>
        <c:ser>
          <c:idx val="3"/>
          <c:order val="1"/>
          <c:tx>
            <c:strRef>
              <c:f>'AHP 13wk'!$G$6</c:f>
              <c:strCache>
                <c:ptCount val="1"/>
                <c:pt idx="0">
                  <c:v>Target</c:v>
                </c:pt>
              </c:strCache>
            </c:strRef>
          </c:tx>
          <c:spPr>
            <a:ln w="25400" cap="rnd">
              <a:solidFill>
                <a:srgbClr val="FF0000"/>
              </a:solidFill>
              <a:prstDash val="dash"/>
              <a:round/>
            </a:ln>
            <a:effectLst/>
          </c:spPr>
          <c:marker>
            <c:symbol val="none"/>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F0F-4D31-817F-74DD9F6FCA44}"/>
            </c:ext>
          </c:extLst>
        </c:ser>
        <c:ser>
          <c:idx val="0"/>
          <c:order val="2"/>
          <c:tx>
            <c:strRef>
              <c:f>'AHP 13wk'!$F$6</c:f>
              <c:strCache>
                <c:ptCount val="1"/>
                <c:pt idx="0">
                  <c:v>LPL</c:v>
                </c:pt>
              </c:strCache>
            </c:strRef>
          </c:tx>
          <c:spPr>
            <a:ln w="15875">
              <a:solidFill>
                <a:schemeClr val="tx1"/>
              </a:solidFill>
              <a:prstDash val="lgDash"/>
            </a:ln>
          </c:spPr>
          <c:marker>
            <c:symbol val="none"/>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13wk'!$F$79:$F$102</c:f>
              <c:numCache>
                <c:formatCode>0</c:formatCode>
                <c:ptCount val="24"/>
                <c:pt idx="0">
                  <c:v>16791.416993464052</c:v>
                </c:pt>
                <c:pt idx="1">
                  <c:v>16791.416993464052</c:v>
                </c:pt>
                <c:pt idx="2">
                  <c:v>16791.416993464052</c:v>
                </c:pt>
                <c:pt idx="3">
                  <c:v>16791.416993464052</c:v>
                </c:pt>
                <c:pt idx="4">
                  <c:v>16791.416993464052</c:v>
                </c:pt>
                <c:pt idx="5">
                  <c:v>16791.416993464052</c:v>
                </c:pt>
                <c:pt idx="6">
                  <c:v>16791.416993464052</c:v>
                </c:pt>
                <c:pt idx="7">
                  <c:v>16791.416993464052</c:v>
                </c:pt>
                <c:pt idx="8">
                  <c:v>16791.416993464052</c:v>
                </c:pt>
                <c:pt idx="9">
                  <c:v>16791.416993464052</c:v>
                </c:pt>
                <c:pt idx="10">
                  <c:v>16791.416993464052</c:v>
                </c:pt>
                <c:pt idx="11">
                  <c:v>16791.416993464052</c:v>
                </c:pt>
                <c:pt idx="12">
                  <c:v>16791.416993464052</c:v>
                </c:pt>
                <c:pt idx="13">
                  <c:v>16791.416993464052</c:v>
                </c:pt>
                <c:pt idx="14">
                  <c:v>16791.416993464052</c:v>
                </c:pt>
                <c:pt idx="15">
                  <c:v>16791.416993464052</c:v>
                </c:pt>
                <c:pt idx="16">
                  <c:v>16791.416993464052</c:v>
                </c:pt>
                <c:pt idx="17">
                  <c:v>16791.416993464052</c:v>
                </c:pt>
                <c:pt idx="18">
                  <c:v>16791.416993464052</c:v>
                </c:pt>
                <c:pt idx="19">
                  <c:v>16791.416993464052</c:v>
                </c:pt>
                <c:pt idx="20">
                  <c:v>16791.416993464052</c:v>
                </c:pt>
                <c:pt idx="21">
                  <c:v>16791.416993464052</c:v>
                </c:pt>
                <c:pt idx="22">
                  <c:v>16791.416993464052</c:v>
                </c:pt>
                <c:pt idx="23">
                  <c:v>16791.416993464052</c:v>
                </c:pt>
              </c:numCache>
            </c:numRef>
          </c:val>
          <c:smooth val="0"/>
          <c:extLst>
            <c:ext xmlns:c16="http://schemas.microsoft.com/office/drawing/2014/chart" uri="{C3380CC4-5D6E-409C-BE32-E72D297353CC}">
              <c16:uniqueId val="{00000002-6F0F-4D31-817F-74DD9F6FCA44}"/>
            </c:ext>
          </c:extLst>
        </c:ser>
        <c:ser>
          <c:idx val="2"/>
          <c:order val="3"/>
          <c:tx>
            <c:strRef>
              <c:f>'AHP 13wk'!$D$6</c:f>
              <c:strCache>
                <c:ptCount val="1"/>
                <c:pt idx="0">
                  <c:v>Mean</c:v>
                </c:pt>
              </c:strCache>
            </c:strRef>
          </c:tx>
          <c:spPr>
            <a:ln w="15875">
              <a:solidFill>
                <a:schemeClr val="tx1"/>
              </a:solidFill>
            </a:ln>
          </c:spPr>
          <c:marker>
            <c:symbol val="none"/>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13wk'!$D$79:$D$102</c:f>
              <c:numCache>
                <c:formatCode>0</c:formatCode>
                <c:ptCount val="24"/>
                <c:pt idx="0">
                  <c:v>17727.111111111109</c:v>
                </c:pt>
                <c:pt idx="1">
                  <c:v>17727.111111111109</c:v>
                </c:pt>
                <c:pt idx="2">
                  <c:v>17727.111111111109</c:v>
                </c:pt>
                <c:pt idx="3">
                  <c:v>17727.111111111109</c:v>
                </c:pt>
                <c:pt idx="4">
                  <c:v>17727.111111111109</c:v>
                </c:pt>
                <c:pt idx="5">
                  <c:v>17727.111111111109</c:v>
                </c:pt>
                <c:pt idx="6">
                  <c:v>17727.111111111109</c:v>
                </c:pt>
                <c:pt idx="7">
                  <c:v>17727.111111111109</c:v>
                </c:pt>
                <c:pt idx="8">
                  <c:v>17727.111111111109</c:v>
                </c:pt>
                <c:pt idx="9">
                  <c:v>17727.111111111109</c:v>
                </c:pt>
                <c:pt idx="10">
                  <c:v>17727.111111111109</c:v>
                </c:pt>
                <c:pt idx="11">
                  <c:v>17727.111111111109</c:v>
                </c:pt>
                <c:pt idx="12">
                  <c:v>17727.111111111109</c:v>
                </c:pt>
                <c:pt idx="13">
                  <c:v>17727.111111111109</c:v>
                </c:pt>
                <c:pt idx="14">
                  <c:v>17727.111111111109</c:v>
                </c:pt>
                <c:pt idx="15">
                  <c:v>17727.111111111109</c:v>
                </c:pt>
                <c:pt idx="16">
                  <c:v>17727.111111111109</c:v>
                </c:pt>
                <c:pt idx="17">
                  <c:v>17727.111111111109</c:v>
                </c:pt>
                <c:pt idx="18">
                  <c:v>17727.111111111109</c:v>
                </c:pt>
                <c:pt idx="19">
                  <c:v>17727.111111111109</c:v>
                </c:pt>
                <c:pt idx="20">
                  <c:v>17727.111111111109</c:v>
                </c:pt>
                <c:pt idx="21">
                  <c:v>17727.111111111109</c:v>
                </c:pt>
                <c:pt idx="22">
                  <c:v>17727.111111111109</c:v>
                </c:pt>
                <c:pt idx="23">
                  <c:v>17727.111111111109</c:v>
                </c:pt>
              </c:numCache>
            </c:numRef>
          </c:val>
          <c:smooth val="0"/>
          <c:extLst>
            <c:ext xmlns:c16="http://schemas.microsoft.com/office/drawing/2014/chart" uri="{C3380CC4-5D6E-409C-BE32-E72D297353CC}">
              <c16:uniqueId val="{00000003-6F0F-4D31-817F-74DD9F6FCA44}"/>
            </c:ext>
          </c:extLst>
        </c:ser>
        <c:ser>
          <c:idx val="4"/>
          <c:order val="4"/>
          <c:tx>
            <c:strRef>
              <c:f>'AHP 13wk'!$C$6</c:f>
              <c:strCache>
                <c:ptCount val="1"/>
                <c:pt idx="0">
                  <c:v>UPL</c:v>
                </c:pt>
              </c:strCache>
            </c:strRef>
          </c:tx>
          <c:spPr>
            <a:ln w="15875">
              <a:solidFill>
                <a:schemeClr val="tx1"/>
              </a:solidFill>
              <a:prstDash val="lgDash"/>
            </a:ln>
          </c:spPr>
          <c:marker>
            <c:symbol val="none"/>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13wk'!$C$79:$C$102</c:f>
              <c:numCache>
                <c:formatCode>0</c:formatCode>
                <c:ptCount val="24"/>
                <c:pt idx="0">
                  <c:v>18662.805228758167</c:v>
                </c:pt>
                <c:pt idx="1">
                  <c:v>18662.805228758167</c:v>
                </c:pt>
                <c:pt idx="2">
                  <c:v>18662.805228758167</c:v>
                </c:pt>
                <c:pt idx="3">
                  <c:v>18662.805228758167</c:v>
                </c:pt>
                <c:pt idx="4">
                  <c:v>18662.805228758167</c:v>
                </c:pt>
                <c:pt idx="5">
                  <c:v>18662.805228758167</c:v>
                </c:pt>
                <c:pt idx="6">
                  <c:v>18662.805228758167</c:v>
                </c:pt>
                <c:pt idx="7">
                  <c:v>18662.805228758167</c:v>
                </c:pt>
                <c:pt idx="8">
                  <c:v>18662.805228758167</c:v>
                </c:pt>
                <c:pt idx="9">
                  <c:v>18662.805228758167</c:v>
                </c:pt>
                <c:pt idx="10">
                  <c:v>18662.805228758167</c:v>
                </c:pt>
                <c:pt idx="11">
                  <c:v>18662.805228758167</c:v>
                </c:pt>
                <c:pt idx="12">
                  <c:v>18662.805228758167</c:v>
                </c:pt>
                <c:pt idx="13">
                  <c:v>18662.805228758167</c:v>
                </c:pt>
                <c:pt idx="14">
                  <c:v>18662.805228758167</c:v>
                </c:pt>
                <c:pt idx="15">
                  <c:v>18662.805228758167</c:v>
                </c:pt>
                <c:pt idx="16">
                  <c:v>18662.805228758167</c:v>
                </c:pt>
                <c:pt idx="17">
                  <c:v>18662.805228758167</c:v>
                </c:pt>
                <c:pt idx="18">
                  <c:v>18662.805228758167</c:v>
                </c:pt>
                <c:pt idx="19">
                  <c:v>18662.805228758167</c:v>
                </c:pt>
                <c:pt idx="20">
                  <c:v>18662.805228758167</c:v>
                </c:pt>
                <c:pt idx="21">
                  <c:v>18662.805228758167</c:v>
                </c:pt>
                <c:pt idx="22">
                  <c:v>18662.805228758167</c:v>
                </c:pt>
                <c:pt idx="23">
                  <c:v>18662.805228758167</c:v>
                </c:pt>
              </c:numCache>
            </c:numRef>
          </c:val>
          <c:smooth val="0"/>
          <c:extLst>
            <c:ext xmlns:c16="http://schemas.microsoft.com/office/drawing/2014/chart" uri="{C3380CC4-5D6E-409C-BE32-E72D297353CC}">
              <c16:uniqueId val="{00000004-6F0F-4D31-817F-74DD9F6FCA44}"/>
            </c:ext>
          </c:extLst>
        </c:ser>
        <c:ser>
          <c:idx val="5"/>
          <c:order val="5"/>
          <c:tx>
            <c:strRef>
              <c:f>'AHP 13wk'!$I$6</c:f>
              <c:strCache>
                <c:ptCount val="1"/>
                <c:pt idx="0">
                  <c:v>SCL</c:v>
                </c:pt>
              </c:strCache>
            </c:strRef>
          </c:tx>
          <c:spPr>
            <a:ln>
              <a:noFill/>
            </a:ln>
          </c:spPr>
          <c:marker>
            <c:symbol val="circle"/>
            <c:size val="6"/>
            <c:spPr>
              <a:solidFill>
                <a:srgbClr val="5B9BD5"/>
              </a:solidFill>
              <a:ln>
                <a:noFill/>
              </a:ln>
            </c:spPr>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13wk'!$I$79:$I$102</c:f>
              <c:numCache>
                <c:formatCode>General</c:formatCode>
                <c:ptCount val="24"/>
                <c:pt idx="0">
                  <c:v>16957</c:v>
                </c:pt>
                <c:pt idx="1">
                  <c:v>17260</c:v>
                </c:pt>
                <c:pt idx="2">
                  <c:v>17426</c:v>
                </c:pt>
                <c:pt idx="3" formatCode="0">
                  <c:v>#N/A</c:v>
                </c:pt>
                <c:pt idx="4" formatCode="0">
                  <c:v>#N/A</c:v>
                </c:pt>
                <c:pt idx="5" formatCode="0">
                  <c:v>#N/A</c:v>
                </c:pt>
                <c:pt idx="6" formatCode="0">
                  <c:v>#N/A</c:v>
                </c:pt>
                <c:pt idx="7" formatCode="0">
                  <c:v>#N/A</c:v>
                </c:pt>
                <c:pt idx="8" formatCode="0">
                  <c:v>#N/A</c:v>
                </c:pt>
                <c:pt idx="9" formatCode="0">
                  <c:v>#N/A</c:v>
                </c:pt>
                <c:pt idx="10" formatCode="0">
                  <c:v>#N/A</c:v>
                </c:pt>
                <c:pt idx="11">
                  <c:v>16734</c:v>
                </c:pt>
                <c:pt idx="12">
                  <c:v>16902</c:v>
                </c:pt>
                <c:pt idx="13">
                  <c:v>17329</c:v>
                </c:pt>
                <c:pt idx="14" formatCode="0">
                  <c:v>#N/A</c:v>
                </c:pt>
                <c:pt idx="15" formatCode="0">
                  <c:v>#N/A</c:v>
                </c:pt>
                <c:pt idx="16" formatCode="0">
                  <c:v>#N/A</c:v>
                </c:pt>
                <c:pt idx="17" formatCode="0">
                  <c:v>#N/A</c:v>
                </c:pt>
                <c:pt idx="18" formatCode="0">
                  <c:v>#N/A</c:v>
                </c:pt>
                <c:pt idx="19" formatCode="0">
                  <c:v>#N/A</c:v>
                </c:pt>
                <c:pt idx="20" formatCode="0">
                  <c:v>#N/A</c:v>
                </c:pt>
                <c:pt idx="21" formatCode="0">
                  <c:v>#N/A</c:v>
                </c:pt>
                <c:pt idx="22" formatCode="0">
                  <c:v>#N/A</c:v>
                </c:pt>
                <c:pt idx="23" formatCode="0">
                  <c:v>#N/A</c:v>
                </c:pt>
              </c:numCache>
            </c:numRef>
          </c:val>
          <c:smooth val="0"/>
          <c:extLst>
            <c:ext xmlns:c16="http://schemas.microsoft.com/office/drawing/2014/chart" uri="{C3380CC4-5D6E-409C-BE32-E72D297353CC}">
              <c16:uniqueId val="{00000005-6F0F-4D31-817F-74DD9F6FCA44}"/>
            </c:ext>
          </c:extLst>
        </c:ser>
        <c:ser>
          <c:idx val="6"/>
          <c:order val="6"/>
          <c:tx>
            <c:strRef>
              <c:f>'AHP 13wk'!$J$6</c:f>
              <c:strCache>
                <c:ptCount val="1"/>
                <c:pt idx="0">
                  <c:v>SCH</c:v>
                </c:pt>
              </c:strCache>
            </c:strRef>
          </c:tx>
          <c:spPr>
            <a:ln>
              <a:noFill/>
            </a:ln>
          </c:spPr>
          <c:marker>
            <c:symbol val="circle"/>
            <c:size val="6"/>
            <c:spPr>
              <a:solidFill>
                <a:srgbClr val="FF6600"/>
              </a:solidFill>
              <a:ln>
                <a:noFill/>
              </a:ln>
            </c:spPr>
          </c:marker>
          <c:cat>
            <c:numRef>
              <c:f>'AHP 13wk'!$B$79:$B$96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'AHP 13wk'!$J$79:$J$102</c:f>
              <c:numCache>
                <c:formatCode>0</c:formatCode>
                <c:ptCount val="24"/>
                <c:pt idx="0">
                  <c:v>#N/A</c:v>
                </c:pt>
                <c:pt idx="1">
                  <c:v>#N/A</c:v>
                </c:pt>
                <c:pt idx="2">
                  <c:v>#N/A</c:v>
                </c:pt>
                <c:pt idx="3">
                  <c:v>#N/A</c:v>
                </c:pt>
                <c:pt idx="4" formatCode="General">
                  <c:v>18282</c:v>
                </c:pt>
                <c:pt idx="5" formatCode="General">
                  <c:v>18273</c:v>
                </c:pt>
                <c:pt idx="6" formatCode="General">
                  <c:v>18063</c:v>
                </c:pt>
                <c:pt idx="7">
                  <c:v>17513</c:v>
                </c:pt>
                <c:pt idx="8" formatCode="General">
                  <c:v>17939</c:v>
                </c:pt>
                <c:pt idx="9" formatCode="General">
                  <c:v>18084</c:v>
                </c:pt>
                <c:pt idx="10">
                  <c:v>#N/A</c:v>
                </c:pt>
                <c:pt idx="11">
                  <c:v>#N/A</c:v>
                </c:pt>
                <c:pt idx="12">
                  <c:v>#N/A</c:v>
                </c:pt>
                <c:pt idx="13">
                  <c:v>#N/A</c:v>
                </c:pt>
                <c:pt idx="14">
                  <c:v>#N/A</c:v>
                </c:pt>
                <c:pt idx="15">
                  <c:v>#N/A</c:v>
                </c:pt>
                <c:pt idx="16">
                  <c:v>18687</c:v>
                </c:pt>
                <c:pt idx="17">
                  <c:v>18675</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6F0F-4D31-817F-74DD9F6FCA44}"/>
            </c:ext>
          </c:extLst>
        </c:ser>
        <c:dLbls>
          <c:showLegendKey val="0"/>
          <c:showVal val="0"/>
          <c:showCatName val="0"/>
          <c:showSerName val="0"/>
          <c:showPercent val="0"/>
          <c:showBubbleSize val="0"/>
        </c:dLbls>
        <c:marker val="1"/>
        <c:smooth val="0"/>
        <c:axId val="174322816"/>
        <c:axId val="174324736"/>
      </c:lineChart>
      <c:dateAx>
        <c:axId val="17432281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24736"/>
        <c:crosses val="autoZero"/>
        <c:auto val="1"/>
        <c:lblOffset val="100"/>
        <c:baseTimeUnit val="months"/>
        <c:majorUnit val="1"/>
        <c:majorTimeUnit val="months"/>
        <c:minorUnit val="1"/>
        <c:minorTimeUnit val="months"/>
      </c:dateAx>
      <c:valAx>
        <c:axId val="174324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22816"/>
        <c:crosses val="autoZero"/>
        <c:crossBetween val="midCat"/>
        <c:majorUnit val="4000"/>
      </c:valAx>
      <c:spPr>
        <a:noFill/>
        <a:ln>
          <a:noFill/>
        </a:ln>
        <a:effectLst/>
      </c:spPr>
    </c:plotArea>
    <c:legend>
      <c:legendPos val="b"/>
      <c:layout>
        <c:manualLayout>
          <c:xMode val="edge"/>
          <c:yMode val="edge"/>
          <c:x val="0.10661165354330708"/>
          <c:y val="0.8392974452026648"/>
          <c:w val="0.81808125984251956"/>
          <c:h val="0.15926105325378287"/>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(Adults) waiting &lt; 9 weeks</a:t>
            </a:r>
            <a:endParaRPr lang="en-GB" sz="1100">
              <a:effectLst/>
            </a:endParaRPr>
          </a:p>
        </c:rich>
      </c:tx>
      <c:overlay val="0"/>
      <c:spPr>
        <a:noFill/>
        <a:ln>
          <a:noFill/>
        </a:ln>
        <a:effectLst/>
      </c:spPr>
    </c:title>
    <c:autoTitleDeleted val="0"/>
    <c:plotArea>
      <c:layout>
        <c:manualLayout>
          <c:layoutTarget val="inner"/>
          <c:xMode val="edge"/>
          <c:yMode val="edge"/>
          <c:x val="0.12287270341207349"/>
          <c:y val="0.15476851851851853"/>
          <c:w val="0.81039107611548555"/>
          <c:h val="0.58014763779527556"/>
        </c:manualLayout>
      </c:layout>
      <c:lineChart>
        <c:grouping val="standard"/>
        <c:varyColors val="0"/>
        <c:ser>
          <c:idx val="1"/>
          <c:order val="0"/>
          <c:tx>
            <c:strRef>
              <c:f>'MH 9 wk%'!$E$6</c:f>
              <c:strCache>
                <c:ptCount val="1"/>
                <c:pt idx="0">
                  <c:v>&lt;9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9 wk%'!$B$12:$B$24</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'MH 9 wk%'!$E$12:$E$30</c:f>
              <c:numCache>
                <c:formatCode>0.00%</c:formatCode>
                <c:ptCount val="19"/>
                <c:pt idx="0">
                  <c:v>0.93510000000000004</c:v>
                </c:pt>
                <c:pt idx="1">
                  <c:v>0.96360000000000001</c:v>
                </c:pt>
                <c:pt idx="2">
                  <c:v>0.94289999999999996</c:v>
                </c:pt>
                <c:pt idx="3">
                  <c:v>0.94299999999999995</c:v>
                </c:pt>
                <c:pt idx="4">
                  <c:v>0.95509999999999995</c:v>
                </c:pt>
                <c:pt idx="5">
                  <c:v>0.96560000000000001</c:v>
                </c:pt>
                <c:pt idx="6">
                  <c:v>0.95089999999999997</c:v>
                </c:pt>
                <c:pt idx="7">
                  <c:v>0.95950000000000002</c:v>
                </c:pt>
                <c:pt idx="8">
                  <c:v>0.94720000000000004</c:v>
                </c:pt>
                <c:pt idx="9">
                  <c:v>0.94789999999999996</c:v>
                </c:pt>
                <c:pt idx="10">
                  <c:v>0.95309999999999995</c:v>
                </c:pt>
                <c:pt idx="11">
                  <c:v>0.95589999999999997</c:v>
                </c:pt>
                <c:pt idx="12">
                  <c:v>0.96460000000000001</c:v>
                </c:pt>
              </c:numCache>
            </c:numRef>
          </c:val>
          <c:smooth val="0"/>
          <c:extLst>
            <c:ext xmlns:c16="http://schemas.microsoft.com/office/drawing/2014/chart" uri="{C3380CC4-5D6E-409C-BE32-E72D297353CC}">
              <c16:uniqueId val="{00000000-1527-4C82-963B-AFD25F1076F0}"/>
            </c:ext>
          </c:extLst>
        </c:ser>
        <c:ser>
          <c:idx val="3"/>
          <c:order val="1"/>
          <c:tx>
            <c:strRef>
              <c:f>'MH 9 wk%'!$G$6</c:f>
              <c:strCache>
                <c:ptCount val="1"/>
                <c:pt idx="0">
                  <c:v>Target</c:v>
                </c:pt>
              </c:strCache>
            </c:strRef>
          </c:tx>
          <c:spPr>
            <a:ln w="28575" cap="rnd">
              <a:solidFill>
                <a:srgbClr val="FF0000"/>
              </a:solidFill>
              <a:prstDash val="dash"/>
              <a:round/>
            </a:ln>
            <a:effectLst/>
          </c:spPr>
          <c:marker>
            <c:symbol val="none"/>
          </c:marker>
          <c:cat>
            <c:numRef>
              <c:f>'MH 9 wk%'!$B$12:$B$24</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'MH 9 wk%'!$G$12:$G$30</c:f>
              <c:numCache>
                <c:formatCode>0%</c:formatCode>
                <c:ptCount val="1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numCache>
            </c:numRef>
          </c:val>
          <c:smooth val="0"/>
          <c:extLst>
            <c:ext xmlns:c16="http://schemas.microsoft.com/office/drawing/2014/chart" uri="{C3380CC4-5D6E-409C-BE32-E72D297353CC}">
              <c16:uniqueId val="{00000001-1527-4C82-963B-AFD25F1076F0}"/>
            </c:ext>
          </c:extLst>
        </c:ser>
        <c:ser>
          <c:idx val="0"/>
          <c:order val="2"/>
          <c:tx>
            <c:strRef>
              <c:f>'MH 9 wk%'!$D$6</c:f>
              <c:strCache>
                <c:ptCount val="1"/>
                <c:pt idx="0">
                  <c:v>Mean</c:v>
                </c:pt>
              </c:strCache>
            </c:strRef>
          </c:tx>
          <c:spPr>
            <a:ln w="15875">
              <a:solidFill>
                <a:schemeClr val="tx1"/>
              </a:solidFill>
            </a:ln>
          </c:spPr>
          <c:marker>
            <c:symbol val="none"/>
          </c:marker>
          <c:cat>
            <c:numRef>
              <c:f>'MH 9 wk%'!$B$12:$B$24</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'MH 9 wk%'!$D$12:$D$30</c:f>
              <c:numCache>
                <c:formatCode>0%</c:formatCode>
                <c:ptCount val="19"/>
                <c:pt idx="0">
                  <c:v>0.95264615384615392</c:v>
                </c:pt>
                <c:pt idx="1">
                  <c:v>0.95264615384615392</c:v>
                </c:pt>
                <c:pt idx="2">
                  <c:v>0.95264615384615392</c:v>
                </c:pt>
                <c:pt idx="3">
                  <c:v>0.95264615384615392</c:v>
                </c:pt>
                <c:pt idx="4">
                  <c:v>0.95264615384615392</c:v>
                </c:pt>
                <c:pt idx="5">
                  <c:v>0.95264615384615392</c:v>
                </c:pt>
                <c:pt idx="6">
                  <c:v>0.95264615384615392</c:v>
                </c:pt>
                <c:pt idx="7">
                  <c:v>0.95264615384615392</c:v>
                </c:pt>
                <c:pt idx="8">
                  <c:v>0.95264615384615392</c:v>
                </c:pt>
                <c:pt idx="9">
                  <c:v>0.95264615384615392</c:v>
                </c:pt>
                <c:pt idx="10">
                  <c:v>0.95264615384615392</c:v>
                </c:pt>
                <c:pt idx="11">
                  <c:v>0.95264615384615392</c:v>
                </c:pt>
                <c:pt idx="12">
                  <c:v>0.95264615384615392</c:v>
                </c:pt>
                <c:pt idx="13">
                  <c:v>0.95264615384615392</c:v>
                </c:pt>
                <c:pt idx="14">
                  <c:v>0.95264615384615392</c:v>
                </c:pt>
                <c:pt idx="15">
                  <c:v>0.95264615384615392</c:v>
                </c:pt>
                <c:pt idx="16">
                  <c:v>0.95264615384615392</c:v>
                </c:pt>
                <c:pt idx="17">
                  <c:v>0.95264615384615392</c:v>
                </c:pt>
                <c:pt idx="18">
                  <c:v>0.95264615384615392</c:v>
                </c:pt>
              </c:numCache>
            </c:numRef>
          </c:val>
          <c:smooth val="0"/>
          <c:extLst>
            <c:ext xmlns:c16="http://schemas.microsoft.com/office/drawing/2014/chart" uri="{C3380CC4-5D6E-409C-BE32-E72D297353CC}">
              <c16:uniqueId val="{00000002-1527-4C82-963B-AFD25F1076F0}"/>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max val="1"/>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majorUnit val="0.1"/>
      </c:valAx>
      <c:spPr>
        <a:noFill/>
        <a:ln>
          <a:noFill/>
        </a:ln>
        <a:effectLst/>
      </c:spPr>
    </c:plotArea>
    <c:legend>
      <c:legendPos val="b"/>
      <c:layout>
        <c:manualLayout>
          <c:xMode val="edge"/>
          <c:yMode val="edge"/>
          <c:x val="0.19659120734908136"/>
          <c:y val="0.89821048410615345"/>
          <c:w val="0.60705118110236223"/>
          <c:h val="8.3717191601049873E-2"/>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(Adults) waiting &gt; 9 weeks</a:t>
            </a:r>
            <a:endParaRPr lang="en-GB" sz="1100">
              <a:effectLst/>
            </a:endParaRPr>
          </a:p>
        </c:rich>
      </c:tx>
      <c:overlay val="0"/>
      <c:spPr>
        <a:noFill/>
        <a:ln>
          <a:noFill/>
        </a:ln>
        <a:effectLst/>
      </c:spPr>
    </c:title>
    <c:autoTitleDeleted val="0"/>
    <c:plotArea>
      <c:layout>
        <c:manualLayout>
          <c:layoutTarget val="inner"/>
          <c:xMode val="edge"/>
          <c:yMode val="edge"/>
          <c:x val="9.1580907353257357E-2"/>
          <c:y val="0.15358344243003913"/>
          <c:w val="0.84106477666999635"/>
          <c:h val="0.60622739310663165"/>
        </c:manualLayout>
      </c:layout>
      <c:lineChart>
        <c:grouping val="standard"/>
        <c:varyColors val="0"/>
        <c:ser>
          <c:idx val="1"/>
          <c:order val="0"/>
          <c:tx>
            <c:strRef>
              <c:f>'MH 9 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9 wk'!$B$24:$B$36</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'MH 9 wk'!$E$24:$E$42</c:f>
              <c:numCache>
                <c:formatCode>0</c:formatCode>
                <c:ptCount val="19"/>
                <c:pt idx="0">
                  <c:v>63</c:v>
                </c:pt>
                <c:pt idx="1">
                  <c:v>36</c:v>
                </c:pt>
                <c:pt idx="2">
                  <c:v>50</c:v>
                </c:pt>
                <c:pt idx="3">
                  <c:v>43</c:v>
                </c:pt>
                <c:pt idx="4">
                  <c:v>36</c:v>
                </c:pt>
                <c:pt idx="5">
                  <c:v>27</c:v>
                </c:pt>
                <c:pt idx="6">
                  <c:v>42</c:v>
                </c:pt>
                <c:pt idx="7">
                  <c:v>34</c:v>
                </c:pt>
                <c:pt idx="8">
                  <c:v>41</c:v>
                </c:pt>
                <c:pt idx="9">
                  <c:v>43</c:v>
                </c:pt>
                <c:pt idx="10">
                  <c:v>35</c:v>
                </c:pt>
                <c:pt idx="11">
                  <c:v>35</c:v>
                </c:pt>
                <c:pt idx="12">
                  <c:v>28</c:v>
                </c:pt>
              </c:numCache>
            </c:numRef>
          </c:val>
          <c:smooth val="0"/>
          <c:extLst>
            <c:ext xmlns:c16="http://schemas.microsoft.com/office/drawing/2014/chart" uri="{C3380CC4-5D6E-409C-BE32-E72D297353CC}">
              <c16:uniqueId val="{00000000-0116-4D4E-8344-589F6511864E}"/>
            </c:ext>
          </c:extLst>
        </c:ser>
        <c:ser>
          <c:idx val="3"/>
          <c:order val="1"/>
          <c:tx>
            <c:strRef>
              <c:f>'MH 9 wk'!$G$6</c:f>
              <c:strCache>
                <c:ptCount val="1"/>
                <c:pt idx="0">
                  <c:v>Target</c:v>
                </c:pt>
              </c:strCache>
            </c:strRef>
          </c:tx>
          <c:spPr>
            <a:ln w="19050" cap="rnd">
              <a:solidFill>
                <a:srgbClr val="FF0000"/>
              </a:solidFill>
              <a:prstDash val="dash"/>
              <a:round/>
            </a:ln>
            <a:effectLst/>
          </c:spPr>
          <c:marker>
            <c:symbol val="none"/>
          </c:marker>
          <c:cat>
            <c:numRef>
              <c:f>'MH 9 wk'!$B$24:$B$36</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'MH 9 wk'!$G$24:$G$42</c:f>
              <c:numCache>
                <c:formatCode>0</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1-0116-4D4E-8344-589F6511864E}"/>
            </c:ext>
          </c:extLst>
        </c:ser>
        <c:ser>
          <c:idx val="0"/>
          <c:order val="2"/>
          <c:tx>
            <c:strRef>
              <c:f>'MH 9 wk'!$D$6</c:f>
              <c:strCache>
                <c:ptCount val="1"/>
                <c:pt idx="0">
                  <c:v>Mean</c:v>
                </c:pt>
              </c:strCache>
            </c:strRef>
          </c:tx>
          <c:spPr>
            <a:ln w="15875">
              <a:solidFill>
                <a:schemeClr val="tx1"/>
              </a:solidFill>
            </a:ln>
          </c:spPr>
          <c:marker>
            <c:symbol val="none"/>
          </c:marker>
          <c:cat>
            <c:numRef>
              <c:f>'MH 9 wk'!$B$24:$B$36</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'MH 9 wk'!$D$24:$D$42</c:f>
              <c:numCache>
                <c:formatCode>0</c:formatCode>
                <c:ptCount val="19"/>
                <c:pt idx="0">
                  <c:v>39.46153846153846</c:v>
                </c:pt>
                <c:pt idx="1">
                  <c:v>39.46153846153846</c:v>
                </c:pt>
                <c:pt idx="2">
                  <c:v>39.46153846153846</c:v>
                </c:pt>
                <c:pt idx="3">
                  <c:v>39.46153846153846</c:v>
                </c:pt>
                <c:pt idx="4">
                  <c:v>39.46153846153846</c:v>
                </c:pt>
                <c:pt idx="5">
                  <c:v>39.46153846153846</c:v>
                </c:pt>
                <c:pt idx="6">
                  <c:v>39.46153846153846</c:v>
                </c:pt>
                <c:pt idx="7">
                  <c:v>39.46153846153846</c:v>
                </c:pt>
                <c:pt idx="8">
                  <c:v>39.46153846153846</c:v>
                </c:pt>
                <c:pt idx="9">
                  <c:v>39.46153846153846</c:v>
                </c:pt>
                <c:pt idx="10">
                  <c:v>39.46153846153846</c:v>
                </c:pt>
                <c:pt idx="11">
                  <c:v>39.46153846153846</c:v>
                </c:pt>
                <c:pt idx="12">
                  <c:v>39.46153846153846</c:v>
                </c:pt>
                <c:pt idx="13">
                  <c:v>39.46153846153846</c:v>
                </c:pt>
                <c:pt idx="14">
                  <c:v>39.46153846153846</c:v>
                </c:pt>
                <c:pt idx="15">
                  <c:v>39.46153846153846</c:v>
                </c:pt>
                <c:pt idx="16">
                  <c:v>39.46153846153846</c:v>
                </c:pt>
                <c:pt idx="17">
                  <c:v>39.46153846153846</c:v>
                </c:pt>
                <c:pt idx="18">
                  <c:v>39.46153846153846</c:v>
                </c:pt>
              </c:numCache>
            </c:numRef>
          </c:val>
          <c:smooth val="0"/>
          <c:extLst>
            <c:ext xmlns:c16="http://schemas.microsoft.com/office/drawing/2014/chart" uri="{C3380CC4-5D6E-409C-BE32-E72D297353CC}">
              <c16:uniqueId val="{00000002-0116-4D4E-8344-589F6511864E}"/>
            </c:ext>
          </c:extLst>
        </c:ser>
        <c:dLbls>
          <c:showLegendKey val="0"/>
          <c:showVal val="0"/>
          <c:showCatName val="0"/>
          <c:showSerName val="0"/>
          <c:showPercent val="0"/>
          <c:showBubbleSize val="0"/>
        </c:dLbls>
        <c:marker val="1"/>
        <c:smooth val="0"/>
        <c:axId val="189521920"/>
        <c:axId val="189523840"/>
      </c:lineChart>
      <c:dateAx>
        <c:axId val="18952192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523840"/>
        <c:crosses val="autoZero"/>
        <c:auto val="1"/>
        <c:lblOffset val="100"/>
        <c:baseTimeUnit val="months"/>
        <c:majorUnit val="1"/>
        <c:majorTimeUnit val="months"/>
      </c:dateAx>
      <c:valAx>
        <c:axId val="18952384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521920"/>
        <c:crosses val="autoZero"/>
        <c:crossBetween val="midCat"/>
        <c:minorUnit val="20"/>
      </c:valAx>
      <c:spPr>
        <a:noFill/>
        <a:ln>
          <a:noFill/>
        </a:ln>
        <a:effectLst/>
      </c:spPr>
    </c:plotArea>
    <c:legend>
      <c:legendPos val="b"/>
      <c:layout>
        <c:manualLayout>
          <c:xMode val="edge"/>
          <c:yMode val="edge"/>
          <c:x val="0.19270774437713376"/>
          <c:y val="0.90773547795933029"/>
          <c:w val="0.61458429252312063"/>
          <c:h val="8.3076161739740056E-2"/>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Patients discharged &lt; 7 days</a:t>
            </a:r>
            <a:endParaRPr lang="en-GB" sz="1100">
              <a:effectLst/>
            </a:endParaRPr>
          </a:p>
        </c:rich>
      </c:tx>
      <c:layout>
        <c:manualLayout>
          <c:xMode val="edge"/>
          <c:yMode val="edge"/>
          <c:x val="0.31409130699938304"/>
          <c:y val="3.9603960396039604E-2"/>
        </c:manualLayout>
      </c:layout>
      <c:overlay val="0"/>
      <c:spPr>
        <a:noFill/>
        <a:ln>
          <a:noFill/>
        </a:ln>
        <a:effectLst/>
      </c:spPr>
    </c:title>
    <c:autoTitleDeleted val="0"/>
    <c:plotArea>
      <c:layout/>
      <c:lineChart>
        <c:grouping val="standard"/>
        <c:varyColors val="0"/>
        <c:ser>
          <c:idx val="0"/>
          <c:order val="0"/>
          <c:tx>
            <c:strRef>
              <c:f>'MH Dis 7 Day'!$F$7</c:f>
              <c:strCache>
                <c:ptCount val="1"/>
                <c:pt idx="0">
                  <c:v>LPL</c:v>
                </c:pt>
              </c:strCache>
            </c:strRef>
          </c:tx>
          <c:spPr>
            <a:ln w="15875" cap="rnd">
              <a:solidFill>
                <a:schemeClr val="tx1"/>
              </a:solidFill>
              <a:prstDash val="lgDash"/>
              <a:round/>
            </a:ln>
            <a:effectLst/>
          </c:spPr>
          <c:marker>
            <c:symbol val="none"/>
          </c:marker>
          <c:cat>
            <c:numRef>
              <c:f>'MH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7 Day'!$F$20:$F$43</c:f>
              <c:numCache>
                <c:formatCode>0%</c:formatCode>
                <c:ptCount val="24"/>
                <c:pt idx="0">
                  <c:v>0.75374592592592604</c:v>
                </c:pt>
                <c:pt idx="1">
                  <c:v>0.75374592592592604</c:v>
                </c:pt>
                <c:pt idx="2">
                  <c:v>0.75374592592592604</c:v>
                </c:pt>
                <c:pt idx="3">
                  <c:v>0.75374592592592604</c:v>
                </c:pt>
                <c:pt idx="4">
                  <c:v>0.75374592592592604</c:v>
                </c:pt>
                <c:pt idx="5">
                  <c:v>0.75374592592592604</c:v>
                </c:pt>
                <c:pt idx="6">
                  <c:v>0.75374592592592604</c:v>
                </c:pt>
                <c:pt idx="7">
                  <c:v>0.75374592592592604</c:v>
                </c:pt>
                <c:pt idx="8">
                  <c:v>0.75374592592592604</c:v>
                </c:pt>
                <c:pt idx="9">
                  <c:v>0.75374592592592604</c:v>
                </c:pt>
                <c:pt idx="10">
                  <c:v>0.75374592592592604</c:v>
                </c:pt>
                <c:pt idx="11">
                  <c:v>0.75374592592592604</c:v>
                </c:pt>
                <c:pt idx="12">
                  <c:v>0.75374592592592604</c:v>
                </c:pt>
                <c:pt idx="13">
                  <c:v>0.75374592592592604</c:v>
                </c:pt>
                <c:pt idx="14">
                  <c:v>0.75374592592592604</c:v>
                </c:pt>
                <c:pt idx="15">
                  <c:v>0.75374592592592604</c:v>
                </c:pt>
                <c:pt idx="16">
                  <c:v>0.75374592592592604</c:v>
                </c:pt>
                <c:pt idx="17">
                  <c:v>0.75374592592592604</c:v>
                </c:pt>
                <c:pt idx="18">
                  <c:v>0.75374592592592604</c:v>
                </c:pt>
                <c:pt idx="19">
                  <c:v>0.75374592592592604</c:v>
                </c:pt>
                <c:pt idx="20">
                  <c:v>0.75374592592592604</c:v>
                </c:pt>
                <c:pt idx="21">
                  <c:v>0.75374592592592604</c:v>
                </c:pt>
                <c:pt idx="22">
                  <c:v>0.75374592592592604</c:v>
                </c:pt>
                <c:pt idx="23">
                  <c:v>0.75374592592592604</c:v>
                </c:pt>
              </c:numCache>
            </c:numRef>
          </c:val>
          <c:smooth val="0"/>
          <c:extLst>
            <c:ext xmlns:c16="http://schemas.microsoft.com/office/drawing/2014/chart" uri="{C3380CC4-5D6E-409C-BE32-E72D297353CC}">
              <c16:uniqueId val="{00000000-13AD-488F-A74C-C063AA5B2374}"/>
            </c:ext>
          </c:extLst>
        </c:ser>
        <c:ser>
          <c:idx val="1"/>
          <c:order val="1"/>
          <c:tx>
            <c:strRef>
              <c:f>'MH Dis 7 Day'!$E$7</c:f>
              <c:strCache>
                <c:ptCount val="1"/>
                <c:pt idx="0">
                  <c:v>&lt; 7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7 Day'!$E$20:$E$43</c:f>
              <c:numCache>
                <c:formatCode>0%</c:formatCode>
                <c:ptCount val="24"/>
                <c:pt idx="0">
                  <c:v>0.93</c:v>
                </c:pt>
                <c:pt idx="1">
                  <c:v>0.88</c:v>
                </c:pt>
                <c:pt idx="2">
                  <c:v>0.96</c:v>
                </c:pt>
                <c:pt idx="3">
                  <c:v>0.9</c:v>
                </c:pt>
                <c:pt idx="4">
                  <c:v>0.96699999999999997</c:v>
                </c:pt>
                <c:pt idx="5">
                  <c:v>0.94</c:v>
                </c:pt>
                <c:pt idx="6">
                  <c:v>0.8</c:v>
                </c:pt>
                <c:pt idx="7">
                  <c:v>0.92500000000000004</c:v>
                </c:pt>
                <c:pt idx="8">
                  <c:v>0.96</c:v>
                </c:pt>
                <c:pt idx="9">
                  <c:v>0.84</c:v>
                </c:pt>
                <c:pt idx="10">
                  <c:v>0.98</c:v>
                </c:pt>
                <c:pt idx="11">
                  <c:v>0.95</c:v>
                </c:pt>
                <c:pt idx="12">
                  <c:v>0.94499999999999995</c:v>
                </c:pt>
                <c:pt idx="13">
                  <c:v>0.93</c:v>
                </c:pt>
                <c:pt idx="14">
                  <c:v>0.92</c:v>
                </c:pt>
                <c:pt idx="15">
                  <c:v>0.84</c:v>
                </c:pt>
                <c:pt idx="16">
                  <c:v>0.92</c:v>
                </c:pt>
                <c:pt idx="17">
                  <c:v>0.95</c:v>
                </c:pt>
              </c:numCache>
            </c:numRef>
          </c:val>
          <c:smooth val="0"/>
          <c:extLst>
            <c:ext xmlns:c16="http://schemas.microsoft.com/office/drawing/2014/chart" uri="{C3380CC4-5D6E-409C-BE32-E72D297353CC}">
              <c16:uniqueId val="{00000001-13AD-488F-A74C-C063AA5B2374}"/>
            </c:ext>
          </c:extLst>
        </c:ser>
        <c:ser>
          <c:idx val="3"/>
          <c:order val="2"/>
          <c:tx>
            <c:strRef>
              <c:f>'MH Dis 7 Day'!$G$7</c:f>
              <c:strCache>
                <c:ptCount val="1"/>
                <c:pt idx="0">
                  <c:v>Target</c:v>
                </c:pt>
              </c:strCache>
            </c:strRef>
          </c:tx>
          <c:spPr>
            <a:ln w="19050" cap="rnd">
              <a:solidFill>
                <a:srgbClr val="FF0000"/>
              </a:solidFill>
              <a:prstDash val="dash"/>
              <a:round/>
            </a:ln>
            <a:effectLst/>
          </c:spPr>
          <c:marker>
            <c:symbol val="none"/>
          </c:marker>
          <c:cat>
            <c:numRef>
              <c:f>'MH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7 Day'!$G$20:$G$43</c:f>
              <c:numCache>
                <c:formatCode>0%</c:formatCode>
                <c:ptCount val="24"/>
                <c:pt idx="0">
                  <c:v>0.99</c:v>
                </c:pt>
                <c:pt idx="1">
                  <c:v>0.99</c:v>
                </c:pt>
                <c:pt idx="2">
                  <c:v>0.99</c:v>
                </c:pt>
                <c:pt idx="3">
                  <c:v>0.99</c:v>
                </c:pt>
                <c:pt idx="4">
                  <c:v>0.99</c:v>
                </c:pt>
                <c:pt idx="5">
                  <c:v>0.99</c:v>
                </c:pt>
                <c:pt idx="6">
                  <c:v>0.99</c:v>
                </c:pt>
                <c:pt idx="7">
                  <c:v>0.99</c:v>
                </c:pt>
                <c:pt idx="8">
                  <c:v>0.99</c:v>
                </c:pt>
                <c:pt idx="9">
                  <c:v>0.99</c:v>
                </c:pt>
                <c:pt idx="10">
                  <c:v>0.99</c:v>
                </c:pt>
                <c:pt idx="11">
                  <c:v>0.99</c:v>
                </c:pt>
                <c:pt idx="12">
                  <c:v>0.99</c:v>
                </c:pt>
                <c:pt idx="13">
                  <c:v>0.99</c:v>
                </c:pt>
                <c:pt idx="14">
                  <c:v>0.99</c:v>
                </c:pt>
                <c:pt idx="15">
                  <c:v>0.99</c:v>
                </c:pt>
                <c:pt idx="16">
                  <c:v>0.99</c:v>
                </c:pt>
                <c:pt idx="17">
                  <c:v>0.99</c:v>
                </c:pt>
                <c:pt idx="18">
                  <c:v>0.99</c:v>
                </c:pt>
                <c:pt idx="19">
                  <c:v>0.99</c:v>
                </c:pt>
                <c:pt idx="20">
                  <c:v>0.99</c:v>
                </c:pt>
                <c:pt idx="21">
                  <c:v>0.99</c:v>
                </c:pt>
                <c:pt idx="22">
                  <c:v>0.99</c:v>
                </c:pt>
                <c:pt idx="23">
                  <c:v>0.99</c:v>
                </c:pt>
              </c:numCache>
            </c:numRef>
          </c:val>
          <c:smooth val="0"/>
          <c:extLst>
            <c:ext xmlns:c16="http://schemas.microsoft.com/office/drawing/2014/chart" uri="{C3380CC4-5D6E-409C-BE32-E72D297353CC}">
              <c16:uniqueId val="{00000002-13AD-488F-A74C-C063AA5B2374}"/>
            </c:ext>
          </c:extLst>
        </c:ser>
        <c:ser>
          <c:idx val="4"/>
          <c:order val="3"/>
          <c:tx>
            <c:strRef>
              <c:f>'MH Dis 7 Day'!$D$7</c:f>
              <c:strCache>
                <c:ptCount val="1"/>
                <c:pt idx="0">
                  <c:v>Mean</c:v>
                </c:pt>
              </c:strCache>
            </c:strRef>
          </c:tx>
          <c:spPr>
            <a:ln w="15875" cap="rnd">
              <a:solidFill>
                <a:schemeClr val="tx1"/>
              </a:solidFill>
              <a:round/>
            </a:ln>
            <a:effectLst/>
          </c:spPr>
          <c:marker>
            <c:symbol val="none"/>
          </c:marker>
          <c:cat>
            <c:numRef>
              <c:f>'MH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7 Day'!$D$20:$D$43</c:f>
              <c:numCache>
                <c:formatCode>0%</c:formatCode>
                <c:ptCount val="24"/>
                <c:pt idx="0">
                  <c:v>0.91872222222222222</c:v>
                </c:pt>
                <c:pt idx="1">
                  <c:v>0.91872222222222222</c:v>
                </c:pt>
                <c:pt idx="2">
                  <c:v>0.91872222222222222</c:v>
                </c:pt>
                <c:pt idx="3">
                  <c:v>0.91872222222222222</c:v>
                </c:pt>
                <c:pt idx="4">
                  <c:v>0.91872222222222222</c:v>
                </c:pt>
                <c:pt idx="5">
                  <c:v>0.91872222222222222</c:v>
                </c:pt>
                <c:pt idx="6">
                  <c:v>0.91872222222222222</c:v>
                </c:pt>
                <c:pt idx="7">
                  <c:v>0.91872222222222222</c:v>
                </c:pt>
                <c:pt idx="8">
                  <c:v>0.91872222222222222</c:v>
                </c:pt>
                <c:pt idx="9">
                  <c:v>0.91872222222222222</c:v>
                </c:pt>
                <c:pt idx="10">
                  <c:v>0.91872222222222222</c:v>
                </c:pt>
                <c:pt idx="11">
                  <c:v>0.91872222222222222</c:v>
                </c:pt>
                <c:pt idx="12">
                  <c:v>0.91872222222222222</c:v>
                </c:pt>
                <c:pt idx="13">
                  <c:v>0.91872222222222222</c:v>
                </c:pt>
                <c:pt idx="14">
                  <c:v>0.91872222222222222</c:v>
                </c:pt>
                <c:pt idx="15">
                  <c:v>0.91872222222222222</c:v>
                </c:pt>
                <c:pt idx="16">
                  <c:v>0.91872222222222222</c:v>
                </c:pt>
                <c:pt idx="17">
                  <c:v>0.91872222222222222</c:v>
                </c:pt>
                <c:pt idx="18">
                  <c:v>0.91872222222222222</c:v>
                </c:pt>
                <c:pt idx="19">
                  <c:v>0.91872222222222222</c:v>
                </c:pt>
                <c:pt idx="20">
                  <c:v>0.91872222222222222</c:v>
                </c:pt>
                <c:pt idx="21">
                  <c:v>0.91872222222222222</c:v>
                </c:pt>
                <c:pt idx="22">
                  <c:v>0.91872222222222222</c:v>
                </c:pt>
                <c:pt idx="23">
                  <c:v>0.91872222222222222</c:v>
                </c:pt>
              </c:numCache>
            </c:numRef>
          </c:val>
          <c:smooth val="0"/>
          <c:extLst>
            <c:ext xmlns:c16="http://schemas.microsoft.com/office/drawing/2014/chart" uri="{C3380CC4-5D6E-409C-BE32-E72D297353CC}">
              <c16:uniqueId val="{00000003-13AD-488F-A74C-C063AA5B2374}"/>
            </c:ext>
          </c:extLst>
        </c:ser>
        <c:ser>
          <c:idx val="5"/>
          <c:order val="4"/>
          <c:tx>
            <c:strRef>
              <c:f>'MH Dis 7 Day'!$C$7</c:f>
              <c:strCache>
                <c:ptCount val="1"/>
                <c:pt idx="0">
                  <c:v>UPL</c:v>
                </c:pt>
              </c:strCache>
            </c:strRef>
          </c:tx>
          <c:spPr>
            <a:ln w="15875" cap="rnd">
              <a:solidFill>
                <a:schemeClr val="tx1"/>
              </a:solidFill>
              <a:prstDash val="lgDash"/>
              <a:round/>
            </a:ln>
            <a:effectLst/>
          </c:spPr>
          <c:marker>
            <c:symbol val="none"/>
          </c:marker>
          <c:cat>
            <c:numRef>
              <c:f>'MH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7 Day'!$C$20:$C$43</c:f>
              <c:numCache>
                <c:formatCode>0%</c:formatCode>
                <c:ptCount val="24"/>
                <c:pt idx="0">
                  <c:v>1.0836985185185184</c:v>
                </c:pt>
                <c:pt idx="1">
                  <c:v>1.0836985185185184</c:v>
                </c:pt>
                <c:pt idx="2">
                  <c:v>1.0836985185185184</c:v>
                </c:pt>
                <c:pt idx="3">
                  <c:v>1.0836985185185184</c:v>
                </c:pt>
                <c:pt idx="4">
                  <c:v>1.0836985185185184</c:v>
                </c:pt>
                <c:pt idx="5">
                  <c:v>1.0836985185185184</c:v>
                </c:pt>
                <c:pt idx="6">
                  <c:v>1.0836985185185184</c:v>
                </c:pt>
                <c:pt idx="7">
                  <c:v>1.0836985185185184</c:v>
                </c:pt>
                <c:pt idx="8">
                  <c:v>1.0836985185185184</c:v>
                </c:pt>
                <c:pt idx="9">
                  <c:v>1.0836985185185184</c:v>
                </c:pt>
                <c:pt idx="10">
                  <c:v>1.0836985185185184</c:v>
                </c:pt>
                <c:pt idx="11">
                  <c:v>1.0836985185185184</c:v>
                </c:pt>
                <c:pt idx="12">
                  <c:v>1.0836985185185184</c:v>
                </c:pt>
                <c:pt idx="13">
                  <c:v>1.0836985185185184</c:v>
                </c:pt>
                <c:pt idx="14">
                  <c:v>1.0836985185185184</c:v>
                </c:pt>
                <c:pt idx="15">
                  <c:v>1.0836985185185184</c:v>
                </c:pt>
                <c:pt idx="16">
                  <c:v>1.0836985185185184</c:v>
                </c:pt>
                <c:pt idx="17">
                  <c:v>1.0836985185185184</c:v>
                </c:pt>
                <c:pt idx="18">
                  <c:v>1.0836985185185184</c:v>
                </c:pt>
                <c:pt idx="19">
                  <c:v>1.0836985185185184</c:v>
                </c:pt>
                <c:pt idx="20">
                  <c:v>1.0836985185185184</c:v>
                </c:pt>
                <c:pt idx="21">
                  <c:v>1.0836985185185184</c:v>
                </c:pt>
                <c:pt idx="22">
                  <c:v>1.0836985185185184</c:v>
                </c:pt>
                <c:pt idx="23">
                  <c:v>1.0836985185185184</c:v>
                </c:pt>
              </c:numCache>
            </c:numRef>
          </c:val>
          <c:smooth val="0"/>
          <c:extLst>
            <c:ext xmlns:c16="http://schemas.microsoft.com/office/drawing/2014/chart" uri="{C3380CC4-5D6E-409C-BE32-E72D297353CC}">
              <c16:uniqueId val="{00000004-13AD-488F-A74C-C063AA5B2374}"/>
            </c:ext>
          </c:extLst>
        </c:ser>
        <c:ser>
          <c:idx val="2"/>
          <c:order val="5"/>
          <c:tx>
            <c:strRef>
              <c:f>'MH Dis 7 Day'!$I$7</c:f>
              <c:strCache>
                <c:ptCount val="1"/>
                <c:pt idx="0">
                  <c:v>SCL</c:v>
                </c:pt>
              </c:strCache>
            </c:strRef>
          </c:tx>
          <c:spPr>
            <a:ln>
              <a:noFill/>
            </a:ln>
          </c:spPr>
          <c:marker>
            <c:symbol val="circle"/>
            <c:size val="7"/>
            <c:spPr>
              <a:solidFill>
                <a:srgbClr val="ED7D31"/>
              </a:solidFill>
              <a:ln>
                <a:solidFill>
                  <a:srgbClr val="ED7D31"/>
                </a:solidFill>
              </a:ln>
            </c:spPr>
          </c:marker>
          <c:cat>
            <c:numRef>
              <c:f>'MH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7 Day'!$I$20:$I$43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13AD-488F-A74C-C063AA5B2374}"/>
            </c:ext>
          </c:extLst>
        </c:ser>
        <c:ser>
          <c:idx val="6"/>
          <c:order val="6"/>
          <c:tx>
            <c:strRef>
              <c:f>'MH Dis 7 Day'!$J$7</c:f>
              <c:strCache>
                <c:ptCount val="1"/>
                <c:pt idx="0">
                  <c:v>SCH</c:v>
                </c:pt>
              </c:strCache>
            </c:strRef>
          </c:tx>
          <c:spPr>
            <a:ln>
              <a:noFill/>
            </a:ln>
          </c:spPr>
          <c:marker>
            <c:symbol val="circle"/>
            <c:size val="7"/>
            <c:spPr>
              <a:solidFill>
                <a:srgbClr val="5B9BD5"/>
              </a:solidFill>
              <a:ln>
                <a:solidFill>
                  <a:srgbClr val="5B9BD5"/>
                </a:solidFill>
              </a:ln>
            </c:spPr>
          </c:marker>
          <c:cat>
            <c:numRef>
              <c:f>'MH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7 Day'!$J$20:$J$43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13AD-488F-A74C-C063AA5B2374}"/>
            </c:ext>
          </c:extLst>
        </c:ser>
        <c:dLbls>
          <c:showLegendKey val="0"/>
          <c:showVal val="0"/>
          <c:showCatName val="0"/>
          <c:showSerName val="0"/>
          <c:showPercent val="0"/>
          <c:showBubbleSize val="0"/>
        </c:dLbls>
        <c:smooth val="0"/>
        <c:axId val="189127296"/>
        <c:axId val="189444864"/>
      </c:lineChart>
      <c:dateAx>
        <c:axId val="18912729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444864"/>
        <c:crosses val="autoZero"/>
        <c:auto val="1"/>
        <c:lblOffset val="100"/>
        <c:baseTimeUnit val="months"/>
        <c:majorUnit val="1"/>
        <c:majorTimeUnit val="months"/>
      </c:dateAx>
      <c:valAx>
        <c:axId val="189444864"/>
        <c:scaling>
          <c:orientation val="minMax"/>
          <c:max val="1"/>
          <c:min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27296"/>
        <c:crosses val="autoZero"/>
        <c:crossBetween val="midCat"/>
        <c:majorUnit val="0.1"/>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Patients discharged &gt; 28 days</a:t>
            </a:r>
            <a:endParaRPr lang="en-GB" sz="1100">
              <a:effectLst/>
            </a:endParaRPr>
          </a:p>
        </c:rich>
      </c:tx>
      <c:layout>
        <c:manualLayout>
          <c:xMode val="edge"/>
          <c:yMode val="edge"/>
          <c:x val="0.2880207786526684"/>
          <c:y val="5.0730213673335918E-2"/>
        </c:manualLayout>
      </c:layout>
      <c:overlay val="0"/>
      <c:spPr>
        <a:noFill/>
        <a:ln>
          <a:noFill/>
        </a:ln>
        <a:effectLst/>
      </c:spPr>
    </c:title>
    <c:autoTitleDeleted val="0"/>
    <c:plotArea>
      <c:layout/>
      <c:lineChart>
        <c:grouping val="standard"/>
        <c:varyColors val="0"/>
        <c:ser>
          <c:idx val="0"/>
          <c:order val="0"/>
          <c:tx>
            <c:strRef>
              <c:f>'MH Dis 28 Day'!$F$6</c:f>
              <c:strCache>
                <c:ptCount val="1"/>
                <c:pt idx="0">
                  <c:v>LPL</c:v>
                </c:pt>
              </c:strCache>
            </c:strRef>
          </c:tx>
          <c:spPr>
            <a:ln w="15875" cap="rnd">
              <a:solidFill>
                <a:schemeClr val="tx1"/>
              </a:solidFill>
              <a:prstDash val="lgDash"/>
              <a:round/>
            </a:ln>
            <a:effectLst/>
          </c:spPr>
          <c:marker>
            <c:symbol val="none"/>
          </c:marker>
          <c:cat>
            <c:numRef>
              <c:f>'MH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28 Day'!$F$19:$F$42</c:f>
              <c:numCache>
                <c:formatCode>0</c:formatCode>
                <c:ptCount val="24"/>
                <c:pt idx="0">
                  <c:v>-3.6322222222222225</c:v>
                </c:pt>
                <c:pt idx="1">
                  <c:v>-3.6322222222222225</c:v>
                </c:pt>
                <c:pt idx="2">
                  <c:v>-3.6322222222222225</c:v>
                </c:pt>
                <c:pt idx="3">
                  <c:v>-3.6322222222222225</c:v>
                </c:pt>
                <c:pt idx="4">
                  <c:v>-3.6322222222222225</c:v>
                </c:pt>
                <c:pt idx="5">
                  <c:v>-3.6322222222222225</c:v>
                </c:pt>
                <c:pt idx="6">
                  <c:v>-3.6322222222222225</c:v>
                </c:pt>
                <c:pt idx="7">
                  <c:v>-3.6322222222222225</c:v>
                </c:pt>
                <c:pt idx="8">
                  <c:v>-3.6322222222222225</c:v>
                </c:pt>
                <c:pt idx="9">
                  <c:v>-3.6322222222222225</c:v>
                </c:pt>
                <c:pt idx="10">
                  <c:v>-3.6322222222222225</c:v>
                </c:pt>
                <c:pt idx="11">
                  <c:v>-3.6322222222222225</c:v>
                </c:pt>
                <c:pt idx="12">
                  <c:v>-3.6322222222222225</c:v>
                </c:pt>
                <c:pt idx="13">
                  <c:v>-3.6322222222222225</c:v>
                </c:pt>
                <c:pt idx="14">
                  <c:v>-3.6322222222222225</c:v>
                </c:pt>
                <c:pt idx="15">
                  <c:v>-3.6322222222222225</c:v>
                </c:pt>
                <c:pt idx="16">
                  <c:v>-3.6322222222222225</c:v>
                </c:pt>
                <c:pt idx="17">
                  <c:v>-3.6322222222222225</c:v>
                </c:pt>
                <c:pt idx="18">
                  <c:v>-3.6322222222222225</c:v>
                </c:pt>
                <c:pt idx="19">
                  <c:v>-3.6322222222222225</c:v>
                </c:pt>
                <c:pt idx="20">
                  <c:v>-3.6322222222222225</c:v>
                </c:pt>
                <c:pt idx="21">
                  <c:v>-3.6322222222222225</c:v>
                </c:pt>
                <c:pt idx="22">
                  <c:v>-3.6322222222222225</c:v>
                </c:pt>
                <c:pt idx="23">
                  <c:v>-3.6322222222222225</c:v>
                </c:pt>
              </c:numCache>
            </c:numRef>
          </c:val>
          <c:smooth val="0"/>
          <c:extLst>
            <c:ext xmlns:c16="http://schemas.microsoft.com/office/drawing/2014/chart" uri="{C3380CC4-5D6E-409C-BE32-E72D297353CC}">
              <c16:uniqueId val="{00000000-091E-4B3B-AF11-9E4FF9C9320A}"/>
            </c:ext>
          </c:extLst>
        </c:ser>
        <c:ser>
          <c:idx val="1"/>
          <c:order val="1"/>
          <c:tx>
            <c:strRef>
              <c:f>'MH Dis 28 Day'!$E$6</c:f>
              <c:strCache>
                <c:ptCount val="1"/>
                <c:pt idx="0">
                  <c:v>&gt; 28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28 Day'!$E$19:$E$42</c:f>
              <c:numCache>
                <c:formatCode>0</c:formatCode>
                <c:ptCount val="24"/>
                <c:pt idx="0">
                  <c:v>3</c:v>
                </c:pt>
                <c:pt idx="1">
                  <c:v>3</c:v>
                </c:pt>
                <c:pt idx="2">
                  <c:v>2</c:v>
                </c:pt>
                <c:pt idx="3">
                  <c:v>4</c:v>
                </c:pt>
                <c:pt idx="4">
                  <c:v>2</c:v>
                </c:pt>
                <c:pt idx="5">
                  <c:v>3</c:v>
                </c:pt>
                <c:pt idx="6">
                  <c:v>7</c:v>
                </c:pt>
                <c:pt idx="7">
                  <c:v>4</c:v>
                </c:pt>
                <c:pt idx="8">
                  <c:v>0</c:v>
                </c:pt>
                <c:pt idx="9">
                  <c:v>8</c:v>
                </c:pt>
                <c:pt idx="10">
                  <c:v>1</c:v>
                </c:pt>
                <c:pt idx="11">
                  <c:v>2</c:v>
                </c:pt>
                <c:pt idx="12">
                  <c:v>0</c:v>
                </c:pt>
                <c:pt idx="13">
                  <c:v>0</c:v>
                </c:pt>
                <c:pt idx="14">
                  <c:v>4</c:v>
                </c:pt>
                <c:pt idx="15">
                  <c:v>3</c:v>
                </c:pt>
                <c:pt idx="16">
                  <c:v>2</c:v>
                </c:pt>
                <c:pt idx="17">
                  <c:v>1</c:v>
                </c:pt>
              </c:numCache>
            </c:numRef>
          </c:val>
          <c:smooth val="0"/>
          <c:extLst>
            <c:ext xmlns:c16="http://schemas.microsoft.com/office/drawing/2014/chart" uri="{C3380CC4-5D6E-409C-BE32-E72D297353CC}">
              <c16:uniqueId val="{00000001-091E-4B3B-AF11-9E4FF9C9320A}"/>
            </c:ext>
          </c:extLst>
        </c:ser>
        <c:ser>
          <c:idx val="3"/>
          <c:order val="2"/>
          <c:tx>
            <c:strRef>
              <c:f>'MH Dis 28 Day'!$G$6</c:f>
              <c:strCache>
                <c:ptCount val="1"/>
                <c:pt idx="0">
                  <c:v>Target</c:v>
                </c:pt>
              </c:strCache>
            </c:strRef>
          </c:tx>
          <c:spPr>
            <a:ln w="19050" cap="rnd">
              <a:solidFill>
                <a:srgbClr val="FF0000"/>
              </a:solidFill>
              <a:prstDash val="dash"/>
              <a:round/>
            </a:ln>
            <a:effectLst/>
          </c:spPr>
          <c:marker>
            <c:symbol val="none"/>
          </c:marker>
          <c:cat>
            <c:numRef>
              <c:f>'MH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28 Day'!$G$19:$G$42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91E-4B3B-AF11-9E4FF9C9320A}"/>
            </c:ext>
          </c:extLst>
        </c:ser>
        <c:ser>
          <c:idx val="4"/>
          <c:order val="3"/>
          <c:tx>
            <c:strRef>
              <c:f>'MH Dis 28 Day'!$D$6</c:f>
              <c:strCache>
                <c:ptCount val="1"/>
                <c:pt idx="0">
                  <c:v>Mean</c:v>
                </c:pt>
              </c:strCache>
            </c:strRef>
          </c:tx>
          <c:spPr>
            <a:ln w="15875" cap="rnd">
              <a:solidFill>
                <a:schemeClr val="tx1"/>
              </a:solidFill>
              <a:round/>
            </a:ln>
            <a:effectLst/>
          </c:spPr>
          <c:marker>
            <c:symbol val="none"/>
          </c:marker>
          <c:cat>
            <c:numRef>
              <c:f>'MH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28 Day'!$D$19:$D$42</c:f>
              <c:numCache>
                <c:formatCode>0</c:formatCode>
                <c:ptCount val="24"/>
                <c:pt idx="0">
                  <c:v>2.7222222222222223</c:v>
                </c:pt>
                <c:pt idx="1">
                  <c:v>2.7222222222222223</c:v>
                </c:pt>
                <c:pt idx="2">
                  <c:v>2.7222222222222223</c:v>
                </c:pt>
                <c:pt idx="3">
                  <c:v>2.7222222222222223</c:v>
                </c:pt>
                <c:pt idx="4">
                  <c:v>2.7222222222222223</c:v>
                </c:pt>
                <c:pt idx="5">
                  <c:v>2.7222222222222223</c:v>
                </c:pt>
                <c:pt idx="6">
                  <c:v>2.7222222222222223</c:v>
                </c:pt>
                <c:pt idx="7">
                  <c:v>2.7222222222222223</c:v>
                </c:pt>
                <c:pt idx="8">
                  <c:v>2.7222222222222223</c:v>
                </c:pt>
                <c:pt idx="9">
                  <c:v>2.7222222222222223</c:v>
                </c:pt>
                <c:pt idx="10">
                  <c:v>2.7222222222222223</c:v>
                </c:pt>
                <c:pt idx="11">
                  <c:v>2.7222222222222223</c:v>
                </c:pt>
                <c:pt idx="12">
                  <c:v>2.7222222222222223</c:v>
                </c:pt>
                <c:pt idx="13">
                  <c:v>2.7222222222222223</c:v>
                </c:pt>
                <c:pt idx="14">
                  <c:v>2.7222222222222223</c:v>
                </c:pt>
                <c:pt idx="15">
                  <c:v>2.7222222222222223</c:v>
                </c:pt>
                <c:pt idx="16">
                  <c:v>2.7222222222222223</c:v>
                </c:pt>
                <c:pt idx="17">
                  <c:v>2.7222222222222223</c:v>
                </c:pt>
                <c:pt idx="18">
                  <c:v>2.7222222222222223</c:v>
                </c:pt>
                <c:pt idx="19">
                  <c:v>2.7222222222222223</c:v>
                </c:pt>
                <c:pt idx="20">
                  <c:v>2.7222222222222223</c:v>
                </c:pt>
                <c:pt idx="21">
                  <c:v>2.7222222222222223</c:v>
                </c:pt>
                <c:pt idx="22">
                  <c:v>2.7222222222222223</c:v>
                </c:pt>
                <c:pt idx="23">
                  <c:v>2.7222222222222223</c:v>
                </c:pt>
              </c:numCache>
            </c:numRef>
          </c:val>
          <c:smooth val="0"/>
          <c:extLst>
            <c:ext xmlns:c16="http://schemas.microsoft.com/office/drawing/2014/chart" uri="{C3380CC4-5D6E-409C-BE32-E72D297353CC}">
              <c16:uniqueId val="{00000003-091E-4B3B-AF11-9E4FF9C9320A}"/>
            </c:ext>
          </c:extLst>
        </c:ser>
        <c:ser>
          <c:idx val="5"/>
          <c:order val="4"/>
          <c:tx>
            <c:strRef>
              <c:f>'MH Dis 28 Day'!$C$6</c:f>
              <c:strCache>
                <c:ptCount val="1"/>
                <c:pt idx="0">
                  <c:v>UPL</c:v>
                </c:pt>
              </c:strCache>
            </c:strRef>
          </c:tx>
          <c:spPr>
            <a:ln w="15875" cap="rnd">
              <a:solidFill>
                <a:schemeClr val="tx1"/>
              </a:solidFill>
              <a:prstDash val="lgDash"/>
              <a:round/>
            </a:ln>
            <a:effectLst/>
          </c:spPr>
          <c:marker>
            <c:symbol val="none"/>
          </c:marker>
          <c:cat>
            <c:numRef>
              <c:f>'MH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28 Day'!$C$19:$C$42</c:f>
              <c:numCache>
                <c:formatCode>0</c:formatCode>
                <c:ptCount val="24"/>
                <c:pt idx="0">
                  <c:v>9.076666666666668</c:v>
                </c:pt>
                <c:pt idx="1">
                  <c:v>9.076666666666668</c:v>
                </c:pt>
                <c:pt idx="2">
                  <c:v>9.076666666666668</c:v>
                </c:pt>
                <c:pt idx="3">
                  <c:v>9.076666666666668</c:v>
                </c:pt>
                <c:pt idx="4">
                  <c:v>9.076666666666668</c:v>
                </c:pt>
                <c:pt idx="5">
                  <c:v>9.076666666666668</c:v>
                </c:pt>
                <c:pt idx="6">
                  <c:v>9.076666666666668</c:v>
                </c:pt>
                <c:pt idx="7">
                  <c:v>9.076666666666668</c:v>
                </c:pt>
                <c:pt idx="8">
                  <c:v>9.076666666666668</c:v>
                </c:pt>
                <c:pt idx="9">
                  <c:v>9.076666666666668</c:v>
                </c:pt>
                <c:pt idx="10">
                  <c:v>9.076666666666668</c:v>
                </c:pt>
                <c:pt idx="11">
                  <c:v>9.076666666666668</c:v>
                </c:pt>
                <c:pt idx="12">
                  <c:v>9.076666666666668</c:v>
                </c:pt>
                <c:pt idx="13">
                  <c:v>9.076666666666668</c:v>
                </c:pt>
                <c:pt idx="14">
                  <c:v>9.076666666666668</c:v>
                </c:pt>
                <c:pt idx="15">
                  <c:v>9.076666666666668</c:v>
                </c:pt>
                <c:pt idx="16">
                  <c:v>9.076666666666668</c:v>
                </c:pt>
                <c:pt idx="17">
                  <c:v>9.076666666666668</c:v>
                </c:pt>
                <c:pt idx="18">
                  <c:v>9.076666666666668</c:v>
                </c:pt>
                <c:pt idx="19">
                  <c:v>9.076666666666668</c:v>
                </c:pt>
                <c:pt idx="20">
                  <c:v>9.076666666666668</c:v>
                </c:pt>
                <c:pt idx="21">
                  <c:v>9.076666666666668</c:v>
                </c:pt>
                <c:pt idx="22">
                  <c:v>9.076666666666668</c:v>
                </c:pt>
                <c:pt idx="23">
                  <c:v>9.076666666666668</c:v>
                </c:pt>
              </c:numCache>
            </c:numRef>
          </c:val>
          <c:smooth val="0"/>
          <c:extLst>
            <c:ext xmlns:c16="http://schemas.microsoft.com/office/drawing/2014/chart" uri="{C3380CC4-5D6E-409C-BE32-E72D297353CC}">
              <c16:uniqueId val="{00000004-091E-4B3B-AF11-9E4FF9C9320A}"/>
            </c:ext>
          </c:extLst>
        </c:ser>
        <c:ser>
          <c:idx val="2"/>
          <c:order val="5"/>
          <c:tx>
            <c:strRef>
              <c:f>'MH Dis 28 Day'!$I$6</c:f>
              <c:strCache>
                <c:ptCount val="1"/>
                <c:pt idx="0">
                  <c:v>SCL</c:v>
                </c:pt>
              </c:strCache>
            </c:strRef>
          </c:tx>
          <c:spPr>
            <a:ln>
              <a:noFill/>
            </a:ln>
          </c:spPr>
          <c:marker>
            <c:symbol val="circle"/>
            <c:size val="7"/>
            <c:spPr>
              <a:solidFill>
                <a:srgbClr val="5B9BD5"/>
              </a:solidFill>
              <a:ln>
                <a:solidFill>
                  <a:srgbClr val="5B9BD5"/>
                </a:solidFill>
              </a:ln>
            </c:spPr>
          </c:marker>
          <c:cat>
            <c:numRef>
              <c:f>'MH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28 Day'!$I$19:$I$42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091E-4B3B-AF11-9E4FF9C9320A}"/>
            </c:ext>
          </c:extLst>
        </c:ser>
        <c:ser>
          <c:idx val="6"/>
          <c:order val="6"/>
          <c:tx>
            <c:strRef>
              <c:f>'MH Dis 28 Day'!$J$6</c:f>
              <c:strCache>
                <c:ptCount val="1"/>
                <c:pt idx="0">
                  <c:v>SCH</c:v>
                </c:pt>
              </c:strCache>
            </c:strRef>
          </c:tx>
          <c:spPr>
            <a:ln>
              <a:noFill/>
            </a:ln>
          </c:spPr>
          <c:marker>
            <c:symbol val="circle"/>
            <c:size val="7"/>
            <c:spPr>
              <a:solidFill>
                <a:srgbClr val="ED7D31"/>
              </a:solidFill>
              <a:ln>
                <a:solidFill>
                  <a:srgbClr val="ED7D31"/>
                </a:solidFill>
              </a:ln>
            </c:spPr>
          </c:marker>
          <c:cat>
            <c:numRef>
              <c:f>'MH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'MH Dis 28 Day'!$J$19:$J$42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091E-4B3B-AF11-9E4FF9C9320A}"/>
            </c:ext>
          </c:extLst>
        </c:ser>
        <c:dLbls>
          <c:showLegendKey val="0"/>
          <c:showVal val="0"/>
          <c:showCatName val="0"/>
          <c:showSerName val="0"/>
          <c:showPercent val="0"/>
          <c:showBubbleSize val="0"/>
        </c:dLbls>
        <c:smooth val="0"/>
        <c:axId val="190374272"/>
        <c:axId val="190376192"/>
      </c:lineChart>
      <c:dateAx>
        <c:axId val="1903742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376192"/>
        <c:crosses val="autoZero"/>
        <c:auto val="1"/>
        <c:lblOffset val="100"/>
        <c:baseTimeUnit val="months"/>
        <c:majorUnit val="1"/>
        <c:majorTimeUnit val="months"/>
      </c:dateAx>
      <c:valAx>
        <c:axId val="190376192"/>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374272"/>
        <c:crosses val="autoZero"/>
        <c:crossBetween val="midCat"/>
        <c:majorUnit val="2"/>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LD Patients discharged &lt; 7 days</a:t>
            </a:r>
            <a:endParaRPr lang="en-GB" sz="1100">
              <a:effectLst/>
            </a:endParaRPr>
          </a:p>
        </c:rich>
      </c:tx>
      <c:overlay val="0"/>
      <c:spPr>
        <a:noFill/>
        <a:ln>
          <a:noFill/>
        </a:ln>
        <a:effectLst/>
      </c:spPr>
    </c:title>
    <c:autoTitleDeleted val="0"/>
    <c:plotArea>
      <c:layout/>
      <c:lineChart>
        <c:grouping val="standard"/>
        <c:varyColors val="0"/>
        <c:ser>
          <c:idx val="0"/>
          <c:order val="0"/>
          <c:tx>
            <c:strRef>
              <c:f>'LD Dis 7 day'!$F$7</c:f>
              <c:strCache>
                <c:ptCount val="1"/>
                <c:pt idx="0">
                  <c:v>LPL</c:v>
                </c:pt>
              </c:strCache>
            </c:strRef>
          </c:tx>
          <c:spPr>
            <a:ln w="15875" cap="rnd">
              <a:solidFill>
                <a:schemeClr val="tx1"/>
              </a:solidFill>
              <a:prstDash val="lgDash"/>
              <a:round/>
            </a:ln>
            <a:effectLst/>
          </c:spPr>
          <c:marker>
            <c:symbol val="none"/>
          </c:marker>
          <c:cat>
            <c:numRef>
              <c:f>'LD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7 day'!$F$20:$F$43</c:f>
              <c:numCache>
                <c:formatCode>0%</c:formatCode>
                <c:ptCount val="24"/>
                <c:pt idx="0">
                  <c:v>0.2977777777777777</c:v>
                </c:pt>
                <c:pt idx="1">
                  <c:v>0.2977777777777777</c:v>
                </c:pt>
                <c:pt idx="2">
                  <c:v>0.2977777777777777</c:v>
                </c:pt>
                <c:pt idx="3">
                  <c:v>0.2977777777777777</c:v>
                </c:pt>
                <c:pt idx="4">
                  <c:v>0.2977777777777777</c:v>
                </c:pt>
                <c:pt idx="5">
                  <c:v>0.2977777777777777</c:v>
                </c:pt>
                <c:pt idx="6">
                  <c:v>0.2977777777777777</c:v>
                </c:pt>
                <c:pt idx="7">
                  <c:v>0.2977777777777777</c:v>
                </c:pt>
                <c:pt idx="8">
                  <c:v>0.2977777777777777</c:v>
                </c:pt>
                <c:pt idx="9">
                  <c:v>0.2977777777777777</c:v>
                </c:pt>
                <c:pt idx="10">
                  <c:v>0.2977777777777777</c:v>
                </c:pt>
                <c:pt idx="11">
                  <c:v>0.2977777777777777</c:v>
                </c:pt>
                <c:pt idx="12">
                  <c:v>0.2977777777777777</c:v>
                </c:pt>
                <c:pt idx="13">
                  <c:v>0.2977777777777777</c:v>
                </c:pt>
                <c:pt idx="14">
                  <c:v>0.2977777777777777</c:v>
                </c:pt>
                <c:pt idx="15">
                  <c:v>0.2977777777777777</c:v>
                </c:pt>
                <c:pt idx="16">
                  <c:v>0.2977777777777777</c:v>
                </c:pt>
                <c:pt idx="17">
                  <c:v>0.2977777777777777</c:v>
                </c:pt>
                <c:pt idx="18">
                  <c:v>0.2977777777777777</c:v>
                </c:pt>
                <c:pt idx="19">
                  <c:v>0.2977777777777777</c:v>
                </c:pt>
                <c:pt idx="20">
                  <c:v>0.2977777777777777</c:v>
                </c:pt>
                <c:pt idx="21">
                  <c:v>0.2977777777777777</c:v>
                </c:pt>
                <c:pt idx="22">
                  <c:v>0.2977777777777777</c:v>
                </c:pt>
                <c:pt idx="23">
                  <c:v>0.2977777777777777</c:v>
                </c:pt>
              </c:numCache>
            </c:numRef>
          </c:val>
          <c:smooth val="0"/>
          <c:extLst>
            <c:ext xmlns:c16="http://schemas.microsoft.com/office/drawing/2014/chart" uri="{C3380CC4-5D6E-409C-BE32-E72D297353CC}">
              <c16:uniqueId val="{00000000-CCA5-4827-9C98-56BE98E92845}"/>
            </c:ext>
          </c:extLst>
        </c:ser>
        <c:ser>
          <c:idx val="1"/>
          <c:order val="1"/>
          <c:tx>
            <c:strRef>
              <c:f>'LD Dis 7 day'!$E$7</c:f>
              <c:strCache>
                <c:ptCount val="1"/>
                <c:pt idx="0">
                  <c:v>&lt; 7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'LD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7 day'!$E$20:$E$43</c:f>
              <c:numCache>
                <c:formatCode>0%</c:formatCode>
                <c:ptCount val="24"/>
                <c:pt idx="0">
                  <c:v>0</c:v>
                </c:pt>
                <c:pt idx="1">
                  <c:v>1</c:v>
                </c:pt>
                <c:pt idx="2">
                  <c:v>0</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numCache>
            </c:numRef>
          </c:val>
          <c:smooth val="0"/>
          <c:extLst>
            <c:ext xmlns:c16="http://schemas.microsoft.com/office/drawing/2014/chart" uri="{C3380CC4-5D6E-409C-BE32-E72D297353CC}">
              <c16:uniqueId val="{00000001-CCA5-4827-9C98-56BE98E92845}"/>
            </c:ext>
          </c:extLst>
        </c:ser>
        <c:ser>
          <c:idx val="3"/>
          <c:order val="2"/>
          <c:tx>
            <c:strRef>
              <c:f>'LD Dis 7 day'!$G$7</c:f>
              <c:strCache>
                <c:ptCount val="1"/>
                <c:pt idx="0">
                  <c:v>Target</c:v>
                </c:pt>
              </c:strCache>
            </c:strRef>
          </c:tx>
          <c:spPr>
            <a:ln w="19050" cap="rnd">
              <a:solidFill>
                <a:srgbClr val="FF0000"/>
              </a:solidFill>
              <a:prstDash val="dash"/>
              <a:round/>
            </a:ln>
            <a:effectLst/>
          </c:spPr>
          <c:marker>
            <c:symbol val="none"/>
          </c:marker>
          <c:cat>
            <c:numRef>
              <c:f>'LD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7 day'!$G$20:$G$43</c:f>
              <c:numCache>
                <c:formatCode>0%</c:formatCode>
                <c:ptCount val="24"/>
                <c:pt idx="0">
                  <c:v>0.99</c:v>
                </c:pt>
                <c:pt idx="1">
                  <c:v>0.99</c:v>
                </c:pt>
                <c:pt idx="2">
                  <c:v>0.99</c:v>
                </c:pt>
                <c:pt idx="3">
                  <c:v>0.99</c:v>
                </c:pt>
                <c:pt idx="4">
                  <c:v>0.99</c:v>
                </c:pt>
                <c:pt idx="5">
                  <c:v>0.99</c:v>
                </c:pt>
                <c:pt idx="6">
                  <c:v>0.99</c:v>
                </c:pt>
                <c:pt idx="7">
                  <c:v>0.99</c:v>
                </c:pt>
                <c:pt idx="8">
                  <c:v>0.99</c:v>
                </c:pt>
                <c:pt idx="9">
                  <c:v>0.99</c:v>
                </c:pt>
                <c:pt idx="10">
                  <c:v>0.99</c:v>
                </c:pt>
                <c:pt idx="11">
                  <c:v>0.99</c:v>
                </c:pt>
                <c:pt idx="12">
                  <c:v>0.99</c:v>
                </c:pt>
                <c:pt idx="13">
                  <c:v>0.99</c:v>
                </c:pt>
                <c:pt idx="14">
                  <c:v>0.99</c:v>
                </c:pt>
                <c:pt idx="15">
                  <c:v>0.99</c:v>
                </c:pt>
                <c:pt idx="16">
                  <c:v>0.99</c:v>
                </c:pt>
                <c:pt idx="17">
                  <c:v>0.99</c:v>
                </c:pt>
                <c:pt idx="18">
                  <c:v>0.99</c:v>
                </c:pt>
                <c:pt idx="19">
                  <c:v>0.99</c:v>
                </c:pt>
                <c:pt idx="20">
                  <c:v>0.99</c:v>
                </c:pt>
                <c:pt idx="21">
                  <c:v>0.99</c:v>
                </c:pt>
                <c:pt idx="22">
                  <c:v>0.99</c:v>
                </c:pt>
                <c:pt idx="23">
                  <c:v>0.99</c:v>
                </c:pt>
              </c:numCache>
            </c:numRef>
          </c:val>
          <c:smooth val="0"/>
          <c:extLst>
            <c:ext xmlns:c16="http://schemas.microsoft.com/office/drawing/2014/chart" uri="{C3380CC4-5D6E-409C-BE32-E72D297353CC}">
              <c16:uniqueId val="{00000002-CCA5-4827-9C98-56BE98E92845}"/>
            </c:ext>
          </c:extLst>
        </c:ser>
        <c:ser>
          <c:idx val="4"/>
          <c:order val="3"/>
          <c:tx>
            <c:strRef>
              <c:f>'LD Dis 7 day'!$D$7</c:f>
              <c:strCache>
                <c:ptCount val="1"/>
                <c:pt idx="0">
                  <c:v>Mean</c:v>
                </c:pt>
              </c:strCache>
            </c:strRef>
          </c:tx>
          <c:spPr>
            <a:ln w="15875" cap="rnd">
              <a:solidFill>
                <a:schemeClr val="tx1"/>
              </a:solidFill>
              <a:round/>
            </a:ln>
            <a:effectLst/>
          </c:spPr>
          <c:marker>
            <c:symbol val="none"/>
          </c:marker>
          <c:cat>
            <c:numRef>
              <c:f>'LD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7 day'!$D$20:$D$43</c:f>
              <c:numCache>
                <c:formatCode>0%</c:formatCode>
                <c:ptCount val="24"/>
                <c:pt idx="0">
                  <c:v>0.88888888888888884</c:v>
                </c:pt>
                <c:pt idx="1">
                  <c:v>0.88888888888888884</c:v>
                </c:pt>
                <c:pt idx="2">
                  <c:v>0.88888888888888884</c:v>
                </c:pt>
                <c:pt idx="3">
                  <c:v>0.88888888888888884</c:v>
                </c:pt>
                <c:pt idx="4">
                  <c:v>0.88888888888888884</c:v>
                </c:pt>
                <c:pt idx="5">
                  <c:v>0.88888888888888884</c:v>
                </c:pt>
                <c:pt idx="6">
                  <c:v>0.88888888888888884</c:v>
                </c:pt>
                <c:pt idx="7">
                  <c:v>0.88888888888888884</c:v>
                </c:pt>
                <c:pt idx="8">
                  <c:v>0.88888888888888884</c:v>
                </c:pt>
                <c:pt idx="9">
                  <c:v>0.88888888888888884</c:v>
                </c:pt>
                <c:pt idx="10">
                  <c:v>0.88888888888888884</c:v>
                </c:pt>
                <c:pt idx="11">
                  <c:v>0.88888888888888884</c:v>
                </c:pt>
                <c:pt idx="12">
                  <c:v>0.88888888888888884</c:v>
                </c:pt>
                <c:pt idx="13">
                  <c:v>0.88888888888888884</c:v>
                </c:pt>
                <c:pt idx="14">
                  <c:v>0.88888888888888884</c:v>
                </c:pt>
                <c:pt idx="15">
                  <c:v>0.88888888888888884</c:v>
                </c:pt>
                <c:pt idx="16">
                  <c:v>0.88888888888888884</c:v>
                </c:pt>
                <c:pt idx="17">
                  <c:v>0.88888888888888884</c:v>
                </c:pt>
                <c:pt idx="18">
                  <c:v>0.88888888888888884</c:v>
                </c:pt>
                <c:pt idx="19">
                  <c:v>0.88888888888888884</c:v>
                </c:pt>
                <c:pt idx="20">
                  <c:v>0.88888888888888884</c:v>
                </c:pt>
                <c:pt idx="21">
                  <c:v>0.88888888888888884</c:v>
                </c:pt>
                <c:pt idx="22">
                  <c:v>0.88888888888888884</c:v>
                </c:pt>
                <c:pt idx="23">
                  <c:v>0.88888888888888884</c:v>
                </c:pt>
              </c:numCache>
            </c:numRef>
          </c:val>
          <c:smooth val="0"/>
          <c:extLst>
            <c:ext xmlns:c16="http://schemas.microsoft.com/office/drawing/2014/chart" uri="{C3380CC4-5D6E-409C-BE32-E72D297353CC}">
              <c16:uniqueId val="{00000003-CCA5-4827-9C98-56BE98E92845}"/>
            </c:ext>
          </c:extLst>
        </c:ser>
        <c:ser>
          <c:idx val="5"/>
          <c:order val="4"/>
          <c:tx>
            <c:strRef>
              <c:f>'LD Dis 7 day'!$C$7</c:f>
              <c:strCache>
                <c:ptCount val="1"/>
                <c:pt idx="0">
                  <c:v>UPL</c:v>
                </c:pt>
              </c:strCache>
            </c:strRef>
          </c:tx>
          <c:spPr>
            <a:ln w="15875" cap="rnd">
              <a:solidFill>
                <a:schemeClr val="tx1"/>
              </a:solidFill>
              <a:prstDash val="lgDash"/>
              <a:round/>
            </a:ln>
            <a:effectLst/>
          </c:spPr>
          <c:marker>
            <c:symbol val="none"/>
          </c:marker>
          <c:cat>
            <c:numRef>
              <c:f>'LD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7 day'!$C$20:$C$43</c:f>
              <c:numCache>
                <c:formatCode>0%</c:formatCode>
                <c:ptCount val="24"/>
                <c:pt idx="0">
                  <c:v>1.48</c:v>
                </c:pt>
                <c:pt idx="1">
                  <c:v>1.48</c:v>
                </c:pt>
                <c:pt idx="2">
                  <c:v>1.48</c:v>
                </c:pt>
                <c:pt idx="3">
                  <c:v>1.48</c:v>
                </c:pt>
                <c:pt idx="4">
                  <c:v>1.48</c:v>
                </c:pt>
                <c:pt idx="5">
                  <c:v>1.48</c:v>
                </c:pt>
                <c:pt idx="6">
                  <c:v>1.48</c:v>
                </c:pt>
                <c:pt idx="7">
                  <c:v>1.48</c:v>
                </c:pt>
                <c:pt idx="8">
                  <c:v>1.48</c:v>
                </c:pt>
                <c:pt idx="9">
                  <c:v>1.48</c:v>
                </c:pt>
                <c:pt idx="10">
                  <c:v>1.48</c:v>
                </c:pt>
                <c:pt idx="11">
                  <c:v>1.48</c:v>
                </c:pt>
                <c:pt idx="12">
                  <c:v>1.48</c:v>
                </c:pt>
                <c:pt idx="13">
                  <c:v>1.48</c:v>
                </c:pt>
                <c:pt idx="14">
                  <c:v>1.48</c:v>
                </c:pt>
                <c:pt idx="15">
                  <c:v>1.48</c:v>
                </c:pt>
                <c:pt idx="16">
                  <c:v>1.48</c:v>
                </c:pt>
                <c:pt idx="17">
                  <c:v>1.48</c:v>
                </c:pt>
                <c:pt idx="18">
                  <c:v>1.48</c:v>
                </c:pt>
                <c:pt idx="19">
                  <c:v>1.48</c:v>
                </c:pt>
                <c:pt idx="20">
                  <c:v>1.48</c:v>
                </c:pt>
                <c:pt idx="21">
                  <c:v>1.48</c:v>
                </c:pt>
                <c:pt idx="22">
                  <c:v>1.48</c:v>
                </c:pt>
                <c:pt idx="23">
                  <c:v>1.48</c:v>
                </c:pt>
              </c:numCache>
            </c:numRef>
          </c:val>
          <c:smooth val="0"/>
          <c:extLst>
            <c:ext xmlns:c16="http://schemas.microsoft.com/office/drawing/2014/chart" uri="{C3380CC4-5D6E-409C-BE32-E72D297353CC}">
              <c16:uniqueId val="{00000004-CCA5-4827-9C98-56BE98E92845}"/>
            </c:ext>
          </c:extLst>
        </c:ser>
        <c:ser>
          <c:idx val="2"/>
          <c:order val="5"/>
          <c:tx>
            <c:strRef>
              <c:f>'LD Dis 7 day'!$I$7</c:f>
              <c:strCache>
                <c:ptCount val="1"/>
                <c:pt idx="0">
                  <c:v>SCL</c:v>
                </c:pt>
              </c:strCache>
            </c:strRef>
          </c:tx>
          <c:spPr>
            <a:ln>
              <a:noFill/>
            </a:ln>
          </c:spPr>
          <c:marker>
            <c:symbol val="circle"/>
            <c:size val="7"/>
            <c:spPr>
              <a:solidFill>
                <a:srgbClr val="ED7D31"/>
              </a:solidFill>
              <a:ln>
                <a:solidFill>
                  <a:srgbClr val="ED7D31"/>
                </a:solidFill>
              </a:ln>
            </c:spPr>
          </c:marker>
          <c:cat>
            <c:numRef>
              <c:f>'LD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7 day'!$I$20:$I$43</c:f>
              <c:numCache>
                <c:formatCode>0%</c:formatCode>
                <c:ptCount val="24"/>
                <c:pt idx="0">
                  <c:v>0</c:v>
                </c:pt>
                <c:pt idx="1">
                  <c:v>#N/A</c:v>
                </c:pt>
                <c:pt idx="2">
                  <c:v>0</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CCA5-4827-9C98-56BE98E92845}"/>
            </c:ext>
          </c:extLst>
        </c:ser>
        <c:ser>
          <c:idx val="6"/>
          <c:order val="6"/>
          <c:tx>
            <c:strRef>
              <c:f>'LD Dis 7 day'!$J$7</c:f>
              <c:strCache>
                <c:ptCount val="1"/>
                <c:pt idx="0">
                  <c:v>SCH</c:v>
                </c:pt>
              </c:strCache>
            </c:strRef>
          </c:tx>
          <c:spPr>
            <a:ln>
              <a:noFill/>
            </a:ln>
          </c:spPr>
          <c:marker>
            <c:symbol val="circle"/>
            <c:size val="7"/>
            <c:spPr>
              <a:solidFill>
                <a:srgbClr val="5B9BD5"/>
              </a:solidFill>
              <a:ln>
                <a:solidFill>
                  <a:srgbClr val="5B9BD5"/>
                </a:solidFill>
              </a:ln>
            </c:spPr>
          </c:marker>
          <c:cat>
            <c:numRef>
              <c:f>'LD Dis 7 day'!$B$20:$B$37</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7 day'!$J$20:$J$43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CCA5-4827-9C98-56BE98E92845}"/>
            </c:ext>
          </c:extLst>
        </c:ser>
        <c:dLbls>
          <c:showLegendKey val="0"/>
          <c:showVal val="0"/>
          <c:showCatName val="0"/>
          <c:showSerName val="0"/>
          <c:showPercent val="0"/>
          <c:showBubbleSize val="0"/>
        </c:dLbls>
        <c:smooth val="0"/>
        <c:axId val="190232832"/>
        <c:axId val="190239104"/>
      </c:lineChart>
      <c:dateAx>
        <c:axId val="19023283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239104"/>
        <c:crosses val="autoZero"/>
        <c:auto val="1"/>
        <c:lblOffset val="100"/>
        <c:baseTimeUnit val="months"/>
        <c:majorUnit val="1"/>
        <c:majorTimeUnit val="months"/>
      </c:dateAx>
      <c:valAx>
        <c:axId val="190239104"/>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232832"/>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LD Patients discharged &gt; 28 days</a:t>
            </a:r>
            <a:endParaRPr lang="en-GB" sz="1100">
              <a:effectLst/>
            </a:endParaRPr>
          </a:p>
        </c:rich>
      </c:tx>
      <c:overlay val="0"/>
      <c:spPr>
        <a:noFill/>
        <a:ln>
          <a:noFill/>
        </a:ln>
        <a:effectLst/>
      </c:spPr>
    </c:title>
    <c:autoTitleDeleted val="0"/>
    <c:plotArea>
      <c:layout/>
      <c:lineChart>
        <c:grouping val="standard"/>
        <c:varyColors val="0"/>
        <c:ser>
          <c:idx val="0"/>
          <c:order val="0"/>
          <c:tx>
            <c:strRef>
              <c:f>'LD Dis 28 day'!$F$6</c:f>
              <c:strCache>
                <c:ptCount val="1"/>
                <c:pt idx="0">
                  <c:v>LPL</c:v>
                </c:pt>
              </c:strCache>
            </c:strRef>
          </c:tx>
          <c:spPr>
            <a:ln w="15875" cap="rnd">
              <a:solidFill>
                <a:schemeClr val="tx1"/>
              </a:solidFill>
              <a:prstDash val="lgDash"/>
              <a:round/>
            </a:ln>
            <a:effectLst/>
          </c:spPr>
          <c:marker>
            <c:symbol val="none"/>
          </c:marker>
          <c:cat>
            <c:numRef>
              <c:f>'LD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28 day'!$F$19:$F$42</c:f>
              <c:numCache>
                <c:formatCode>0</c:formatCode>
                <c:ptCount val="24"/>
                <c:pt idx="0">
                  <c:v>-0.48000000000000004</c:v>
                </c:pt>
                <c:pt idx="1">
                  <c:v>-0.48000000000000004</c:v>
                </c:pt>
                <c:pt idx="2">
                  <c:v>-0.48000000000000004</c:v>
                </c:pt>
                <c:pt idx="3">
                  <c:v>-0.48000000000000004</c:v>
                </c:pt>
                <c:pt idx="4">
                  <c:v>-0.48000000000000004</c:v>
                </c:pt>
                <c:pt idx="5">
                  <c:v>-0.48000000000000004</c:v>
                </c:pt>
                <c:pt idx="6">
                  <c:v>-0.48000000000000004</c:v>
                </c:pt>
                <c:pt idx="7">
                  <c:v>-0.48000000000000004</c:v>
                </c:pt>
                <c:pt idx="8">
                  <c:v>-0.48000000000000004</c:v>
                </c:pt>
                <c:pt idx="9">
                  <c:v>-0.48000000000000004</c:v>
                </c:pt>
                <c:pt idx="10">
                  <c:v>-0.48000000000000004</c:v>
                </c:pt>
                <c:pt idx="11">
                  <c:v>-0.48000000000000004</c:v>
                </c:pt>
                <c:pt idx="12">
                  <c:v>-0.48000000000000004</c:v>
                </c:pt>
                <c:pt idx="13">
                  <c:v>-0.48000000000000004</c:v>
                </c:pt>
                <c:pt idx="14">
                  <c:v>-0.48000000000000004</c:v>
                </c:pt>
                <c:pt idx="15">
                  <c:v>-0.48000000000000004</c:v>
                </c:pt>
                <c:pt idx="16">
                  <c:v>-0.48000000000000004</c:v>
                </c:pt>
                <c:pt idx="17">
                  <c:v>-0.48000000000000004</c:v>
                </c:pt>
                <c:pt idx="18">
                  <c:v>-0.48000000000000004</c:v>
                </c:pt>
                <c:pt idx="19">
                  <c:v>-0.48000000000000004</c:v>
                </c:pt>
                <c:pt idx="20">
                  <c:v>-0.48000000000000004</c:v>
                </c:pt>
                <c:pt idx="21">
                  <c:v>-0.48000000000000004</c:v>
                </c:pt>
                <c:pt idx="22">
                  <c:v>-0.48000000000000004</c:v>
                </c:pt>
                <c:pt idx="23">
                  <c:v>-0.48000000000000004</c:v>
                </c:pt>
              </c:numCache>
            </c:numRef>
          </c:val>
          <c:smooth val="0"/>
          <c:extLst>
            <c:ext xmlns:c16="http://schemas.microsoft.com/office/drawing/2014/chart" uri="{C3380CC4-5D6E-409C-BE32-E72D297353CC}">
              <c16:uniqueId val="{00000000-0A8F-4DD3-B8A0-2318E00D6D1E}"/>
            </c:ext>
          </c:extLst>
        </c:ser>
        <c:ser>
          <c:idx val="1"/>
          <c:order val="1"/>
          <c:tx>
            <c:strRef>
              <c:f>'LD Dis 28 day'!$E$6</c:f>
              <c:strCache>
                <c:ptCount val="1"/>
                <c:pt idx="0">
                  <c:v>&gt; 28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'LD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28 day'!$E$19:$E$42</c:f>
              <c:numCache>
                <c:formatCode>0</c:formatCode>
                <c:ptCount val="24"/>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numCache>
            </c:numRef>
          </c:val>
          <c:smooth val="0"/>
          <c:extLst>
            <c:ext xmlns:c16="http://schemas.microsoft.com/office/drawing/2014/chart" uri="{C3380CC4-5D6E-409C-BE32-E72D297353CC}">
              <c16:uniqueId val="{00000001-0A8F-4DD3-B8A0-2318E00D6D1E}"/>
            </c:ext>
          </c:extLst>
        </c:ser>
        <c:ser>
          <c:idx val="3"/>
          <c:order val="2"/>
          <c:tx>
            <c:strRef>
              <c:f>'LD Dis 28 day'!$G$6</c:f>
              <c:strCache>
                <c:ptCount val="1"/>
                <c:pt idx="0">
                  <c:v>Target</c:v>
                </c:pt>
              </c:strCache>
            </c:strRef>
          </c:tx>
          <c:spPr>
            <a:ln w="19050" cap="rnd">
              <a:solidFill>
                <a:srgbClr val="FF0000"/>
              </a:solidFill>
              <a:prstDash val="dash"/>
              <a:round/>
            </a:ln>
            <a:effectLst/>
          </c:spPr>
          <c:marker>
            <c:symbol val="none"/>
          </c:marker>
          <c:cat>
            <c:numRef>
              <c:f>'LD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28 day'!$G$19:$G$42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A8F-4DD3-B8A0-2318E00D6D1E}"/>
            </c:ext>
          </c:extLst>
        </c:ser>
        <c:ser>
          <c:idx val="4"/>
          <c:order val="3"/>
          <c:tx>
            <c:strRef>
              <c:f>'LD Dis 28 day'!$D$6</c:f>
              <c:strCache>
                <c:ptCount val="1"/>
                <c:pt idx="0">
                  <c:v>Mean</c:v>
                </c:pt>
              </c:strCache>
            </c:strRef>
          </c:tx>
          <c:spPr>
            <a:ln w="15875" cap="rnd">
              <a:solidFill>
                <a:schemeClr val="tx1"/>
              </a:solidFill>
              <a:round/>
            </a:ln>
            <a:effectLst/>
          </c:spPr>
          <c:marker>
            <c:symbol val="none"/>
          </c:marker>
          <c:cat>
            <c:numRef>
              <c:f>'LD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28 day'!$D$19:$D$42</c:f>
              <c:numCache>
                <c:formatCode>0</c:formatCode>
                <c:ptCount val="24"/>
                <c:pt idx="0">
                  <c:v>0.1111111111111111</c:v>
                </c:pt>
                <c:pt idx="1">
                  <c:v>0.1111111111111111</c:v>
                </c:pt>
                <c:pt idx="2">
                  <c:v>0.1111111111111111</c:v>
                </c:pt>
                <c:pt idx="3">
                  <c:v>0.1111111111111111</c:v>
                </c:pt>
                <c:pt idx="4">
                  <c:v>0.1111111111111111</c:v>
                </c:pt>
                <c:pt idx="5">
                  <c:v>0.1111111111111111</c:v>
                </c:pt>
                <c:pt idx="6">
                  <c:v>0.1111111111111111</c:v>
                </c:pt>
                <c:pt idx="7">
                  <c:v>0.1111111111111111</c:v>
                </c:pt>
                <c:pt idx="8">
                  <c:v>0.1111111111111111</c:v>
                </c:pt>
                <c:pt idx="9">
                  <c:v>0.1111111111111111</c:v>
                </c:pt>
                <c:pt idx="10">
                  <c:v>0.1111111111111111</c:v>
                </c:pt>
                <c:pt idx="11">
                  <c:v>0.1111111111111111</c:v>
                </c:pt>
                <c:pt idx="12">
                  <c:v>0.1111111111111111</c:v>
                </c:pt>
                <c:pt idx="13">
                  <c:v>0.1111111111111111</c:v>
                </c:pt>
                <c:pt idx="14">
                  <c:v>0.1111111111111111</c:v>
                </c:pt>
                <c:pt idx="15">
                  <c:v>0.1111111111111111</c:v>
                </c:pt>
                <c:pt idx="16">
                  <c:v>0.1111111111111111</c:v>
                </c:pt>
                <c:pt idx="17">
                  <c:v>0.1111111111111111</c:v>
                </c:pt>
                <c:pt idx="18">
                  <c:v>0.1111111111111111</c:v>
                </c:pt>
                <c:pt idx="19">
                  <c:v>0.1111111111111111</c:v>
                </c:pt>
                <c:pt idx="20">
                  <c:v>0.1111111111111111</c:v>
                </c:pt>
                <c:pt idx="21">
                  <c:v>0.1111111111111111</c:v>
                </c:pt>
                <c:pt idx="22">
                  <c:v>0.1111111111111111</c:v>
                </c:pt>
                <c:pt idx="23">
                  <c:v>0.1111111111111111</c:v>
                </c:pt>
              </c:numCache>
            </c:numRef>
          </c:val>
          <c:smooth val="0"/>
          <c:extLst>
            <c:ext xmlns:c16="http://schemas.microsoft.com/office/drawing/2014/chart" uri="{C3380CC4-5D6E-409C-BE32-E72D297353CC}">
              <c16:uniqueId val="{00000003-0A8F-4DD3-B8A0-2318E00D6D1E}"/>
            </c:ext>
          </c:extLst>
        </c:ser>
        <c:ser>
          <c:idx val="5"/>
          <c:order val="4"/>
          <c:tx>
            <c:strRef>
              <c:f>'LD Dis 28 day'!$C$6</c:f>
              <c:strCache>
                <c:ptCount val="1"/>
                <c:pt idx="0">
                  <c:v>UPL</c:v>
                </c:pt>
              </c:strCache>
            </c:strRef>
          </c:tx>
          <c:spPr>
            <a:ln w="15875" cap="rnd">
              <a:solidFill>
                <a:schemeClr val="tx1"/>
              </a:solidFill>
              <a:prstDash val="lgDash"/>
              <a:round/>
            </a:ln>
            <a:effectLst/>
          </c:spPr>
          <c:marker>
            <c:symbol val="none"/>
          </c:marker>
          <c:cat>
            <c:numRef>
              <c:f>'LD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28 day'!$C$19:$C$42</c:f>
              <c:numCache>
                <c:formatCode>0</c:formatCode>
                <c:ptCount val="24"/>
                <c:pt idx="0">
                  <c:v>0.7022222222222223</c:v>
                </c:pt>
                <c:pt idx="1">
                  <c:v>0.7022222222222223</c:v>
                </c:pt>
                <c:pt idx="2">
                  <c:v>0.7022222222222223</c:v>
                </c:pt>
                <c:pt idx="3">
                  <c:v>0.7022222222222223</c:v>
                </c:pt>
                <c:pt idx="4">
                  <c:v>0.7022222222222223</c:v>
                </c:pt>
                <c:pt idx="5">
                  <c:v>0.7022222222222223</c:v>
                </c:pt>
                <c:pt idx="6">
                  <c:v>0.7022222222222223</c:v>
                </c:pt>
                <c:pt idx="7">
                  <c:v>0.7022222222222223</c:v>
                </c:pt>
                <c:pt idx="8">
                  <c:v>0.7022222222222223</c:v>
                </c:pt>
                <c:pt idx="9">
                  <c:v>0.7022222222222223</c:v>
                </c:pt>
                <c:pt idx="10">
                  <c:v>0.7022222222222223</c:v>
                </c:pt>
                <c:pt idx="11">
                  <c:v>0.7022222222222223</c:v>
                </c:pt>
                <c:pt idx="12">
                  <c:v>0.7022222222222223</c:v>
                </c:pt>
                <c:pt idx="13">
                  <c:v>0.7022222222222223</c:v>
                </c:pt>
                <c:pt idx="14">
                  <c:v>0.7022222222222223</c:v>
                </c:pt>
                <c:pt idx="15">
                  <c:v>0.7022222222222223</c:v>
                </c:pt>
                <c:pt idx="16">
                  <c:v>0.7022222222222223</c:v>
                </c:pt>
                <c:pt idx="17">
                  <c:v>0.7022222222222223</c:v>
                </c:pt>
                <c:pt idx="18">
                  <c:v>0.7022222222222223</c:v>
                </c:pt>
                <c:pt idx="19">
                  <c:v>0.7022222222222223</c:v>
                </c:pt>
                <c:pt idx="20">
                  <c:v>0.7022222222222223</c:v>
                </c:pt>
                <c:pt idx="21">
                  <c:v>0.7022222222222223</c:v>
                </c:pt>
                <c:pt idx="22">
                  <c:v>0.7022222222222223</c:v>
                </c:pt>
                <c:pt idx="23">
                  <c:v>0.7022222222222223</c:v>
                </c:pt>
              </c:numCache>
            </c:numRef>
          </c:val>
          <c:smooth val="0"/>
          <c:extLst>
            <c:ext xmlns:c16="http://schemas.microsoft.com/office/drawing/2014/chart" uri="{C3380CC4-5D6E-409C-BE32-E72D297353CC}">
              <c16:uniqueId val="{00000004-0A8F-4DD3-B8A0-2318E00D6D1E}"/>
            </c:ext>
          </c:extLst>
        </c:ser>
        <c:ser>
          <c:idx val="2"/>
          <c:order val="5"/>
          <c:tx>
            <c:strRef>
              <c:f>'LD Dis 28 day'!$I$6</c:f>
              <c:strCache>
                <c:ptCount val="1"/>
                <c:pt idx="0">
                  <c:v>SCL</c:v>
                </c:pt>
              </c:strCache>
            </c:strRef>
          </c:tx>
          <c:spPr>
            <a:ln>
              <a:noFill/>
            </a:ln>
          </c:spPr>
          <c:marker>
            <c:symbol val="circle"/>
            <c:size val="7"/>
            <c:spPr>
              <a:solidFill>
                <a:srgbClr val="5B9BD5"/>
              </a:solidFill>
              <a:ln>
                <a:solidFill>
                  <a:srgbClr val="5B9BD5"/>
                </a:solidFill>
              </a:ln>
            </c:spPr>
          </c:marker>
          <c:cat>
            <c:numRef>
              <c:f>'LD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28 day'!$I$19:$I$42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0A8F-4DD3-B8A0-2318E00D6D1E}"/>
            </c:ext>
          </c:extLst>
        </c:ser>
        <c:ser>
          <c:idx val="6"/>
          <c:order val="6"/>
          <c:tx>
            <c:strRef>
              <c:f>'LD Dis 28 day'!$J$6</c:f>
              <c:strCache>
                <c:ptCount val="1"/>
                <c:pt idx="0">
                  <c:v>SCH</c:v>
                </c:pt>
              </c:strCache>
            </c:strRef>
          </c:tx>
          <c:spPr>
            <a:ln>
              <a:noFill/>
            </a:ln>
          </c:spPr>
          <c:marker>
            <c:symbol val="circle"/>
            <c:size val="7"/>
            <c:spPr>
              <a:solidFill>
                <a:srgbClr val="ED7D31"/>
              </a:solidFill>
              <a:ln>
                <a:solidFill>
                  <a:srgbClr val="ED7D31"/>
                </a:solidFill>
              </a:ln>
            </c:spPr>
          </c:marker>
          <c:cat>
            <c:numRef>
              <c:f>'LD Dis 28 day'!$B$19:$B$36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'LD Dis 28 day'!$J$19:$J$42</c:f>
              <c:numCache>
                <c:formatCode>0</c:formatCode>
                <c:ptCount val="24"/>
                <c:pt idx="0">
                  <c:v>1</c:v>
                </c:pt>
                <c:pt idx="1">
                  <c:v>#N/A</c:v>
                </c:pt>
                <c:pt idx="2">
                  <c:v>1</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0A8F-4DD3-B8A0-2318E00D6D1E}"/>
            </c:ext>
          </c:extLst>
        </c:ser>
        <c:dLbls>
          <c:showLegendKey val="0"/>
          <c:showVal val="0"/>
          <c:showCatName val="0"/>
          <c:showSerName val="0"/>
          <c:showPercent val="0"/>
          <c:showBubbleSize val="0"/>
        </c:dLbls>
        <c:smooth val="0"/>
        <c:axId val="190560128"/>
        <c:axId val="190574592"/>
      </c:lineChart>
      <c:dateAx>
        <c:axId val="19056012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574592"/>
        <c:crosses val="autoZero"/>
        <c:auto val="1"/>
        <c:lblOffset val="100"/>
        <c:baseTimeUnit val="months"/>
        <c:majorUnit val="1"/>
        <c:majorTimeUnit val="months"/>
        <c:minorUnit val="1"/>
        <c:minorTimeUnit val="months"/>
      </c:dateAx>
      <c:valAx>
        <c:axId val="19057459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560128"/>
        <c:crosses val="autoZero"/>
        <c:crossBetween val="midCat"/>
        <c:majorUnit val="1"/>
        <c:minorUnit val="1"/>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Psychological Therapies Patients waiting &gt; 13 weeks</a:t>
            </a:r>
            <a:endParaRPr lang="en-GB" sz="1100">
              <a:effectLst/>
            </a:endParaRPr>
          </a:p>
        </c:rich>
      </c:tx>
      <c:layout>
        <c:manualLayout>
          <c:xMode val="edge"/>
          <c:yMode val="edge"/>
          <c:x val="0.17172218466268924"/>
          <c:y val="4.6153801631187763E-2"/>
        </c:manualLayout>
      </c:layout>
      <c:overlay val="0"/>
      <c:spPr>
        <a:noFill/>
        <a:ln>
          <a:noFill/>
        </a:ln>
        <a:effectLst/>
      </c:spPr>
    </c:title>
    <c:autoTitleDeleted val="0"/>
    <c:plotArea>
      <c:layout>
        <c:manualLayout>
          <c:layoutTarget val="inner"/>
          <c:xMode val="edge"/>
          <c:yMode val="edge"/>
          <c:x val="9.6238386649521737E-2"/>
          <c:y val="0.15358355354665537"/>
          <c:w val="0.8460739619260802"/>
          <c:h val="0.57762503436182144"/>
        </c:manualLayout>
      </c:layout>
      <c:lineChart>
        <c:grouping val="standard"/>
        <c:varyColors val="0"/>
        <c:ser>
          <c:idx val="1"/>
          <c:order val="0"/>
          <c:tx>
            <c:strRef>
              <c:f>'Psych 13 wk'!$E$6</c:f>
              <c:strCache>
                <c:ptCount val="1"/>
                <c:pt idx="0">
                  <c:v>&gt;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'Psych 13 wk'!$B$25:$B$36</c:f>
              <c:numCache>
                <c:formatCode>mmm\-yy</c:formatCode>
                <c:ptCount val="12"/>
                <c:pt idx="0">
                  <c:v>45931</c:v>
                </c:pt>
                <c:pt idx="1">
                  <c:v>45962</c:v>
                </c:pt>
                <c:pt idx="2">
                  <c:v>45992</c:v>
                </c:pt>
                <c:pt idx="3">
                  <c:v>46023</c:v>
                </c:pt>
                <c:pt idx="4">
                  <c:v>46054</c:v>
                </c:pt>
                <c:pt idx="5">
                  <c:v>46082</c:v>
                </c:pt>
                <c:pt idx="6">
                  <c:v>46113</c:v>
                </c:pt>
                <c:pt idx="7">
                  <c:v>46143</c:v>
                </c:pt>
                <c:pt idx="8">
                  <c:v>46174</c:v>
                </c:pt>
                <c:pt idx="9">
                  <c:v>46204</c:v>
                </c:pt>
                <c:pt idx="10">
                  <c:v>46235</c:v>
                </c:pt>
                <c:pt idx="11">
                  <c:v>46266</c:v>
                </c:pt>
              </c:numCache>
            </c:numRef>
          </c:cat>
          <c:val>
            <c:numRef>
              <c:f>'Psych 13 wk'!$E$25:$E$42</c:f>
              <c:numCache>
                <c:formatCode>0</c:formatCode>
                <c:ptCount val="18"/>
                <c:pt idx="0">
                  <c:v>612</c:v>
                </c:pt>
                <c:pt idx="1">
                  <c:v>569</c:v>
                </c:pt>
                <c:pt idx="2">
                  <c:v>565</c:v>
                </c:pt>
                <c:pt idx="3">
                  <c:v>566</c:v>
                </c:pt>
                <c:pt idx="4">
                  <c:v>561</c:v>
                </c:pt>
                <c:pt idx="5">
                  <c:v>560</c:v>
                </c:pt>
                <c:pt idx="6">
                  <c:v>530</c:v>
                </c:pt>
                <c:pt idx="7">
                  <c:v>540</c:v>
                </c:pt>
                <c:pt idx="8">
                  <c:v>554</c:v>
                </c:pt>
                <c:pt idx="9">
                  <c:v>550</c:v>
                </c:pt>
                <c:pt idx="10">
                  <c:v>547</c:v>
                </c:pt>
                <c:pt idx="11">
                  <c:v>582</c:v>
                </c:pt>
              </c:numCache>
            </c:numRef>
          </c:val>
          <c:smooth val="0"/>
          <c:extLst>
            <c:ext xmlns:c16="http://schemas.microsoft.com/office/drawing/2014/chart" uri="{C3380CC4-5D6E-409C-BE32-E72D297353CC}">
              <c16:uniqueId val="{00000000-E79F-4932-B397-75890AE0FDD5}"/>
            </c:ext>
          </c:extLst>
        </c:ser>
        <c:ser>
          <c:idx val="3"/>
          <c:order val="1"/>
          <c:tx>
            <c:strRef>
              <c:f>'Psych 13 wk'!$G$6</c:f>
              <c:strCache>
                <c:ptCount val="1"/>
                <c:pt idx="0">
                  <c:v>Target</c:v>
                </c:pt>
              </c:strCache>
            </c:strRef>
          </c:tx>
          <c:spPr>
            <a:ln w="19050" cap="rnd">
              <a:solidFill>
                <a:srgbClr val="FF0000"/>
              </a:solidFill>
              <a:prstDash val="dash"/>
              <a:round/>
            </a:ln>
            <a:effectLst/>
          </c:spPr>
          <c:marker>
            <c:symbol val="none"/>
          </c:marker>
          <c:cat>
            <c:numRef>
              <c:f>'Psych 13 wk'!$B$25:$B$36</c:f>
              <c:numCache>
                <c:formatCode>mmm\-yy</c:formatCode>
                <c:ptCount val="12"/>
                <c:pt idx="0">
                  <c:v>45931</c:v>
                </c:pt>
                <c:pt idx="1">
                  <c:v>45962</c:v>
                </c:pt>
                <c:pt idx="2">
                  <c:v>45992</c:v>
                </c:pt>
                <c:pt idx="3">
                  <c:v>46023</c:v>
                </c:pt>
                <c:pt idx="4">
                  <c:v>46054</c:v>
                </c:pt>
                <c:pt idx="5">
                  <c:v>46082</c:v>
                </c:pt>
                <c:pt idx="6">
                  <c:v>46113</c:v>
                </c:pt>
                <c:pt idx="7">
                  <c:v>46143</c:v>
                </c:pt>
                <c:pt idx="8">
                  <c:v>46174</c:v>
                </c:pt>
                <c:pt idx="9">
                  <c:v>46204</c:v>
                </c:pt>
                <c:pt idx="10">
                  <c:v>46235</c:v>
                </c:pt>
                <c:pt idx="11">
                  <c:v>46266</c:v>
                </c:pt>
              </c:numCache>
            </c:numRef>
          </c:cat>
          <c:val>
            <c:numRef>
              <c:f>'Psych 13 wk'!$G$25:$G$42</c:f>
              <c:numCache>
                <c:formatCode>0</c:formatCode>
                <c:ptCount val="1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numCache>
            </c:numRef>
          </c:val>
          <c:smooth val="0"/>
          <c:extLst>
            <c:ext xmlns:c16="http://schemas.microsoft.com/office/drawing/2014/chart" uri="{C3380CC4-5D6E-409C-BE32-E72D297353CC}">
              <c16:uniqueId val="{00000001-E79F-4932-B397-75890AE0FDD5}"/>
            </c:ext>
          </c:extLst>
        </c:ser>
        <c:ser>
          <c:idx val="0"/>
          <c:order val="2"/>
          <c:tx>
            <c:strRef>
              <c:f>'Psych 13 wk'!$D$6</c:f>
              <c:strCache>
                <c:ptCount val="1"/>
                <c:pt idx="0">
                  <c:v>Mean</c:v>
                </c:pt>
              </c:strCache>
            </c:strRef>
          </c:tx>
          <c:spPr>
            <a:ln w="15875">
              <a:solidFill>
                <a:schemeClr val="tx1"/>
              </a:solidFill>
            </a:ln>
          </c:spPr>
          <c:marker>
            <c:symbol val="none"/>
          </c:marker>
          <c:cat>
            <c:numRef>
              <c:f>'Psych 13 wk'!$B$25:$B$36</c:f>
              <c:numCache>
                <c:formatCode>mmm\-yy</c:formatCode>
                <c:ptCount val="12"/>
                <c:pt idx="0">
                  <c:v>45931</c:v>
                </c:pt>
                <c:pt idx="1">
                  <c:v>45962</c:v>
                </c:pt>
                <c:pt idx="2">
                  <c:v>45992</c:v>
                </c:pt>
                <c:pt idx="3">
                  <c:v>46023</c:v>
                </c:pt>
                <c:pt idx="4">
                  <c:v>46054</c:v>
                </c:pt>
                <c:pt idx="5">
                  <c:v>46082</c:v>
                </c:pt>
                <c:pt idx="6">
                  <c:v>46113</c:v>
                </c:pt>
                <c:pt idx="7">
                  <c:v>46143</c:v>
                </c:pt>
                <c:pt idx="8">
                  <c:v>46174</c:v>
                </c:pt>
                <c:pt idx="9">
                  <c:v>46204</c:v>
                </c:pt>
                <c:pt idx="10">
                  <c:v>46235</c:v>
                </c:pt>
                <c:pt idx="11">
                  <c:v>46266</c:v>
                </c:pt>
              </c:numCache>
            </c:numRef>
          </c:cat>
          <c:val>
            <c:numRef>
              <c:f>'Psych 13 wk'!$D$25:$D$42</c:f>
              <c:numCache>
                <c:formatCode>0</c:formatCode>
                <c:ptCount val="18"/>
                <c:pt idx="0">
                  <c:v>561.33333333333337</c:v>
                </c:pt>
                <c:pt idx="1">
                  <c:v>561.33333333333337</c:v>
                </c:pt>
                <c:pt idx="2">
                  <c:v>561.33333333333337</c:v>
                </c:pt>
                <c:pt idx="3">
                  <c:v>561.33333333333337</c:v>
                </c:pt>
                <c:pt idx="4">
                  <c:v>561.33333333333337</c:v>
                </c:pt>
                <c:pt idx="5">
                  <c:v>561.33333333333337</c:v>
                </c:pt>
                <c:pt idx="6">
                  <c:v>561.33333333333337</c:v>
                </c:pt>
                <c:pt idx="7">
                  <c:v>561.33333333333337</c:v>
                </c:pt>
                <c:pt idx="8">
                  <c:v>561.33333333333337</c:v>
                </c:pt>
                <c:pt idx="9">
                  <c:v>561.33333333333337</c:v>
                </c:pt>
                <c:pt idx="10">
                  <c:v>561.33333333333337</c:v>
                </c:pt>
                <c:pt idx="11">
                  <c:v>561.33333333333337</c:v>
                </c:pt>
                <c:pt idx="12">
                  <c:v>561.33333333333337</c:v>
                </c:pt>
                <c:pt idx="13">
                  <c:v>561.33333333333337</c:v>
                </c:pt>
                <c:pt idx="14">
                  <c:v>561.33333333333337</c:v>
                </c:pt>
                <c:pt idx="15">
                  <c:v>561.33333333333337</c:v>
                </c:pt>
                <c:pt idx="16">
                  <c:v>561.33333333333337</c:v>
                </c:pt>
                <c:pt idx="17">
                  <c:v>561.33333333333337</c:v>
                </c:pt>
              </c:numCache>
            </c:numRef>
          </c:val>
          <c:smooth val="0"/>
          <c:extLst>
            <c:ext xmlns:c16="http://schemas.microsoft.com/office/drawing/2014/chart" uri="{C3380CC4-5D6E-409C-BE32-E72D297353CC}">
              <c16:uniqueId val="{00000002-E79F-4932-B397-75890AE0FDD5}"/>
            </c:ext>
          </c:extLst>
        </c:ser>
        <c:dLbls>
          <c:showLegendKey val="0"/>
          <c:showVal val="0"/>
          <c:showCatName val="0"/>
          <c:showSerName val="0"/>
          <c:showPercent val="0"/>
          <c:showBubbleSize val="0"/>
        </c:dLbls>
        <c:marker val="1"/>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valAx>
      <c:spPr>
        <a:noFill/>
        <a:ln>
          <a:noFill/>
        </a:ln>
        <a:effectLst/>
      </c:spPr>
    </c:plotArea>
    <c:legend>
      <c:legendPos val="b"/>
      <c:layout>
        <c:manualLayout>
          <c:xMode val="edge"/>
          <c:yMode val="edge"/>
          <c:x val="0.17592450220373967"/>
          <c:y val="0.9027690271891432"/>
          <c:w val="0.63148433257123082"/>
          <c:h val="8.3395459990856222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Dementia Patients waiting &gt; 9 weeks</a:t>
            </a:r>
            <a:endParaRPr lang="en-GB" sz="1100">
              <a:effectLst/>
            </a:endParaRPr>
          </a:p>
        </c:rich>
      </c:tx>
      <c:layout>
        <c:manualLayout>
          <c:xMode val="edge"/>
          <c:yMode val="edge"/>
          <c:x val="0.26306249714293595"/>
          <c:y val="4.1347636311544853E-2"/>
        </c:manualLayout>
      </c:layout>
      <c:overlay val="0"/>
      <c:spPr>
        <a:noFill/>
        <a:ln>
          <a:noFill/>
        </a:ln>
        <a:effectLst/>
      </c:spPr>
    </c:title>
    <c:autoTitleDeleted val="0"/>
    <c:plotArea>
      <c:layout>
        <c:manualLayout>
          <c:layoutTarget val="inner"/>
          <c:xMode val="edge"/>
          <c:yMode val="edge"/>
          <c:x val="9.3460609479306775E-2"/>
          <c:y val="0.15358349798832716"/>
          <c:w val="0.84051840758565022"/>
          <c:h val="0.55935429678993298"/>
        </c:manualLayout>
      </c:layout>
      <c:lineChart>
        <c:grouping val="standard"/>
        <c:varyColors val="0"/>
        <c:ser>
          <c:idx val="1"/>
          <c:order val="0"/>
          <c:tx>
            <c:strRef>
              <c:f>'Dem 9wk'!$E$6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'Dem 9wk'!$B$24:$B$36</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'Dem 9wk'!$E$24:$E$42</c:f>
              <c:numCache>
                <c:formatCode>0</c:formatCode>
                <c:ptCount val="19"/>
                <c:pt idx="0">
                  <c:v>413</c:v>
                </c:pt>
                <c:pt idx="1">
                  <c:v>361</c:v>
                </c:pt>
                <c:pt idx="2">
                  <c:v>298</c:v>
                </c:pt>
                <c:pt idx="3">
                  <c:v>418</c:v>
                </c:pt>
                <c:pt idx="4">
                  <c:v>414</c:v>
                </c:pt>
                <c:pt idx="5">
                  <c:v>364</c:v>
                </c:pt>
                <c:pt idx="6">
                  <c:v>299</c:v>
                </c:pt>
                <c:pt idx="7">
                  <c:v>281</c:v>
                </c:pt>
                <c:pt idx="8">
                  <c:v>268</c:v>
                </c:pt>
                <c:pt idx="9">
                  <c:v>322</c:v>
                </c:pt>
                <c:pt idx="10">
                  <c:v>431</c:v>
                </c:pt>
                <c:pt idx="11">
                  <c:v>540</c:v>
                </c:pt>
                <c:pt idx="12">
                  <c:v>626</c:v>
                </c:pt>
              </c:numCache>
            </c:numRef>
          </c:val>
          <c:smooth val="0"/>
          <c:extLst>
            <c:ext xmlns:c16="http://schemas.microsoft.com/office/drawing/2014/chart" uri="{C3380CC4-5D6E-409C-BE32-E72D297353CC}">
              <c16:uniqueId val="{00000000-E49F-45AF-AFC6-0FEF3D7AE7C1}"/>
            </c:ext>
          </c:extLst>
        </c:ser>
        <c:ser>
          <c:idx val="3"/>
          <c:order val="1"/>
          <c:tx>
            <c:strRef>
              <c:f>'Dem 9wk'!$G$6</c:f>
              <c:strCache>
                <c:ptCount val="1"/>
                <c:pt idx="0">
                  <c:v>Target</c:v>
                </c:pt>
              </c:strCache>
            </c:strRef>
          </c:tx>
          <c:spPr>
            <a:ln w="19050" cap="rnd">
              <a:solidFill>
                <a:srgbClr val="FF0000"/>
              </a:solidFill>
              <a:prstDash val="dash"/>
              <a:round/>
            </a:ln>
            <a:effectLst/>
          </c:spPr>
          <c:marker>
            <c:symbol val="none"/>
          </c:marker>
          <c:cat>
            <c:numRef>
              <c:f>'Dem 9wk'!$B$24:$B$36</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'Dem 9wk'!$G$24:$G$42</c:f>
              <c:numCache>
                <c:formatCode>0</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1-E49F-45AF-AFC6-0FEF3D7AE7C1}"/>
            </c:ext>
          </c:extLst>
        </c:ser>
        <c:ser>
          <c:idx val="0"/>
          <c:order val="2"/>
          <c:tx>
            <c:strRef>
              <c:f>'Dem 9wk'!$D$6</c:f>
              <c:strCache>
                <c:ptCount val="1"/>
                <c:pt idx="0">
                  <c:v>Mean</c:v>
                </c:pt>
              </c:strCache>
            </c:strRef>
          </c:tx>
          <c:spPr>
            <a:ln w="15875">
              <a:solidFill>
                <a:schemeClr val="tx1"/>
              </a:solidFill>
            </a:ln>
          </c:spPr>
          <c:marker>
            <c:symbol val="none"/>
          </c:marker>
          <c:cat>
            <c:numRef>
              <c:f>'Dem 9wk'!$B$24:$B$36</c:f>
              <c:numCache>
                <c:formatCode>mmm\-yy</c:formatCode>
                <c:ptCount val="13"/>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pt idx="12">
                  <c:v>46266</c:v>
                </c:pt>
              </c:numCache>
            </c:numRef>
          </c:cat>
          <c:val>
            <c:numRef>
              <c:f>'Dem 9wk'!$D$24:$D$42</c:f>
              <c:numCache>
                <c:formatCode>0</c:formatCode>
                <c:ptCount val="19"/>
                <c:pt idx="0">
                  <c:v>387.30769230769232</c:v>
                </c:pt>
                <c:pt idx="1">
                  <c:v>387.30769230769232</c:v>
                </c:pt>
                <c:pt idx="2">
                  <c:v>387.30769230769232</c:v>
                </c:pt>
                <c:pt idx="3">
                  <c:v>387.30769230769232</c:v>
                </c:pt>
                <c:pt idx="4">
                  <c:v>387.30769230769232</c:v>
                </c:pt>
                <c:pt idx="5">
                  <c:v>387.30769230769232</c:v>
                </c:pt>
                <c:pt idx="6">
                  <c:v>387.30769230769232</c:v>
                </c:pt>
                <c:pt idx="7">
                  <c:v>387.30769230769232</c:v>
                </c:pt>
                <c:pt idx="8">
                  <c:v>387.30769230769232</c:v>
                </c:pt>
                <c:pt idx="9">
                  <c:v>387.30769230769232</c:v>
                </c:pt>
                <c:pt idx="10">
                  <c:v>387.30769230769232</c:v>
                </c:pt>
                <c:pt idx="11">
                  <c:v>387.30769230769232</c:v>
                </c:pt>
                <c:pt idx="12">
                  <c:v>387.30769230769232</c:v>
                </c:pt>
                <c:pt idx="13">
                  <c:v>387.30769230769232</c:v>
                </c:pt>
                <c:pt idx="14">
                  <c:v>387.30769230769232</c:v>
                </c:pt>
                <c:pt idx="15">
                  <c:v>387.30769230769232</c:v>
                </c:pt>
                <c:pt idx="16">
                  <c:v>387.30769230769232</c:v>
                </c:pt>
                <c:pt idx="17">
                  <c:v>387.30769230769232</c:v>
                </c:pt>
                <c:pt idx="18">
                  <c:v>387.30769230769232</c:v>
                </c:pt>
              </c:numCache>
            </c:numRef>
          </c:val>
          <c:smooth val="0"/>
          <c:extLst>
            <c:ext xmlns:c16="http://schemas.microsoft.com/office/drawing/2014/chart" uri="{C3380CC4-5D6E-409C-BE32-E72D297353CC}">
              <c16:uniqueId val="{00000002-E49F-45AF-AFC6-0FEF3D7AE7C1}"/>
            </c:ext>
          </c:extLst>
        </c:ser>
        <c:dLbls>
          <c:showLegendKey val="0"/>
          <c:showVal val="0"/>
          <c:showCatName val="0"/>
          <c:showSerName val="0"/>
          <c:showPercent val="0"/>
          <c:showBubbleSize val="0"/>
        </c:dLbls>
        <c:marker val="1"/>
        <c:smooth val="0"/>
        <c:axId val="189997824"/>
        <c:axId val="189999744"/>
      </c:lineChart>
      <c:dateAx>
        <c:axId val="1899978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999744"/>
        <c:crosses val="autoZero"/>
        <c:auto val="1"/>
        <c:lblOffset val="100"/>
        <c:baseTimeUnit val="months"/>
        <c:majorUnit val="1"/>
        <c:majorTimeUnit val="months"/>
      </c:dateAx>
      <c:valAx>
        <c:axId val="18999974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997824"/>
        <c:crosses val="autoZero"/>
        <c:crossBetween val="midCat"/>
        <c:majorUnit val="100"/>
      </c:valAx>
      <c:spPr>
        <a:noFill/>
        <a:ln>
          <a:noFill/>
        </a:ln>
        <a:effectLst/>
      </c:spPr>
    </c:plotArea>
    <c:legend>
      <c:legendPos val="b"/>
      <c:layout>
        <c:manualLayout>
          <c:xMode val="edge"/>
          <c:yMode val="edge"/>
          <c:x val="0.1909715242844435"/>
          <c:y val="0.88059244310708296"/>
          <c:w val="0.61458429252312063"/>
          <c:h val="8.275932899691886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CAMHS patients waiting &lt; 9 weeks</a:t>
            </a:r>
            <a:endParaRPr lang="en-GB" sz="1100">
              <a:effectLst/>
            </a:endParaRPr>
          </a:p>
        </c:rich>
      </c:tx>
      <c:overlay val="0"/>
      <c:spPr>
        <a:noFill/>
        <a:ln>
          <a:noFill/>
        </a:ln>
        <a:effectLst/>
      </c:spPr>
    </c:title>
    <c:autoTitleDeleted val="0"/>
    <c:plotArea>
      <c:layout>
        <c:manualLayout>
          <c:layoutTarget val="inner"/>
          <c:xMode val="edge"/>
          <c:yMode val="edge"/>
          <c:x val="0.12287276513625066"/>
          <c:y val="0.14610433246122412"/>
          <c:w val="0.81039107611548555"/>
          <c:h val="0.51021717133211097"/>
        </c:manualLayout>
      </c:layout>
      <c:lineChart>
        <c:grouping val="standard"/>
        <c:varyColors val="0"/>
        <c:ser>
          <c:idx val="1"/>
          <c:order val="0"/>
          <c:tx>
            <c:strRef>
              <c:f>'CAMHS 9 wk %'!$E$6</c:f>
              <c:strCache>
                <c:ptCount val="1"/>
                <c:pt idx="0">
                  <c:v>&lt;9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'CAMHS 9 wk %'!$B$7:$B$24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 %'!$E$7:$E$30</c:f>
              <c:numCache>
                <c:formatCode>0.00%</c:formatCode>
                <c:ptCount val="24"/>
                <c:pt idx="0">
                  <c:v>0.72919999999999996</c:v>
                </c:pt>
                <c:pt idx="1">
                  <c:v>0.7117</c:v>
                </c:pt>
                <c:pt idx="2">
                  <c:v>0.7177</c:v>
                </c:pt>
                <c:pt idx="3">
                  <c:v>0.82379999999999998</c:v>
                </c:pt>
                <c:pt idx="4">
                  <c:v>0.8589</c:v>
                </c:pt>
                <c:pt idx="5">
                  <c:v>0.93830000000000002</c:v>
                </c:pt>
                <c:pt idx="6">
                  <c:v>0.96970000000000001</c:v>
                </c:pt>
                <c:pt idx="7">
                  <c:v>0.91390000000000005</c:v>
                </c:pt>
                <c:pt idx="8">
                  <c:v>0.80659999999999998</c:v>
                </c:pt>
                <c:pt idx="9">
                  <c:v>0.80689999999999995</c:v>
                </c:pt>
                <c:pt idx="10">
                  <c:v>0.90200000000000002</c:v>
                </c:pt>
                <c:pt idx="11">
                  <c:v>0.90480000000000005</c:v>
                </c:pt>
                <c:pt idx="12">
                  <c:v>0.94389999999999996</c:v>
                </c:pt>
                <c:pt idx="13">
                  <c:v>0.82630000000000003</c:v>
                </c:pt>
                <c:pt idx="14">
                  <c:v>0.83979999999999999</c:v>
                </c:pt>
                <c:pt idx="15">
                  <c:v>0.76790000000000003</c:v>
                </c:pt>
                <c:pt idx="16">
                  <c:v>0.6966</c:v>
                </c:pt>
                <c:pt idx="17">
                  <c:v>0.74070000000000003</c:v>
                </c:pt>
              </c:numCache>
            </c:numRef>
          </c:val>
          <c:smooth val="0"/>
          <c:extLst>
            <c:ext xmlns:c16="http://schemas.microsoft.com/office/drawing/2014/chart" uri="{C3380CC4-5D6E-409C-BE32-E72D297353CC}">
              <c16:uniqueId val="{00000000-420A-4555-86A9-C304C334BADC}"/>
            </c:ext>
          </c:extLst>
        </c:ser>
        <c:ser>
          <c:idx val="3"/>
          <c:order val="1"/>
          <c:tx>
            <c:strRef>
              <c:f>'CAMHS 9 wk %'!$G$6</c:f>
              <c:strCache>
                <c:ptCount val="1"/>
                <c:pt idx="0">
                  <c:v>Target</c:v>
                </c:pt>
              </c:strCache>
            </c:strRef>
          </c:tx>
          <c:spPr>
            <a:ln w="28575" cap="rnd">
              <a:solidFill>
                <a:srgbClr val="FF0000"/>
              </a:solidFill>
              <a:prstDash val="dash"/>
              <a:round/>
            </a:ln>
            <a:effectLst/>
          </c:spPr>
          <c:marker>
            <c:symbol val="none"/>
          </c:marker>
          <c:cat>
            <c:numRef>
              <c:f>'CAMHS 9 wk %'!$B$7:$B$24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 %'!$G$7:$G$30</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420A-4555-86A9-C304C334BADC}"/>
            </c:ext>
          </c:extLst>
        </c:ser>
        <c:ser>
          <c:idx val="0"/>
          <c:order val="2"/>
          <c:tx>
            <c:strRef>
              <c:f>'CAMHS 9 wk %'!$F$6</c:f>
              <c:strCache>
                <c:ptCount val="1"/>
                <c:pt idx="0">
                  <c:v>LPL</c:v>
                </c:pt>
              </c:strCache>
            </c:strRef>
          </c:tx>
          <c:spPr>
            <a:ln w="15875">
              <a:solidFill>
                <a:schemeClr val="tx1"/>
              </a:solidFill>
              <a:prstDash val="lgDash"/>
            </a:ln>
          </c:spPr>
          <c:marker>
            <c:symbol val="none"/>
          </c:marker>
          <c:cat>
            <c:numRef>
              <c:f>'CAMHS 9 wk %'!$B$7:$B$24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 %'!$F$7:$F$30</c:f>
              <c:numCache>
                <c:formatCode>0%</c:formatCode>
                <c:ptCount val="24"/>
                <c:pt idx="0">
                  <c:v>0.68777390849673192</c:v>
                </c:pt>
                <c:pt idx="1">
                  <c:v>0.68777390849673192</c:v>
                </c:pt>
                <c:pt idx="2">
                  <c:v>0.68777390849673192</c:v>
                </c:pt>
                <c:pt idx="3">
                  <c:v>0.68777390849673192</c:v>
                </c:pt>
                <c:pt idx="4">
                  <c:v>0.68777390849673192</c:v>
                </c:pt>
                <c:pt idx="5">
                  <c:v>0.68777390849673192</c:v>
                </c:pt>
                <c:pt idx="6">
                  <c:v>0.68777390849673192</c:v>
                </c:pt>
                <c:pt idx="7">
                  <c:v>0.68777390849673192</c:v>
                </c:pt>
                <c:pt idx="8">
                  <c:v>0.68777390849673192</c:v>
                </c:pt>
                <c:pt idx="9">
                  <c:v>0.68777390849673192</c:v>
                </c:pt>
                <c:pt idx="10">
                  <c:v>0.68777390849673192</c:v>
                </c:pt>
                <c:pt idx="11">
                  <c:v>0.68777390849673192</c:v>
                </c:pt>
                <c:pt idx="12">
                  <c:v>0.68777390849673192</c:v>
                </c:pt>
                <c:pt idx="13">
                  <c:v>0.68777390849673192</c:v>
                </c:pt>
                <c:pt idx="14">
                  <c:v>0.68777390849673192</c:v>
                </c:pt>
                <c:pt idx="15">
                  <c:v>0.68777390849673192</c:v>
                </c:pt>
                <c:pt idx="16">
                  <c:v>0.68777390849673192</c:v>
                </c:pt>
                <c:pt idx="17">
                  <c:v>0.68777390849673192</c:v>
                </c:pt>
                <c:pt idx="18">
                  <c:v>0.68777390849673192</c:v>
                </c:pt>
                <c:pt idx="19">
                  <c:v>0.68777390849673192</c:v>
                </c:pt>
                <c:pt idx="20">
                  <c:v>0.68777390849673192</c:v>
                </c:pt>
                <c:pt idx="21">
                  <c:v>0.68777390849673192</c:v>
                </c:pt>
                <c:pt idx="22">
                  <c:v>0.68777390849673192</c:v>
                </c:pt>
                <c:pt idx="23">
                  <c:v>0.68777390849673192</c:v>
                </c:pt>
              </c:numCache>
            </c:numRef>
          </c:val>
          <c:smooth val="0"/>
          <c:extLst>
            <c:ext xmlns:c16="http://schemas.microsoft.com/office/drawing/2014/chart" uri="{C3380CC4-5D6E-409C-BE32-E72D297353CC}">
              <c16:uniqueId val="{00000002-420A-4555-86A9-C304C334BADC}"/>
            </c:ext>
          </c:extLst>
        </c:ser>
        <c:ser>
          <c:idx val="2"/>
          <c:order val="3"/>
          <c:tx>
            <c:strRef>
              <c:f>'CAMHS 9 wk %'!$D$6</c:f>
              <c:strCache>
                <c:ptCount val="1"/>
                <c:pt idx="0">
                  <c:v>Mean</c:v>
                </c:pt>
              </c:strCache>
            </c:strRef>
          </c:tx>
          <c:spPr>
            <a:ln w="15875">
              <a:solidFill>
                <a:schemeClr val="tx1"/>
              </a:solidFill>
            </a:ln>
          </c:spPr>
          <c:marker>
            <c:symbol val="none"/>
          </c:marker>
          <c:cat>
            <c:numRef>
              <c:f>'CAMHS 9 wk %'!$B$7:$B$24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 %'!$D$7:$D$30</c:f>
              <c:numCache>
                <c:formatCode>0%</c:formatCode>
                <c:ptCount val="24"/>
                <c:pt idx="0">
                  <c:v>0.82770555555555547</c:v>
                </c:pt>
                <c:pt idx="1">
                  <c:v>0.82770555555555547</c:v>
                </c:pt>
                <c:pt idx="2">
                  <c:v>0.82770555555555547</c:v>
                </c:pt>
                <c:pt idx="3">
                  <c:v>0.82770555555555547</c:v>
                </c:pt>
                <c:pt idx="4">
                  <c:v>0.82770555555555547</c:v>
                </c:pt>
                <c:pt idx="5">
                  <c:v>0.82770555555555547</c:v>
                </c:pt>
                <c:pt idx="6">
                  <c:v>0.82770555555555547</c:v>
                </c:pt>
                <c:pt idx="7">
                  <c:v>0.82770555555555547</c:v>
                </c:pt>
                <c:pt idx="8">
                  <c:v>0.82770555555555547</c:v>
                </c:pt>
                <c:pt idx="9">
                  <c:v>0.82770555555555547</c:v>
                </c:pt>
                <c:pt idx="10">
                  <c:v>0.82770555555555547</c:v>
                </c:pt>
                <c:pt idx="11">
                  <c:v>0.82770555555555547</c:v>
                </c:pt>
                <c:pt idx="12">
                  <c:v>0.82770555555555547</c:v>
                </c:pt>
                <c:pt idx="13">
                  <c:v>0.82770555555555547</c:v>
                </c:pt>
                <c:pt idx="14">
                  <c:v>0.82770555555555547</c:v>
                </c:pt>
                <c:pt idx="15">
                  <c:v>0.82770555555555547</c:v>
                </c:pt>
                <c:pt idx="16">
                  <c:v>0.82770555555555547</c:v>
                </c:pt>
                <c:pt idx="17">
                  <c:v>0.82770555555555547</c:v>
                </c:pt>
                <c:pt idx="18">
                  <c:v>0.82770555555555547</c:v>
                </c:pt>
                <c:pt idx="19">
                  <c:v>0.82770555555555547</c:v>
                </c:pt>
                <c:pt idx="20">
                  <c:v>0.82770555555555547</c:v>
                </c:pt>
                <c:pt idx="21">
                  <c:v>0.82770555555555547</c:v>
                </c:pt>
                <c:pt idx="22">
                  <c:v>0.82770555555555547</c:v>
                </c:pt>
                <c:pt idx="23">
                  <c:v>0.82770555555555547</c:v>
                </c:pt>
              </c:numCache>
            </c:numRef>
          </c:val>
          <c:smooth val="0"/>
          <c:extLst>
            <c:ext xmlns:c16="http://schemas.microsoft.com/office/drawing/2014/chart" uri="{C3380CC4-5D6E-409C-BE32-E72D297353CC}">
              <c16:uniqueId val="{00000003-420A-4555-86A9-C304C334BADC}"/>
            </c:ext>
          </c:extLst>
        </c:ser>
        <c:ser>
          <c:idx val="4"/>
          <c:order val="4"/>
          <c:tx>
            <c:strRef>
              <c:f>'CAMHS 9 wk %'!$C$6</c:f>
              <c:strCache>
                <c:ptCount val="1"/>
                <c:pt idx="0">
                  <c:v>UPL</c:v>
                </c:pt>
              </c:strCache>
            </c:strRef>
          </c:tx>
          <c:spPr>
            <a:ln w="15875">
              <a:solidFill>
                <a:schemeClr val="tx1"/>
              </a:solidFill>
              <a:prstDash val="lgDash"/>
            </a:ln>
          </c:spPr>
          <c:marker>
            <c:symbol val="none"/>
          </c:marker>
          <c:cat>
            <c:numRef>
              <c:f>'CAMHS 9 wk %'!$B$7:$B$24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 %'!$C$7:$C$30</c:f>
              <c:numCache>
                <c:formatCode>0%</c:formatCode>
                <c:ptCount val="24"/>
                <c:pt idx="0">
                  <c:v>0.96763720261437902</c:v>
                </c:pt>
                <c:pt idx="1">
                  <c:v>0.96763720261437902</c:v>
                </c:pt>
                <c:pt idx="2">
                  <c:v>0.96763720261437902</c:v>
                </c:pt>
                <c:pt idx="3">
                  <c:v>0.96763720261437902</c:v>
                </c:pt>
                <c:pt idx="4">
                  <c:v>0.96763720261437902</c:v>
                </c:pt>
                <c:pt idx="5">
                  <c:v>0.96763720261437902</c:v>
                </c:pt>
                <c:pt idx="6">
                  <c:v>0.96763720261437902</c:v>
                </c:pt>
                <c:pt idx="7">
                  <c:v>0.96763720261437902</c:v>
                </c:pt>
                <c:pt idx="8">
                  <c:v>0.96763720261437902</c:v>
                </c:pt>
                <c:pt idx="9">
                  <c:v>0.96763720261437902</c:v>
                </c:pt>
                <c:pt idx="10">
                  <c:v>0.96763720261437902</c:v>
                </c:pt>
                <c:pt idx="11">
                  <c:v>0.96763720261437902</c:v>
                </c:pt>
                <c:pt idx="12">
                  <c:v>0.96763720261437902</c:v>
                </c:pt>
                <c:pt idx="13">
                  <c:v>0.96763720261437902</c:v>
                </c:pt>
                <c:pt idx="14">
                  <c:v>0.96763720261437902</c:v>
                </c:pt>
                <c:pt idx="15">
                  <c:v>0.96763720261437902</c:v>
                </c:pt>
                <c:pt idx="16">
                  <c:v>0.96763720261437902</c:v>
                </c:pt>
                <c:pt idx="17">
                  <c:v>0.96763720261437902</c:v>
                </c:pt>
                <c:pt idx="18">
                  <c:v>0.96763720261437902</c:v>
                </c:pt>
                <c:pt idx="19">
                  <c:v>0.96763720261437902</c:v>
                </c:pt>
                <c:pt idx="20">
                  <c:v>0.96763720261437902</c:v>
                </c:pt>
                <c:pt idx="21">
                  <c:v>0.96763720261437902</c:v>
                </c:pt>
                <c:pt idx="22">
                  <c:v>0.96763720261437902</c:v>
                </c:pt>
                <c:pt idx="23">
                  <c:v>0.96763720261437902</c:v>
                </c:pt>
              </c:numCache>
            </c:numRef>
          </c:val>
          <c:smooth val="0"/>
          <c:extLst>
            <c:ext xmlns:c16="http://schemas.microsoft.com/office/drawing/2014/chart" uri="{C3380CC4-5D6E-409C-BE32-E72D297353CC}">
              <c16:uniqueId val="{00000004-420A-4555-86A9-C304C334BADC}"/>
            </c:ext>
          </c:extLst>
        </c:ser>
        <c:ser>
          <c:idx val="5"/>
          <c:order val="5"/>
          <c:tx>
            <c:strRef>
              <c:f>'CAMHS 9 wk %'!$I$6</c:f>
              <c:strCache>
                <c:ptCount val="1"/>
                <c:pt idx="0">
                  <c:v>SCL</c:v>
                </c:pt>
              </c:strCache>
            </c:strRef>
          </c:tx>
          <c:spPr>
            <a:ln>
              <a:noFill/>
            </a:ln>
          </c:spPr>
          <c:marker>
            <c:symbol val="circle"/>
            <c:size val="6"/>
            <c:spPr>
              <a:solidFill>
                <a:srgbClr val="FF6600"/>
              </a:solidFill>
              <a:ln>
                <a:noFill/>
              </a:ln>
            </c:spPr>
          </c:marker>
          <c:cat>
            <c:numRef>
              <c:f>'CAMHS 9 wk %'!$B$7:$B$24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 %'!$I$7:$I$30</c:f>
              <c:numCache>
                <c:formatCode>0.00%</c:formatCode>
                <c:ptCount val="24"/>
                <c:pt idx="0">
                  <c:v>0.72919999999999996</c:v>
                </c:pt>
                <c:pt idx="1">
                  <c:v>0.7117</c:v>
                </c:pt>
                <c:pt idx="2">
                  <c:v>0.7177</c:v>
                </c:pt>
                <c:pt idx="3" formatCode="0%">
                  <c:v>#N/A</c:v>
                </c:pt>
                <c:pt idx="4" formatCode="0%">
                  <c:v>#N/A</c:v>
                </c:pt>
                <c:pt idx="5" formatCode="0%">
                  <c:v>#N/A</c:v>
                </c:pt>
                <c:pt idx="6" formatCode="0%">
                  <c:v>#N/A</c:v>
                </c:pt>
                <c:pt idx="7" formatCode="0%">
                  <c:v>#N/A</c:v>
                </c:pt>
                <c:pt idx="8" formatCode="0%">
                  <c:v>#N/A</c:v>
                </c:pt>
                <c:pt idx="9" formatCode="0%">
                  <c:v>#N/A</c:v>
                </c:pt>
                <c:pt idx="10" formatCode="0%">
                  <c:v>#N/A</c:v>
                </c:pt>
                <c:pt idx="11" formatCode="0%">
                  <c:v>#N/A</c:v>
                </c:pt>
                <c:pt idx="12" formatCode="0%">
                  <c:v>#N/A</c:v>
                </c:pt>
                <c:pt idx="13" formatCode="0%">
                  <c:v>#N/A</c:v>
                </c:pt>
                <c:pt idx="14" formatCode="0%">
                  <c:v>#N/A</c:v>
                </c:pt>
                <c:pt idx="15" formatCode="0%">
                  <c:v>#N/A</c:v>
                </c:pt>
                <c:pt idx="16" formatCode="0%">
                  <c:v>#N/A</c:v>
                </c:pt>
                <c:pt idx="17" formatCode="0%">
                  <c:v>#N/A</c:v>
                </c:pt>
                <c:pt idx="18" formatCode="0%">
                  <c:v>#N/A</c:v>
                </c:pt>
                <c:pt idx="19" formatCode="0%">
                  <c:v>#N/A</c:v>
                </c:pt>
                <c:pt idx="20" formatCode="0%">
                  <c:v>#N/A</c:v>
                </c:pt>
                <c:pt idx="21" formatCode="0%">
                  <c:v>#N/A</c:v>
                </c:pt>
                <c:pt idx="22" formatCode="0%">
                  <c:v>#N/A</c:v>
                </c:pt>
                <c:pt idx="23" formatCode="0%">
                  <c:v>#N/A</c:v>
                </c:pt>
              </c:numCache>
            </c:numRef>
          </c:val>
          <c:smooth val="0"/>
          <c:extLst>
            <c:ext xmlns:c16="http://schemas.microsoft.com/office/drawing/2014/chart" uri="{C3380CC4-5D6E-409C-BE32-E72D297353CC}">
              <c16:uniqueId val="{00000005-420A-4555-86A9-C304C334BADC}"/>
            </c:ext>
          </c:extLst>
        </c:ser>
        <c:ser>
          <c:idx val="6"/>
          <c:order val="6"/>
          <c:tx>
            <c:strRef>
              <c:f>'CAMHS 9 wk %'!$J$6</c:f>
              <c:strCache>
                <c:ptCount val="1"/>
                <c:pt idx="0">
                  <c:v>SCH</c:v>
                </c:pt>
              </c:strCache>
            </c:strRef>
          </c:tx>
          <c:spPr>
            <a:ln>
              <a:noFill/>
            </a:ln>
          </c:spPr>
          <c:marker>
            <c:symbol val="circle"/>
            <c:size val="6"/>
            <c:spPr>
              <a:solidFill>
                <a:srgbClr val="5B9BD5"/>
              </a:solidFill>
              <a:ln>
                <a:noFill/>
              </a:ln>
            </c:spPr>
          </c:marker>
          <c:cat>
            <c:numRef>
              <c:f>'CAMHS 9 wk %'!$B$7:$B$24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 %'!$J$7:$J$30</c:f>
              <c:numCache>
                <c:formatCode>0%</c:formatCode>
                <c:ptCount val="24"/>
                <c:pt idx="0" formatCode="0.0%">
                  <c:v>#N/A</c:v>
                </c:pt>
                <c:pt idx="1">
                  <c:v>#N/A</c:v>
                </c:pt>
                <c:pt idx="2" formatCode="0.0%">
                  <c:v>#N/A</c:v>
                </c:pt>
                <c:pt idx="3">
                  <c:v>#N/A</c:v>
                </c:pt>
                <c:pt idx="4">
                  <c:v>#N/A</c:v>
                </c:pt>
                <c:pt idx="5" formatCode="0.00%">
                  <c:v>0.93830000000000002</c:v>
                </c:pt>
                <c:pt idx="6" formatCode="0.00%">
                  <c:v>0.96970000000000001</c:v>
                </c:pt>
                <c:pt idx="7" formatCode="0.00%">
                  <c:v>0.91390000000000005</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420A-4555-86A9-C304C334BADC}"/>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majorUnit val="0.2"/>
      </c:valAx>
      <c:spPr>
        <a:noFill/>
        <a:ln>
          <a:noFill/>
        </a:ln>
        <a:effectLst/>
      </c:spPr>
    </c:plotArea>
    <c:legend>
      <c:legendPos val="b"/>
      <c:layout>
        <c:manualLayout>
          <c:xMode val="edge"/>
          <c:yMode val="edge"/>
          <c:x val="9.1458880139982518E-2"/>
          <c:y val="0.83476354979899492"/>
          <c:w val="0.8171133229723172"/>
          <c:h val="0.11647819589166526"/>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CAMHS patients waiting &gt; 9 weeks</a:t>
            </a:r>
            <a:endParaRPr lang="en-GB" sz="1100">
              <a:effectLst/>
            </a:endParaRPr>
          </a:p>
        </c:rich>
      </c:tx>
      <c:layout>
        <c:manualLayout>
          <c:xMode val="edge"/>
          <c:yMode val="edge"/>
          <c:x val="0.28823615742866199"/>
          <c:y val="3.6894687455515753E-2"/>
        </c:manualLayout>
      </c:layout>
      <c:overlay val="0"/>
      <c:spPr>
        <a:noFill/>
        <a:ln>
          <a:noFill/>
        </a:ln>
        <a:effectLst/>
      </c:spPr>
    </c:title>
    <c:autoTitleDeleted val="0"/>
    <c:plotArea>
      <c:layout>
        <c:manualLayout>
          <c:layoutTarget val="inner"/>
          <c:xMode val="edge"/>
          <c:yMode val="edge"/>
          <c:x val="9.0682832309091813E-2"/>
          <c:y val="0.14102014774314936"/>
          <c:w val="0.85440729343672484"/>
          <c:h val="0.52828725855041647"/>
        </c:manualLayout>
      </c:layout>
      <c:lineChart>
        <c:grouping val="standard"/>
        <c:varyColors val="0"/>
        <c:ser>
          <c:idx val="1"/>
          <c:order val="0"/>
          <c:tx>
            <c:strRef>
              <c:f>'CAMHS 9 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'CAMHS 9 wk'!$B$19:$B$36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wk'!$E$19:$E$42</c:f>
              <c:numCache>
                <c:formatCode>0</c:formatCode>
                <c:ptCount val="24"/>
                <c:pt idx="0">
                  <c:v>75</c:v>
                </c:pt>
                <c:pt idx="1">
                  <c:v>211</c:v>
                </c:pt>
                <c:pt idx="2">
                  <c:v>70</c:v>
                </c:pt>
                <c:pt idx="3">
                  <c:v>37</c:v>
                </c:pt>
                <c:pt idx="4">
                  <c:v>23</c:v>
                </c:pt>
                <c:pt idx="5">
                  <c:v>10</c:v>
                </c:pt>
                <c:pt idx="6">
                  <c:v>6</c:v>
                </c:pt>
                <c:pt idx="7">
                  <c:v>18</c:v>
                </c:pt>
                <c:pt idx="8">
                  <c:v>47</c:v>
                </c:pt>
                <c:pt idx="9">
                  <c:v>50</c:v>
                </c:pt>
                <c:pt idx="10">
                  <c:v>15</c:v>
                </c:pt>
                <c:pt idx="11">
                  <c:v>18</c:v>
                </c:pt>
                <c:pt idx="12">
                  <c:v>11</c:v>
                </c:pt>
                <c:pt idx="13">
                  <c:v>41</c:v>
                </c:pt>
                <c:pt idx="14">
                  <c:v>37</c:v>
                </c:pt>
                <c:pt idx="15">
                  <c:v>52</c:v>
                </c:pt>
                <c:pt idx="16">
                  <c:v>71</c:v>
                </c:pt>
                <c:pt idx="17">
                  <c:v>70</c:v>
                </c:pt>
              </c:numCache>
            </c:numRef>
          </c:val>
          <c:smooth val="0"/>
          <c:extLst>
            <c:ext xmlns:c16="http://schemas.microsoft.com/office/drawing/2014/chart" uri="{C3380CC4-5D6E-409C-BE32-E72D297353CC}">
              <c16:uniqueId val="{00000000-F171-4C38-9140-D43F8EDECEDE}"/>
            </c:ext>
          </c:extLst>
        </c:ser>
        <c:ser>
          <c:idx val="3"/>
          <c:order val="1"/>
          <c:tx>
            <c:strRef>
              <c:f>'CAMHS 9 wk'!$G$6</c:f>
              <c:strCache>
                <c:ptCount val="1"/>
                <c:pt idx="0">
                  <c:v>Target</c:v>
                </c:pt>
              </c:strCache>
            </c:strRef>
          </c:tx>
          <c:spPr>
            <a:ln w="19050" cap="rnd">
              <a:solidFill>
                <a:srgbClr val="FF0000"/>
              </a:solidFill>
              <a:prstDash val="dash"/>
              <a:round/>
            </a:ln>
            <a:effectLst/>
          </c:spPr>
          <c:marker>
            <c:symbol val="none"/>
          </c:marker>
          <c:cat>
            <c:numRef>
              <c:f>'CAMHS 9 wk'!$B$19:$B$36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171-4C38-9140-D43F8EDECEDE}"/>
            </c:ext>
          </c:extLst>
        </c:ser>
        <c:ser>
          <c:idx val="0"/>
          <c:order val="2"/>
          <c:tx>
            <c:strRef>
              <c:f>'CAMHS 9 wk'!$F$6</c:f>
              <c:strCache>
                <c:ptCount val="1"/>
                <c:pt idx="0">
                  <c:v>LPL</c:v>
                </c:pt>
              </c:strCache>
            </c:strRef>
          </c:tx>
          <c:spPr>
            <a:ln w="15875">
              <a:solidFill>
                <a:schemeClr val="tx1"/>
              </a:solidFill>
              <a:prstDash val="lgDash"/>
            </a:ln>
          </c:spPr>
          <c:marker>
            <c:symbol val="none"/>
          </c:marker>
          <c:cat>
            <c:numRef>
              <c:f>'CAMHS 9 wk'!$B$19:$B$36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wk'!$F$19:$F$42</c:f>
              <c:numCache>
                <c:formatCode>0</c:formatCode>
                <c:ptCount val="24"/>
                <c:pt idx="0">
                  <c:v>-30.189934640522878</c:v>
                </c:pt>
                <c:pt idx="1">
                  <c:v>-30.189934640522878</c:v>
                </c:pt>
                <c:pt idx="2">
                  <c:v>-30.189934640522878</c:v>
                </c:pt>
                <c:pt idx="3">
                  <c:v>-30.189934640522878</c:v>
                </c:pt>
                <c:pt idx="4">
                  <c:v>-30.189934640522878</c:v>
                </c:pt>
                <c:pt idx="5">
                  <c:v>-30.189934640522878</c:v>
                </c:pt>
                <c:pt idx="6">
                  <c:v>-30.189934640522878</c:v>
                </c:pt>
                <c:pt idx="7">
                  <c:v>-30.189934640522878</c:v>
                </c:pt>
                <c:pt idx="8">
                  <c:v>-30.189934640522878</c:v>
                </c:pt>
                <c:pt idx="9">
                  <c:v>-30.189934640522878</c:v>
                </c:pt>
                <c:pt idx="10">
                  <c:v>-30.189934640522878</c:v>
                </c:pt>
                <c:pt idx="11">
                  <c:v>-30.189934640522878</c:v>
                </c:pt>
                <c:pt idx="12">
                  <c:v>-30.189934640522878</c:v>
                </c:pt>
                <c:pt idx="13">
                  <c:v>-30.189934640522878</c:v>
                </c:pt>
                <c:pt idx="14">
                  <c:v>-30.189934640522878</c:v>
                </c:pt>
                <c:pt idx="15">
                  <c:v>-30.189934640522878</c:v>
                </c:pt>
                <c:pt idx="16">
                  <c:v>-30.189934640522878</c:v>
                </c:pt>
                <c:pt idx="17">
                  <c:v>-30.189934640522878</c:v>
                </c:pt>
                <c:pt idx="18">
                  <c:v>-30.189934640522878</c:v>
                </c:pt>
                <c:pt idx="19">
                  <c:v>-30.189934640522878</c:v>
                </c:pt>
                <c:pt idx="20">
                  <c:v>-30.189934640522878</c:v>
                </c:pt>
                <c:pt idx="21">
                  <c:v>-30.189934640522878</c:v>
                </c:pt>
                <c:pt idx="22">
                  <c:v>-30.189934640522878</c:v>
                </c:pt>
                <c:pt idx="23">
                  <c:v>-30.189934640522878</c:v>
                </c:pt>
              </c:numCache>
            </c:numRef>
          </c:val>
          <c:smooth val="0"/>
          <c:extLst>
            <c:ext xmlns:c16="http://schemas.microsoft.com/office/drawing/2014/chart" uri="{C3380CC4-5D6E-409C-BE32-E72D297353CC}">
              <c16:uniqueId val="{00000002-F171-4C38-9140-D43F8EDECEDE}"/>
            </c:ext>
          </c:extLst>
        </c:ser>
        <c:ser>
          <c:idx val="2"/>
          <c:order val="3"/>
          <c:tx>
            <c:strRef>
              <c:f>'CAMHS 9 wk'!$D$6</c:f>
              <c:strCache>
                <c:ptCount val="1"/>
                <c:pt idx="0">
                  <c:v>Mean</c:v>
                </c:pt>
              </c:strCache>
            </c:strRef>
          </c:tx>
          <c:spPr>
            <a:ln w="15875">
              <a:solidFill>
                <a:schemeClr val="tx1"/>
              </a:solidFill>
            </a:ln>
          </c:spPr>
          <c:marker>
            <c:symbol val="none"/>
          </c:marker>
          <c:cat>
            <c:numRef>
              <c:f>'CAMHS 9 wk'!$B$19:$B$36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wk'!$D$19:$D$42</c:f>
              <c:numCache>
                <c:formatCode>0</c:formatCode>
                <c:ptCount val="24"/>
                <c:pt idx="0">
                  <c:v>47.888888888888886</c:v>
                </c:pt>
                <c:pt idx="1">
                  <c:v>47.888888888888886</c:v>
                </c:pt>
                <c:pt idx="2">
                  <c:v>47.888888888888886</c:v>
                </c:pt>
                <c:pt idx="3">
                  <c:v>47.888888888888886</c:v>
                </c:pt>
                <c:pt idx="4">
                  <c:v>47.888888888888886</c:v>
                </c:pt>
                <c:pt idx="5">
                  <c:v>47.888888888888886</c:v>
                </c:pt>
                <c:pt idx="6">
                  <c:v>47.888888888888886</c:v>
                </c:pt>
                <c:pt idx="7">
                  <c:v>47.888888888888886</c:v>
                </c:pt>
                <c:pt idx="8">
                  <c:v>47.888888888888886</c:v>
                </c:pt>
                <c:pt idx="9">
                  <c:v>47.888888888888886</c:v>
                </c:pt>
                <c:pt idx="10">
                  <c:v>47.888888888888886</c:v>
                </c:pt>
                <c:pt idx="11">
                  <c:v>47.888888888888886</c:v>
                </c:pt>
                <c:pt idx="12">
                  <c:v>47.888888888888886</c:v>
                </c:pt>
                <c:pt idx="13">
                  <c:v>47.888888888888886</c:v>
                </c:pt>
                <c:pt idx="14">
                  <c:v>47.888888888888886</c:v>
                </c:pt>
                <c:pt idx="15">
                  <c:v>47.888888888888886</c:v>
                </c:pt>
                <c:pt idx="16">
                  <c:v>47.888888888888886</c:v>
                </c:pt>
                <c:pt idx="17">
                  <c:v>47.888888888888886</c:v>
                </c:pt>
                <c:pt idx="18">
                  <c:v>47.888888888888886</c:v>
                </c:pt>
                <c:pt idx="19">
                  <c:v>47.888888888888886</c:v>
                </c:pt>
                <c:pt idx="20">
                  <c:v>47.888888888888886</c:v>
                </c:pt>
                <c:pt idx="21">
                  <c:v>47.888888888888886</c:v>
                </c:pt>
                <c:pt idx="22">
                  <c:v>47.888888888888886</c:v>
                </c:pt>
                <c:pt idx="23">
                  <c:v>47.888888888888886</c:v>
                </c:pt>
              </c:numCache>
            </c:numRef>
          </c:val>
          <c:smooth val="0"/>
          <c:extLst>
            <c:ext xmlns:c16="http://schemas.microsoft.com/office/drawing/2014/chart" uri="{C3380CC4-5D6E-409C-BE32-E72D297353CC}">
              <c16:uniqueId val="{00000003-F171-4C38-9140-D43F8EDECEDE}"/>
            </c:ext>
          </c:extLst>
        </c:ser>
        <c:ser>
          <c:idx val="4"/>
          <c:order val="4"/>
          <c:tx>
            <c:strRef>
              <c:f>'CAMHS 9 wk'!$C$6</c:f>
              <c:strCache>
                <c:ptCount val="1"/>
                <c:pt idx="0">
                  <c:v>UPL</c:v>
                </c:pt>
              </c:strCache>
            </c:strRef>
          </c:tx>
          <c:spPr>
            <a:ln w="15875">
              <a:solidFill>
                <a:schemeClr val="tx1"/>
              </a:solidFill>
              <a:prstDash val="lgDash"/>
            </a:ln>
          </c:spPr>
          <c:marker>
            <c:symbol val="none"/>
          </c:marker>
          <c:cat>
            <c:numRef>
              <c:f>'CAMHS 9 wk'!$B$19:$B$36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wk'!$C$19:$C$42</c:f>
              <c:numCache>
                <c:formatCode>0</c:formatCode>
                <c:ptCount val="24"/>
                <c:pt idx="0">
                  <c:v>125.96771241830065</c:v>
                </c:pt>
                <c:pt idx="1">
                  <c:v>125.96771241830065</c:v>
                </c:pt>
                <c:pt idx="2">
                  <c:v>125.96771241830065</c:v>
                </c:pt>
                <c:pt idx="3">
                  <c:v>125.96771241830065</c:v>
                </c:pt>
                <c:pt idx="4">
                  <c:v>125.96771241830065</c:v>
                </c:pt>
                <c:pt idx="5">
                  <c:v>125.96771241830065</c:v>
                </c:pt>
                <c:pt idx="6">
                  <c:v>125.96771241830065</c:v>
                </c:pt>
                <c:pt idx="7">
                  <c:v>125.96771241830065</c:v>
                </c:pt>
                <c:pt idx="8">
                  <c:v>125.96771241830065</c:v>
                </c:pt>
                <c:pt idx="9">
                  <c:v>125.96771241830065</c:v>
                </c:pt>
                <c:pt idx="10">
                  <c:v>125.96771241830065</c:v>
                </c:pt>
                <c:pt idx="11">
                  <c:v>125.96771241830065</c:v>
                </c:pt>
                <c:pt idx="12">
                  <c:v>125.96771241830065</c:v>
                </c:pt>
                <c:pt idx="13">
                  <c:v>125.96771241830065</c:v>
                </c:pt>
                <c:pt idx="14">
                  <c:v>125.96771241830065</c:v>
                </c:pt>
                <c:pt idx="15">
                  <c:v>125.96771241830065</c:v>
                </c:pt>
                <c:pt idx="16">
                  <c:v>125.96771241830065</c:v>
                </c:pt>
                <c:pt idx="17">
                  <c:v>125.96771241830065</c:v>
                </c:pt>
                <c:pt idx="18">
                  <c:v>125.96771241830065</c:v>
                </c:pt>
                <c:pt idx="19">
                  <c:v>125.96771241830065</c:v>
                </c:pt>
                <c:pt idx="20">
                  <c:v>125.96771241830065</c:v>
                </c:pt>
                <c:pt idx="21">
                  <c:v>125.96771241830065</c:v>
                </c:pt>
                <c:pt idx="22">
                  <c:v>125.96771241830065</c:v>
                </c:pt>
                <c:pt idx="23">
                  <c:v>125.96771241830065</c:v>
                </c:pt>
              </c:numCache>
            </c:numRef>
          </c:val>
          <c:smooth val="0"/>
          <c:extLst>
            <c:ext xmlns:c16="http://schemas.microsoft.com/office/drawing/2014/chart" uri="{C3380CC4-5D6E-409C-BE32-E72D297353CC}">
              <c16:uniqueId val="{00000004-F171-4C38-9140-D43F8EDECEDE}"/>
            </c:ext>
          </c:extLst>
        </c:ser>
        <c:ser>
          <c:idx val="5"/>
          <c:order val="5"/>
          <c:tx>
            <c:strRef>
              <c:f>'CAMHS 9 wk'!$I$6</c:f>
              <c:strCache>
                <c:ptCount val="1"/>
                <c:pt idx="0">
                  <c:v>SCL</c:v>
                </c:pt>
              </c:strCache>
            </c:strRef>
          </c:tx>
          <c:spPr>
            <a:ln>
              <a:noFill/>
            </a:ln>
          </c:spPr>
          <c:marker>
            <c:symbol val="circle"/>
            <c:size val="7"/>
            <c:spPr>
              <a:solidFill>
                <a:srgbClr val="5B9BD5"/>
              </a:solidFill>
              <a:ln>
                <a:noFill/>
              </a:ln>
            </c:spPr>
          </c:marker>
          <c:cat>
            <c:numRef>
              <c:f>'CAMHS 9 wk'!$B$19:$B$36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F171-4C38-9140-D43F8EDECEDE}"/>
            </c:ext>
          </c:extLst>
        </c:ser>
        <c:ser>
          <c:idx val="6"/>
          <c:order val="6"/>
          <c:tx>
            <c:strRef>
              <c:f>'CAMHS 9 wk'!$J$6</c:f>
              <c:strCache>
                <c:ptCount val="1"/>
                <c:pt idx="0">
                  <c:v>SCH</c:v>
                </c:pt>
              </c:strCache>
            </c:strRef>
          </c:tx>
          <c:spPr>
            <a:ln>
              <a:noFill/>
            </a:ln>
          </c:spPr>
          <c:marker>
            <c:symbol val="circle"/>
            <c:size val="6"/>
            <c:spPr>
              <a:solidFill>
                <a:srgbClr val="FF6600"/>
              </a:solidFill>
              <a:ln>
                <a:noFill/>
              </a:ln>
            </c:spPr>
          </c:marker>
          <c:cat>
            <c:numRef>
              <c:f>'CAMHS 9 wk'!$B$19:$B$36</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'CAMHS 9 wk'!$J$19:$J$42</c:f>
              <c:numCache>
                <c:formatCode>0</c:formatCode>
                <c:ptCount val="24"/>
                <c:pt idx="0">
                  <c:v>#N/A</c:v>
                </c:pt>
                <c:pt idx="1">
                  <c:v>211</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F171-4C38-9140-D43F8EDECEDE}"/>
            </c:ext>
          </c:extLst>
        </c:ser>
        <c:dLbls>
          <c:showLegendKey val="0"/>
          <c:showVal val="0"/>
          <c:showCatName val="0"/>
          <c:showSerName val="0"/>
          <c:showPercent val="0"/>
          <c:showBubbleSize val="0"/>
        </c:dLbls>
        <c:marker val="1"/>
        <c:smooth val="0"/>
        <c:axId val="190444288"/>
        <c:axId val="190446208"/>
      </c:lineChart>
      <c:dateAx>
        <c:axId val="19044428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446208"/>
        <c:crosses val="autoZero"/>
        <c:auto val="1"/>
        <c:lblOffset val="100"/>
        <c:baseTimeUnit val="months"/>
        <c:majorUnit val="1"/>
        <c:majorTimeUnit val="months"/>
      </c:dateAx>
      <c:valAx>
        <c:axId val="19044620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444288"/>
        <c:crosses val="autoZero"/>
        <c:crossBetween val="midCat"/>
        <c:majorUnit val="1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Unallocated Cases - Family Support</a:t>
            </a:r>
          </a:p>
        </c:rich>
      </c:tx>
      <c:layout>
        <c:manualLayout>
          <c:xMode val="edge"/>
          <c:yMode val="edge"/>
          <c:x val="0.27889566929133858"/>
          <c:y val="3.2295271049596307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59835570913348057"/>
        </c:manualLayout>
      </c:layout>
      <c:lineChart>
        <c:grouping val="standard"/>
        <c:varyColors val="0"/>
        <c:ser>
          <c:idx val="1"/>
          <c:order val="0"/>
          <c:tx>
            <c:strRef>
              <c:f>'Unallocated Cases'!$C$6</c:f>
              <c:strCache>
                <c:ptCount val="1"/>
                <c:pt idx="0">
                  <c:v>Unallocated Cases</c:v>
                </c:pt>
              </c:strCache>
            </c:strRef>
          </c:tx>
          <c:spPr>
            <a:ln>
              <a:solidFill>
                <a:srgbClr val="00B5CC"/>
              </a:solidFill>
            </a:ln>
            <a:effectLst/>
          </c:spPr>
          <c:marker>
            <c:symbol val="diamond"/>
            <c:size val="5"/>
            <c:spPr>
              <a:solidFill>
                <a:srgbClr val="00B5CC"/>
              </a:solidFill>
              <a:ln>
                <a:solidFill>
                  <a:srgbClr val="00B5CC"/>
                </a:solidFill>
              </a:ln>
            </c:spPr>
          </c:marker>
          <c:cat>
            <c:numRef>
              <c:f>'Unallocated Cases'!$B$7:$B$24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'Unallocated Cases'!$C$7:$C$30</c:f>
              <c:numCache>
                <c:formatCode>General</c:formatCode>
                <c:ptCount val="24"/>
                <c:pt idx="0">
                  <c:v>53</c:v>
                </c:pt>
                <c:pt idx="1">
                  <c:v>63</c:v>
                </c:pt>
                <c:pt idx="2">
                  <c:v>88</c:v>
                </c:pt>
                <c:pt idx="3">
                  <c:v>51</c:v>
                </c:pt>
                <c:pt idx="4">
                  <c:v>68</c:v>
                </c:pt>
                <c:pt idx="5">
                  <c:v>58</c:v>
                </c:pt>
                <c:pt idx="6">
                  <c:v>58</c:v>
                </c:pt>
                <c:pt idx="7">
                  <c:v>41</c:v>
                </c:pt>
                <c:pt idx="8">
                  <c:v>41</c:v>
                </c:pt>
                <c:pt idx="9">
                  <c:v>29</c:v>
                </c:pt>
                <c:pt idx="10">
                  <c:v>32</c:v>
                </c:pt>
                <c:pt idx="11">
                  <c:v>17</c:v>
                </c:pt>
                <c:pt idx="12">
                  <c:v>27</c:v>
                </c:pt>
                <c:pt idx="13">
                  <c:v>25</c:v>
                </c:pt>
                <c:pt idx="14">
                  <c:v>25</c:v>
                </c:pt>
                <c:pt idx="15">
                  <c:v>47</c:v>
                </c:pt>
                <c:pt idx="16">
                  <c:v>40</c:v>
                </c:pt>
                <c:pt idx="17">
                  <c:v>41</c:v>
                </c:pt>
              </c:numCache>
            </c:numRef>
          </c:val>
          <c:smooth val="0"/>
          <c:extLst>
            <c:ext xmlns:c16="http://schemas.microsoft.com/office/drawing/2014/chart" uri="{C3380CC4-5D6E-409C-BE32-E72D297353CC}">
              <c16:uniqueId val="{00000000-4ED9-4428-918D-D4C6B9FB1E47}"/>
            </c:ext>
          </c:extLst>
        </c:ser>
        <c:ser>
          <c:idx val="0"/>
          <c:order val="1"/>
          <c:tx>
            <c:strRef>
              <c:f>'Unallocated Cases'!$D$6</c:f>
              <c:strCache>
                <c:ptCount val="1"/>
                <c:pt idx="0">
                  <c:v>Target</c:v>
                </c:pt>
              </c:strCache>
            </c:strRef>
          </c:tx>
          <c:spPr>
            <a:ln w="19050">
              <a:solidFill>
                <a:srgbClr val="FF0000"/>
              </a:solidFill>
              <a:prstDash val="dash"/>
            </a:ln>
          </c:spPr>
          <c:marker>
            <c:symbol val="none"/>
          </c:marker>
          <c:cat>
            <c:numRef>
              <c:f>'Unallocated Cases'!$B$7:$B$24</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'Unallocated Cases'!$D$7:$D$30</c:f>
              <c:numCache>
                <c:formatCode>General</c:formatCode>
                <c:ptCount val="24"/>
                <c:pt idx="0">
                  <c:v>43</c:v>
                </c:pt>
                <c:pt idx="1">
                  <c:v>43</c:v>
                </c:pt>
                <c:pt idx="2">
                  <c:v>43</c:v>
                </c:pt>
                <c:pt idx="3">
                  <c:v>43</c:v>
                </c:pt>
                <c:pt idx="4">
                  <c:v>43</c:v>
                </c:pt>
                <c:pt idx="5">
                  <c:v>43</c:v>
                </c:pt>
                <c:pt idx="6">
                  <c:v>43</c:v>
                </c:pt>
                <c:pt idx="7">
                  <c:v>43</c:v>
                </c:pt>
                <c:pt idx="8">
                  <c:v>43</c:v>
                </c:pt>
                <c:pt idx="9">
                  <c:v>43</c:v>
                </c:pt>
                <c:pt idx="10">
                  <c:v>43</c:v>
                </c:pt>
                <c:pt idx="11">
                  <c:v>43</c:v>
                </c:pt>
                <c:pt idx="12">
                  <c:v>43</c:v>
                </c:pt>
                <c:pt idx="13">
                  <c:v>43</c:v>
                </c:pt>
                <c:pt idx="14">
                  <c:v>43</c:v>
                </c:pt>
                <c:pt idx="15">
                  <c:v>43</c:v>
                </c:pt>
                <c:pt idx="16">
                  <c:v>43</c:v>
                </c:pt>
                <c:pt idx="17">
                  <c:v>43</c:v>
                </c:pt>
                <c:pt idx="18">
                  <c:v>43</c:v>
                </c:pt>
                <c:pt idx="19">
                  <c:v>43</c:v>
                </c:pt>
                <c:pt idx="20">
                  <c:v>43</c:v>
                </c:pt>
                <c:pt idx="21">
                  <c:v>43</c:v>
                </c:pt>
                <c:pt idx="22">
                  <c:v>43</c:v>
                </c:pt>
                <c:pt idx="23">
                  <c:v>43</c:v>
                </c:pt>
              </c:numCache>
            </c:numRef>
          </c:val>
          <c:smooth val="0"/>
          <c:extLst>
            <c:ext xmlns:c16="http://schemas.microsoft.com/office/drawing/2014/chart" uri="{C3380CC4-5D6E-409C-BE32-E72D297353CC}">
              <c16:uniqueId val="{00000001-4ED9-4428-918D-D4C6B9FB1E47}"/>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1"/>
        <c:major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
      </c:valAx>
      <c:spPr>
        <a:noFill/>
        <a:ln>
          <a:noFill/>
        </a:ln>
        <a:effectLst/>
      </c:spPr>
    </c:plotArea>
    <c:legend>
      <c:legendPos val="b"/>
      <c:layout>
        <c:manualLayout>
          <c:xMode val="edge"/>
          <c:yMode val="edge"/>
          <c:x val="0.25567716535433072"/>
          <c:y val="0.91906418172548576"/>
          <c:w val="0.51086789151356082"/>
          <c:h val="7.13434921354255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Domiciliary Care - Unmet Need Hours (Full)</a:t>
            </a:r>
          </a:p>
        </c:rich>
      </c:tx>
      <c:layout>
        <c:manualLayout>
          <c:xMode val="edge"/>
          <c:yMode val="edge"/>
          <c:x val="0.224090113735783"/>
          <c:y val="4.7961630695443645E-2"/>
        </c:manualLayout>
      </c:layout>
      <c:overlay val="0"/>
      <c:spPr>
        <a:noFill/>
        <a:ln>
          <a:noFill/>
        </a:ln>
        <a:effectLst/>
      </c:spPr>
    </c:title>
    <c:autoTitleDeleted val="0"/>
    <c:plotArea>
      <c:layout>
        <c:manualLayout>
          <c:layoutTarget val="inner"/>
          <c:xMode val="edge"/>
          <c:yMode val="edge"/>
          <c:x val="0.10024759405074365"/>
          <c:y val="0.1744526898166506"/>
          <c:w val="0.86919685039370087"/>
          <c:h val="0.55998640457712567"/>
        </c:manualLayout>
      </c:layout>
      <c:lineChart>
        <c:grouping val="standard"/>
        <c:varyColors val="0"/>
        <c:ser>
          <c:idx val="1"/>
          <c:order val="0"/>
          <c:tx>
            <c:strRef>
              <c:f>'Dom Care'!$C$4</c:f>
              <c:strCache>
                <c:ptCount val="1"/>
                <c:pt idx="0">
                  <c:v>Unmet Hours (Full)</c:v>
                </c:pt>
              </c:strCache>
            </c:strRef>
          </c:tx>
          <c:spPr>
            <a:ln>
              <a:solidFill>
                <a:srgbClr val="00B5CC"/>
              </a:solidFill>
            </a:ln>
            <a:effectLst/>
          </c:spPr>
          <c:marker>
            <c:symbol val="diamond"/>
            <c:size val="5"/>
            <c:spPr>
              <a:solidFill>
                <a:srgbClr val="00B5CC"/>
              </a:solidFill>
              <a:ln>
                <a:solidFill>
                  <a:srgbClr val="00B5CC"/>
                </a:solidFill>
              </a:ln>
            </c:spPr>
          </c:marker>
          <c:cat>
            <c:numRef>
              <c:f>'Dom Care'!$B$5:$B$22</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'Dom Care'!$C$5:$C$28</c:f>
              <c:numCache>
                <c:formatCode>General</c:formatCode>
                <c:ptCount val="24"/>
                <c:pt idx="0">
                  <c:v>4098</c:v>
                </c:pt>
                <c:pt idx="1">
                  <c:v>3912</c:v>
                </c:pt>
                <c:pt idx="2">
                  <c:v>3950</c:v>
                </c:pt>
                <c:pt idx="3">
                  <c:v>4172</c:v>
                </c:pt>
                <c:pt idx="4">
                  <c:v>4219</c:v>
                </c:pt>
                <c:pt idx="5">
                  <c:v>4060</c:v>
                </c:pt>
                <c:pt idx="6">
                  <c:v>3843</c:v>
                </c:pt>
                <c:pt idx="7">
                  <c:v>3119</c:v>
                </c:pt>
                <c:pt idx="8">
                  <c:v>3324</c:v>
                </c:pt>
                <c:pt idx="9">
                  <c:v>2686</c:v>
                </c:pt>
                <c:pt idx="10">
                  <c:v>2613</c:v>
                </c:pt>
                <c:pt idx="11">
                  <c:v>2703</c:v>
                </c:pt>
                <c:pt idx="12">
                  <c:v>2727</c:v>
                </c:pt>
                <c:pt idx="13">
                  <c:v>2858</c:v>
                </c:pt>
                <c:pt idx="14">
                  <c:v>3132</c:v>
                </c:pt>
                <c:pt idx="15">
                  <c:v>3214</c:v>
                </c:pt>
                <c:pt idx="16">
                  <c:v>3406</c:v>
                </c:pt>
                <c:pt idx="17">
                  <c:v>3667</c:v>
                </c:pt>
              </c:numCache>
            </c:numRef>
          </c:val>
          <c:smooth val="0"/>
          <c:extLst>
            <c:ext xmlns:c16="http://schemas.microsoft.com/office/drawing/2014/chart" uri="{C3380CC4-5D6E-409C-BE32-E72D297353CC}">
              <c16:uniqueId val="{00000000-4BCC-4655-B8C8-5B125E8AF142}"/>
            </c:ext>
          </c:extLst>
        </c:ser>
        <c:ser>
          <c:idx val="0"/>
          <c:order val="1"/>
          <c:tx>
            <c:strRef>
              <c:f>'Dom Care'!$D$4</c:f>
              <c:strCache>
                <c:ptCount val="1"/>
                <c:pt idx="0">
                  <c:v>Target</c:v>
                </c:pt>
              </c:strCache>
            </c:strRef>
          </c:tx>
          <c:spPr>
            <a:ln w="19050">
              <a:solidFill>
                <a:srgbClr val="FF0000"/>
              </a:solidFill>
              <a:prstDash val="dash"/>
            </a:ln>
          </c:spPr>
          <c:marker>
            <c:symbol val="none"/>
          </c:marker>
          <c:cat>
            <c:numRef>
              <c:f>'Dom Care'!$B$5:$B$22</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'Dom Care'!$D$5:$D$28</c:f>
              <c:numCache>
                <c:formatCode>General</c:formatCode>
                <c:ptCount val="24"/>
                <c:pt idx="0">
                  <c:v>3688</c:v>
                </c:pt>
                <c:pt idx="1">
                  <c:v>3688</c:v>
                </c:pt>
                <c:pt idx="2">
                  <c:v>3688</c:v>
                </c:pt>
                <c:pt idx="3">
                  <c:v>3688</c:v>
                </c:pt>
                <c:pt idx="4">
                  <c:v>3688</c:v>
                </c:pt>
                <c:pt idx="5">
                  <c:v>3688</c:v>
                </c:pt>
                <c:pt idx="6">
                  <c:v>3688</c:v>
                </c:pt>
                <c:pt idx="7">
                  <c:v>3688</c:v>
                </c:pt>
                <c:pt idx="8">
                  <c:v>3688</c:v>
                </c:pt>
                <c:pt idx="9">
                  <c:v>3688</c:v>
                </c:pt>
                <c:pt idx="10">
                  <c:v>3688</c:v>
                </c:pt>
                <c:pt idx="11">
                  <c:v>3688</c:v>
                </c:pt>
                <c:pt idx="12">
                  <c:v>3688</c:v>
                </c:pt>
                <c:pt idx="13">
                  <c:v>3688</c:v>
                </c:pt>
                <c:pt idx="14">
                  <c:v>3688</c:v>
                </c:pt>
                <c:pt idx="15">
                  <c:v>3688</c:v>
                </c:pt>
                <c:pt idx="16">
                  <c:v>3688</c:v>
                </c:pt>
                <c:pt idx="17">
                  <c:v>3688</c:v>
                </c:pt>
                <c:pt idx="18">
                  <c:v>3688</c:v>
                </c:pt>
                <c:pt idx="19">
                  <c:v>3688</c:v>
                </c:pt>
                <c:pt idx="20">
                  <c:v>3688</c:v>
                </c:pt>
                <c:pt idx="21">
                  <c:v>3688</c:v>
                </c:pt>
                <c:pt idx="22">
                  <c:v>3688</c:v>
                </c:pt>
                <c:pt idx="23">
                  <c:v>3688</c:v>
                </c:pt>
              </c:numCache>
            </c:numRef>
          </c:val>
          <c:smooth val="0"/>
          <c:extLst>
            <c:ext xmlns:c16="http://schemas.microsoft.com/office/drawing/2014/chart" uri="{C3380CC4-5D6E-409C-BE32-E72D297353CC}">
              <c16:uniqueId val="{00000001-4BCC-4655-B8C8-5B125E8AF142}"/>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1"/>
        <c:majorTimeUnit val="months"/>
      </c:dateAx>
      <c:valAx>
        <c:axId val="170857216"/>
        <c:scaling>
          <c:orientation val="minMax"/>
          <c:max val="5000"/>
          <c:min val="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400"/>
      </c:valAx>
      <c:spPr>
        <a:noFill/>
        <a:ln>
          <a:noFill/>
        </a:ln>
        <a:effectLst/>
      </c:spPr>
    </c:plotArea>
    <c:legend>
      <c:legendPos val="b"/>
      <c:layout>
        <c:manualLayout>
          <c:xMode val="edge"/>
          <c:yMode val="edge"/>
          <c:x val="0.24178827646544182"/>
          <c:y val="0.90947185558639698"/>
          <c:w val="0.51086789151356082"/>
          <c:h val="7.13434921354255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Domiciliary Care - Unmet Need Hours (Partial)</a:t>
            </a:r>
          </a:p>
        </c:rich>
      </c:tx>
      <c:layout>
        <c:manualLayout>
          <c:xMode val="edge"/>
          <c:yMode val="edge"/>
          <c:x val="0.20615966754155732"/>
          <c:y val="4.3165467625899283E-2"/>
        </c:manualLayout>
      </c:layout>
      <c:overlay val="0"/>
      <c:spPr>
        <a:noFill/>
        <a:ln>
          <a:noFill/>
        </a:ln>
        <a:effectLst/>
      </c:spPr>
    </c:title>
    <c:autoTitleDeleted val="0"/>
    <c:plotArea>
      <c:layout>
        <c:manualLayout>
          <c:layoutTarget val="inner"/>
          <c:xMode val="edge"/>
          <c:yMode val="edge"/>
          <c:x val="0.10580314960629922"/>
          <c:y val="0.15047187446892876"/>
          <c:w val="0.8580857392825898"/>
          <c:h val="0.58396721992484757"/>
        </c:manualLayout>
      </c:layout>
      <c:lineChart>
        <c:grouping val="standard"/>
        <c:varyColors val="0"/>
        <c:ser>
          <c:idx val="1"/>
          <c:order val="0"/>
          <c:tx>
            <c:strRef>
              <c:f>'Dom Care'!$C$30</c:f>
              <c:strCache>
                <c:ptCount val="1"/>
                <c:pt idx="0">
                  <c:v>Unmet Hours (Partial)</c:v>
                </c:pt>
              </c:strCache>
            </c:strRef>
          </c:tx>
          <c:spPr>
            <a:ln>
              <a:solidFill>
                <a:srgbClr val="00B5CC"/>
              </a:solidFill>
            </a:ln>
            <a:effectLst/>
          </c:spPr>
          <c:marker>
            <c:symbol val="diamond"/>
            <c:size val="5"/>
            <c:spPr>
              <a:solidFill>
                <a:srgbClr val="00B5CC"/>
              </a:solidFill>
              <a:ln>
                <a:solidFill>
                  <a:srgbClr val="00B5CC"/>
                </a:solidFill>
              </a:ln>
            </c:spPr>
          </c:marker>
          <c:cat>
            <c:numRef>
              <c:f>'Dom Care'!$B$31:$B$48</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'Dom Care'!$C$31:$C$54</c:f>
              <c:numCache>
                <c:formatCode>General</c:formatCode>
                <c:ptCount val="24"/>
                <c:pt idx="0">
                  <c:v>2290</c:v>
                </c:pt>
                <c:pt idx="1">
                  <c:v>2259</c:v>
                </c:pt>
                <c:pt idx="2">
                  <c:v>2392</c:v>
                </c:pt>
                <c:pt idx="3">
                  <c:v>2303</c:v>
                </c:pt>
                <c:pt idx="4">
                  <c:v>2312</c:v>
                </c:pt>
                <c:pt idx="5">
                  <c:v>2646</c:v>
                </c:pt>
                <c:pt idx="6">
                  <c:v>2461</c:v>
                </c:pt>
                <c:pt idx="7">
                  <c:v>2153</c:v>
                </c:pt>
                <c:pt idx="8">
                  <c:v>2097</c:v>
                </c:pt>
                <c:pt idx="9">
                  <c:v>1861</c:v>
                </c:pt>
                <c:pt idx="10">
                  <c:v>1803</c:v>
                </c:pt>
                <c:pt idx="11">
                  <c:v>1523</c:v>
                </c:pt>
                <c:pt idx="12">
                  <c:v>1816</c:v>
                </c:pt>
                <c:pt idx="13">
                  <c:v>1763</c:v>
                </c:pt>
                <c:pt idx="14">
                  <c:v>2289</c:v>
                </c:pt>
                <c:pt idx="15">
                  <c:v>2367</c:v>
                </c:pt>
                <c:pt idx="16">
                  <c:v>2641</c:v>
                </c:pt>
                <c:pt idx="17">
                  <c:v>2551</c:v>
                </c:pt>
              </c:numCache>
            </c:numRef>
          </c:val>
          <c:smooth val="0"/>
          <c:extLst>
            <c:ext xmlns:c16="http://schemas.microsoft.com/office/drawing/2014/chart" uri="{C3380CC4-5D6E-409C-BE32-E72D297353CC}">
              <c16:uniqueId val="{00000000-44E4-4BF1-89ED-6D2B377391BF}"/>
            </c:ext>
          </c:extLst>
        </c:ser>
        <c:ser>
          <c:idx val="0"/>
          <c:order val="1"/>
          <c:tx>
            <c:strRef>
              <c:f>'Dom Care'!$D$30</c:f>
              <c:strCache>
                <c:ptCount val="1"/>
                <c:pt idx="0">
                  <c:v>Target</c:v>
                </c:pt>
              </c:strCache>
            </c:strRef>
          </c:tx>
          <c:spPr>
            <a:ln w="19050">
              <a:solidFill>
                <a:srgbClr val="FF0000"/>
              </a:solidFill>
              <a:prstDash val="dash"/>
            </a:ln>
          </c:spPr>
          <c:marker>
            <c:symbol val="none"/>
          </c:marker>
          <c:cat>
            <c:numRef>
              <c:f>'Dom Care'!$B$31:$B$48</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'Dom Care'!$D$31:$D$54</c:f>
              <c:numCache>
                <c:formatCode>General</c:formatCode>
                <c:ptCount val="24"/>
                <c:pt idx="0">
                  <c:v>2061</c:v>
                </c:pt>
                <c:pt idx="1">
                  <c:v>2061</c:v>
                </c:pt>
                <c:pt idx="2">
                  <c:v>2061</c:v>
                </c:pt>
                <c:pt idx="3">
                  <c:v>2061</c:v>
                </c:pt>
                <c:pt idx="4">
                  <c:v>2061</c:v>
                </c:pt>
                <c:pt idx="5">
                  <c:v>2061</c:v>
                </c:pt>
                <c:pt idx="6">
                  <c:v>2061</c:v>
                </c:pt>
                <c:pt idx="7">
                  <c:v>2061</c:v>
                </c:pt>
                <c:pt idx="8">
                  <c:v>2061</c:v>
                </c:pt>
                <c:pt idx="9">
                  <c:v>2061</c:v>
                </c:pt>
                <c:pt idx="10">
                  <c:v>2061</c:v>
                </c:pt>
                <c:pt idx="11">
                  <c:v>2061</c:v>
                </c:pt>
                <c:pt idx="12">
                  <c:v>2061</c:v>
                </c:pt>
                <c:pt idx="13">
                  <c:v>2061</c:v>
                </c:pt>
                <c:pt idx="14">
                  <c:v>2061</c:v>
                </c:pt>
                <c:pt idx="15">
                  <c:v>2061</c:v>
                </c:pt>
                <c:pt idx="16">
                  <c:v>2061</c:v>
                </c:pt>
                <c:pt idx="17">
                  <c:v>2061</c:v>
                </c:pt>
                <c:pt idx="18">
                  <c:v>2061</c:v>
                </c:pt>
                <c:pt idx="19">
                  <c:v>2061</c:v>
                </c:pt>
                <c:pt idx="20">
                  <c:v>2061</c:v>
                </c:pt>
                <c:pt idx="21">
                  <c:v>2061</c:v>
                </c:pt>
                <c:pt idx="22">
                  <c:v>2061</c:v>
                </c:pt>
                <c:pt idx="23">
                  <c:v>2061</c:v>
                </c:pt>
              </c:numCache>
            </c:numRef>
          </c:val>
          <c:smooth val="0"/>
          <c:extLst>
            <c:ext xmlns:c16="http://schemas.microsoft.com/office/drawing/2014/chart" uri="{C3380CC4-5D6E-409C-BE32-E72D297353CC}">
              <c16:uniqueId val="{00000001-44E4-4BF1-89ED-6D2B377391BF}"/>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1"/>
        <c:majorTimeUnit val="months"/>
      </c:dateAx>
      <c:valAx>
        <c:axId val="170857216"/>
        <c:scaling>
          <c:orientation val="minMax"/>
          <c:min val="14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0"/>
      </c:valAx>
      <c:spPr>
        <a:noFill/>
        <a:ln>
          <a:noFill/>
        </a:ln>
        <a:effectLst/>
      </c:spPr>
    </c:plotArea>
    <c:legend>
      <c:legendPos val="b"/>
      <c:layout>
        <c:manualLayout>
          <c:xMode val="edge"/>
          <c:yMode val="edge"/>
          <c:x val="0.24734383202099738"/>
          <c:y val="0.90467569251685265"/>
          <c:w val="0.51086789151356082"/>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Direct Payments - Service Users</a:t>
            </a:r>
            <a:endParaRPr lang="en-US" sz="1100"/>
          </a:p>
        </c:rich>
      </c:tx>
      <c:layout>
        <c:manualLayout>
          <c:xMode val="edge"/>
          <c:yMode val="edge"/>
          <c:x val="0.29560417664133348"/>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'Direct Payments'!$B$5:$B$22</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'Amb arrivals'!$G$8:$G$19</c:f>
            </c:numRef>
          </c:val>
          <c:smooth val="0"/>
          <c:extLst>
            <c:ext xmlns:c16="http://schemas.microsoft.com/office/drawing/2014/chart" uri="{C3380CC4-5D6E-409C-BE32-E72D297353CC}">
              <c16:uniqueId val="{00000000-3BD0-4D71-B314-2E687BC9D07D}"/>
            </c:ext>
          </c:extLst>
        </c:ser>
        <c:ser>
          <c:idx val="2"/>
          <c:order val="1"/>
          <c:tx>
            <c:strRef>
              <c:f>'Direct Payments'!$C$4</c:f>
              <c:strCache>
                <c:ptCount val="1"/>
                <c:pt idx="0">
                  <c:v>Target</c:v>
                </c:pt>
              </c:strCache>
            </c:strRef>
          </c:tx>
          <c:spPr>
            <a:ln w="19050" cap="rnd">
              <a:solidFill>
                <a:srgbClr val="FF0000"/>
              </a:solidFill>
              <a:prstDash val="dash"/>
              <a:round/>
            </a:ln>
            <a:effectLst/>
          </c:spPr>
          <c:marker>
            <c:symbol val="none"/>
          </c:marker>
          <c:cat>
            <c:numRef>
              <c:f>'Direct Payments'!$B$5:$B$22</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'Direct Payments'!$C$5:$C$28</c:f>
              <c:numCache>
                <c:formatCode>0</c:formatCode>
                <c:ptCount val="24"/>
                <c:pt idx="0">
                  <c:v>743</c:v>
                </c:pt>
                <c:pt idx="1">
                  <c:v>743</c:v>
                </c:pt>
                <c:pt idx="2">
                  <c:v>743</c:v>
                </c:pt>
                <c:pt idx="3">
                  <c:v>743</c:v>
                </c:pt>
                <c:pt idx="4">
                  <c:v>743</c:v>
                </c:pt>
                <c:pt idx="5">
                  <c:v>743</c:v>
                </c:pt>
                <c:pt idx="6">
                  <c:v>743</c:v>
                </c:pt>
                <c:pt idx="7">
                  <c:v>743</c:v>
                </c:pt>
                <c:pt idx="8">
                  <c:v>743</c:v>
                </c:pt>
                <c:pt idx="9">
                  <c:v>743</c:v>
                </c:pt>
                <c:pt idx="10">
                  <c:v>743</c:v>
                </c:pt>
                <c:pt idx="11">
                  <c:v>743</c:v>
                </c:pt>
                <c:pt idx="12">
                  <c:v>780</c:v>
                </c:pt>
                <c:pt idx="13">
                  <c:v>780</c:v>
                </c:pt>
                <c:pt idx="14">
                  <c:v>780</c:v>
                </c:pt>
                <c:pt idx="15">
                  <c:v>780</c:v>
                </c:pt>
                <c:pt idx="16">
                  <c:v>780</c:v>
                </c:pt>
                <c:pt idx="17">
                  <c:v>780</c:v>
                </c:pt>
                <c:pt idx="18">
                  <c:v>780</c:v>
                </c:pt>
                <c:pt idx="19">
                  <c:v>780</c:v>
                </c:pt>
                <c:pt idx="20">
                  <c:v>780</c:v>
                </c:pt>
                <c:pt idx="21">
                  <c:v>780</c:v>
                </c:pt>
                <c:pt idx="22">
                  <c:v>780</c:v>
                </c:pt>
                <c:pt idx="23">
                  <c:v>780</c:v>
                </c:pt>
              </c:numCache>
            </c:numRef>
          </c:val>
          <c:smooth val="0"/>
          <c:extLst>
            <c:ext xmlns:c16="http://schemas.microsoft.com/office/drawing/2014/chart" uri="{C3380CC4-5D6E-409C-BE32-E72D297353CC}">
              <c16:uniqueId val="{00000001-3BD0-4D71-B314-2E687BC9D07D}"/>
            </c:ext>
          </c:extLst>
        </c:ser>
        <c:ser>
          <c:idx val="3"/>
          <c:order val="2"/>
          <c:tx>
            <c:strRef>
              <c:f>'Direct Payments'!$D$4</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'Direct Payments'!$B$5:$B$22</c:f>
              <c:numCache>
                <c:formatCode>mmm\-yy</c:formatCode>
                <c:ptCount val="18"/>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pt idx="17">
                  <c:v>46266</c:v>
                </c:pt>
              </c:numCache>
            </c:numRef>
          </c:cat>
          <c:val>
            <c:numRef>
              <c:f>'Direct Payments'!$D$5:$D$28</c:f>
              <c:numCache>
                <c:formatCode>0</c:formatCode>
                <c:ptCount val="24"/>
                <c:pt idx="0">
                  <c:v>709</c:v>
                </c:pt>
                <c:pt idx="1">
                  <c:v>715</c:v>
                </c:pt>
                <c:pt idx="2">
                  <c:v>726</c:v>
                </c:pt>
                <c:pt idx="3">
                  <c:v>739</c:v>
                </c:pt>
                <c:pt idx="4">
                  <c:v>754</c:v>
                </c:pt>
                <c:pt idx="5">
                  <c:v>756</c:v>
                </c:pt>
                <c:pt idx="6">
                  <c:v>757</c:v>
                </c:pt>
                <c:pt idx="7">
                  <c:v>755</c:v>
                </c:pt>
                <c:pt idx="8">
                  <c:v>755</c:v>
                </c:pt>
                <c:pt idx="9">
                  <c:v>748</c:v>
                </c:pt>
                <c:pt idx="10">
                  <c:v>742</c:v>
                </c:pt>
                <c:pt idx="11">
                  <c:v>743</c:v>
                </c:pt>
                <c:pt idx="12">
                  <c:v>736</c:v>
                </c:pt>
                <c:pt idx="13">
                  <c:v>713</c:v>
                </c:pt>
                <c:pt idx="14">
                  <c:v>707</c:v>
                </c:pt>
                <c:pt idx="15">
                  <c:v>747</c:v>
                </c:pt>
                <c:pt idx="16">
                  <c:v>743</c:v>
                </c:pt>
                <c:pt idx="17">
                  <c:v>753</c:v>
                </c:pt>
              </c:numCache>
            </c:numRef>
          </c:val>
          <c:smooth val="0"/>
          <c:extLst>
            <c:ext xmlns:c16="http://schemas.microsoft.com/office/drawing/2014/chart" uri="{C3380CC4-5D6E-409C-BE32-E72D297353CC}">
              <c16:uniqueId val="{00000002-3BD0-4D71-B314-2E687BC9D07D}"/>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5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layout>
        <c:manualLayout>
          <c:xMode val="edge"/>
          <c:yMode val="edge"/>
          <c:x val="0.31161074182212201"/>
          <c:y val="0.89409667541557303"/>
          <c:w val="0.36566740281439258"/>
          <c:h val="7.785521619486146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Number of SAI Reports Overdue / Not Completed</a:t>
            </a:r>
          </a:p>
        </c:rich>
      </c:tx>
      <c:layout>
        <c:manualLayout>
          <c:xMode val="edge"/>
          <c:yMode val="edge"/>
          <c:x val="0.20840244969378827"/>
          <c:y val="4.8898366870807813E-2"/>
        </c:manualLayout>
      </c:layout>
      <c:overlay val="0"/>
      <c:spPr>
        <a:noFill/>
        <a:ln>
          <a:noFill/>
        </a:ln>
        <a:effectLst/>
      </c:spPr>
    </c:title>
    <c:autoTitleDeleted val="0"/>
    <c:plotArea>
      <c:layout>
        <c:manualLayout>
          <c:layoutTarget val="inner"/>
          <c:xMode val="edge"/>
          <c:yMode val="edge"/>
          <c:x val="0.10203409328883323"/>
          <c:y val="0.16066200923697593"/>
          <c:w val="0.84320677737065042"/>
          <c:h val="0.56067630244849531"/>
        </c:manualLayout>
      </c:layout>
      <c:lineChart>
        <c:grouping val="standard"/>
        <c:varyColors val="0"/>
        <c:ser>
          <c:idx val="1"/>
          <c:order val="0"/>
          <c:tx>
            <c:strRef>
              <c:f>SAI!$G$18</c:f>
              <c:strCache>
                <c:ptCount val="1"/>
                <c:pt idx="0">
                  <c:v>Total SAI Reports Overdue/ Not Completed</c:v>
                </c:pt>
              </c:strCache>
            </c:strRef>
          </c:tx>
          <c:spPr>
            <a:ln>
              <a:solidFill>
                <a:srgbClr val="00B5CC"/>
              </a:solidFill>
            </a:ln>
            <a:effectLst/>
          </c:spPr>
          <c:marker>
            <c:symbol val="diamond"/>
            <c:size val="5"/>
            <c:spPr>
              <a:solidFill>
                <a:srgbClr val="00B5CC"/>
              </a:solidFill>
              <a:ln>
                <a:solidFill>
                  <a:srgbClr val="00B5CC"/>
                </a:solidFill>
              </a:ln>
            </c:spPr>
          </c:marker>
          <c:cat>
            <c:numRef>
              <c:f>SAI!$B$19:$B$35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SAI!$G$19:$G$42</c:f>
              <c:numCache>
                <c:formatCode>0</c:formatCode>
                <c:ptCount val="24"/>
                <c:pt idx="0">
                  <c:v>76</c:v>
                </c:pt>
                <c:pt idx="1">
                  <c:v>68</c:v>
                </c:pt>
                <c:pt idx="2">
                  <c:v>70</c:v>
                </c:pt>
                <c:pt idx="3">
                  <c:v>56</c:v>
                </c:pt>
                <c:pt idx="4">
                  <c:v>59</c:v>
                </c:pt>
                <c:pt idx="5">
                  <c:v>47</c:v>
                </c:pt>
                <c:pt idx="6">
                  <c:v>51</c:v>
                </c:pt>
                <c:pt idx="7">
                  <c:v>33</c:v>
                </c:pt>
                <c:pt idx="8">
                  <c:v>31</c:v>
                </c:pt>
                <c:pt idx="9">
                  <c:v>23</c:v>
                </c:pt>
                <c:pt idx="10">
                  <c:v>16</c:v>
                </c:pt>
                <c:pt idx="11">
                  <c:v>17</c:v>
                </c:pt>
                <c:pt idx="12">
                  <c:v>18</c:v>
                </c:pt>
                <c:pt idx="13">
                  <c:v>12</c:v>
                </c:pt>
                <c:pt idx="14">
                  <c:v>16</c:v>
                </c:pt>
                <c:pt idx="15">
                  <c:v>14</c:v>
                </c:pt>
                <c:pt idx="16">
                  <c:v>21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ADA-4F4E-9C5E-F71B9C9E255B}"/>
            </c:ext>
          </c:extLst>
        </c:ser>
        <c:ser>
          <c:idx val="0"/>
          <c:order val="1"/>
          <c:tx>
            <c:strRef>
              <c:f>SAI!$C$18</c:f>
              <c:strCache>
                <c:ptCount val="1"/>
                <c:pt idx="0">
                  <c:v>Target</c:v>
                </c:pt>
              </c:strCache>
            </c:strRef>
          </c:tx>
          <c:spPr>
            <a:ln w="19050">
              <a:solidFill>
                <a:srgbClr val="FF0000"/>
              </a:solidFill>
              <a:prstDash val="dash"/>
            </a:ln>
          </c:spPr>
          <c:marker>
            <c:symbol val="none"/>
          </c:marker>
          <c:cat>
            <c:numRef>
              <c:f>SAI!$B$19:$B$35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SAI!$C$19:$C$42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ADA-4F4E-9C5E-F71B9C9E255B}"/>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1"/>
        <c:major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7.0514281834911263E-2"/>
          <c:y val="0.88891640770422986"/>
          <c:w val="0.8584822094570056"/>
          <c:h val="7.8752618830658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Clostridioides</a:t>
            </a:r>
            <a:r>
              <a:rPr lang="en-US" sz="1100" baseline="0"/>
              <a:t> Difficile (CDI)</a:t>
            </a:r>
          </a:p>
        </c:rich>
      </c:tx>
      <c:layout>
        <c:manualLayout>
          <c:xMode val="edge"/>
          <c:yMode val="edge"/>
          <c:x val="0.33172277227722774"/>
          <c:y val="4.1095890410958902E-2"/>
        </c:manualLayout>
      </c:layout>
      <c:overlay val="0"/>
      <c:spPr>
        <a:noFill/>
        <a:ln>
          <a:noFill/>
        </a:ln>
        <a:effectLst/>
      </c:spPr>
    </c:title>
    <c:autoTitleDeleted val="0"/>
    <c:plotArea>
      <c:layout>
        <c:manualLayout>
          <c:layoutTarget val="inner"/>
          <c:xMode val="edge"/>
          <c:yMode val="edge"/>
          <c:x val="0.10024759405074365"/>
          <c:y val="0.14087962962962963"/>
          <c:w val="0.84320677737065042"/>
          <c:h val="0.56067630244849531"/>
        </c:manualLayout>
      </c:layout>
      <c:lineChart>
        <c:grouping val="standard"/>
        <c:varyColors val="0"/>
        <c:ser>
          <c:idx val="1"/>
          <c:order val="0"/>
          <c:tx>
            <c:strRef>
              <c:f>CDiff!$C$4</c:f>
              <c:strCache>
                <c:ptCount val="1"/>
                <c:pt idx="0">
                  <c:v>Cumulative CDI Rate</c:v>
                </c:pt>
              </c:strCache>
            </c:strRef>
          </c:tx>
          <c:spPr>
            <a:ln>
              <a:solidFill>
                <a:srgbClr val="00B5CC"/>
              </a:solidFill>
            </a:ln>
            <a:effectLst/>
          </c:spPr>
          <c:marker>
            <c:symbol val="diamond"/>
            <c:size val="5"/>
            <c:spPr>
              <a:solidFill>
                <a:srgbClr val="00B5CC"/>
              </a:solidFill>
              <a:ln>
                <a:solidFill>
                  <a:srgbClr val="00B5CC"/>
                </a:solidFill>
              </a:ln>
            </c:spPr>
          </c:marker>
          <c:cat>
            <c:numRef>
              <c:f>CDiff!$B$5:$B$21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CDiff!$C$5:$C$28</c:f>
              <c:numCache>
                <c:formatCode>General</c:formatCode>
                <c:ptCount val="24"/>
                <c:pt idx="0">
                  <c:v>29.1</c:v>
                </c:pt>
                <c:pt idx="1">
                  <c:v>16.399999999999999</c:v>
                </c:pt>
                <c:pt idx="2">
                  <c:v>20.6</c:v>
                </c:pt>
                <c:pt idx="3">
                  <c:v>16.399999999999999</c:v>
                </c:pt>
                <c:pt idx="4">
                  <c:v>17.100000000000001</c:v>
                </c:pt>
                <c:pt idx="5">
                  <c:v>19.600000000000001</c:v>
                </c:pt>
                <c:pt idx="6">
                  <c:v>18.5</c:v>
                </c:pt>
                <c:pt idx="7">
                  <c:v>16.3</c:v>
                </c:pt>
                <c:pt idx="8">
                  <c:v>15.8</c:v>
                </c:pt>
                <c:pt idx="9">
                  <c:v>14.9</c:v>
                </c:pt>
                <c:pt idx="10">
                  <c:v>15.1</c:v>
                </c:pt>
                <c:pt idx="11">
                  <c:v>14.1</c:v>
                </c:pt>
                <c:pt idx="12">
                  <c:v>12.5</c:v>
                </c:pt>
                <c:pt idx="13">
                  <c:v>12.3</c:v>
                </c:pt>
                <c:pt idx="14" formatCode="0.0">
                  <c:v>11</c:v>
                </c:pt>
                <c:pt idx="15">
                  <c:v>9.1999999999999993</c:v>
                </c:pt>
                <c:pt idx="16">
                  <c:v>13.8</c:v>
                </c:pt>
              </c:numCache>
            </c:numRef>
          </c:val>
          <c:smooth val="0"/>
          <c:extLst>
            <c:ext xmlns:c16="http://schemas.microsoft.com/office/drawing/2014/chart" uri="{C3380CC4-5D6E-409C-BE32-E72D297353CC}">
              <c16:uniqueId val="{00000000-6580-4042-AEF8-3E6B95EDD23B}"/>
            </c:ext>
          </c:extLst>
        </c:ser>
        <c:ser>
          <c:idx val="0"/>
          <c:order val="1"/>
          <c:tx>
            <c:strRef>
              <c:f>CDiff!$D$4</c:f>
              <c:strCache>
                <c:ptCount val="1"/>
                <c:pt idx="0">
                  <c:v>Target Rate: episodes per 100,000 occupied beds</c:v>
                </c:pt>
              </c:strCache>
            </c:strRef>
          </c:tx>
          <c:spPr>
            <a:ln w="19050">
              <a:solidFill>
                <a:srgbClr val="FF0000"/>
              </a:solidFill>
              <a:prstDash val="dash"/>
            </a:ln>
          </c:spPr>
          <c:marker>
            <c:symbol val="none"/>
          </c:marker>
          <c:cat>
            <c:numRef>
              <c:f>CDiff!$B$5:$B$21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CDiff!$D$5:$D$28</c:f>
              <c:numCache>
                <c:formatCode>#,##0.0</c:formatCode>
                <c:ptCount val="24"/>
                <c:pt idx="0">
                  <c:v>15.8</c:v>
                </c:pt>
                <c:pt idx="1">
                  <c:v>15.7</c:v>
                </c:pt>
                <c:pt idx="2">
                  <c:v>15.6</c:v>
                </c:pt>
                <c:pt idx="3">
                  <c:v>15.5</c:v>
                </c:pt>
                <c:pt idx="4">
                  <c:v>15.5</c:v>
                </c:pt>
                <c:pt idx="5">
                  <c:v>15.4</c:v>
                </c:pt>
                <c:pt idx="6">
                  <c:v>15.3</c:v>
                </c:pt>
                <c:pt idx="7">
                  <c:v>15.2</c:v>
                </c:pt>
                <c:pt idx="8">
                  <c:v>15.2</c:v>
                </c:pt>
                <c:pt idx="9">
                  <c:v>15.1</c:v>
                </c:pt>
                <c:pt idx="10">
                  <c:v>15</c:v>
                </c:pt>
                <c:pt idx="11">
                  <c:v>14.9</c:v>
                </c:pt>
                <c:pt idx="12">
                  <c:v>14.8</c:v>
                </c:pt>
                <c:pt idx="13">
                  <c:v>14.8</c:v>
                </c:pt>
                <c:pt idx="14">
                  <c:v>14.7</c:v>
                </c:pt>
                <c:pt idx="15">
                  <c:v>14.6</c:v>
                </c:pt>
                <c:pt idx="16">
                  <c:v>14.5</c:v>
                </c:pt>
              </c:numCache>
            </c:numRef>
          </c:val>
          <c:smooth val="0"/>
          <c:extLst>
            <c:ext xmlns:c16="http://schemas.microsoft.com/office/drawing/2014/chart" uri="{C3380CC4-5D6E-409C-BE32-E72D297353CC}">
              <c16:uniqueId val="{00000001-6580-4042-AEF8-3E6B95EDD23B}"/>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5.1221745796626909E-2"/>
          <c:y val="0.87681839427605812"/>
          <c:w val="0.89975678040244966"/>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MRSA</a:t>
            </a:r>
          </a:p>
        </c:rich>
      </c:tx>
      <c:layout>
        <c:manualLayout>
          <c:xMode val="edge"/>
          <c:yMode val="edge"/>
          <c:x val="0.45845544554455447"/>
          <c:y val="4.5662100456621002E-2"/>
        </c:manualLayout>
      </c:layout>
      <c:overlay val="0"/>
      <c:spPr>
        <a:noFill/>
        <a:ln>
          <a:noFill/>
        </a:ln>
        <a:effectLst/>
      </c:spPr>
    </c:title>
    <c:autoTitleDeleted val="0"/>
    <c:plotArea>
      <c:layout>
        <c:manualLayout>
          <c:layoutTarget val="inner"/>
          <c:xMode val="edge"/>
          <c:yMode val="edge"/>
          <c:x val="0.10024759405074365"/>
          <c:y val="0.14087962962962963"/>
          <c:w val="0.84320677737065042"/>
          <c:h val="0.56067630244849531"/>
        </c:manualLayout>
      </c:layout>
      <c:lineChart>
        <c:grouping val="standard"/>
        <c:varyColors val="0"/>
        <c:ser>
          <c:idx val="1"/>
          <c:order val="0"/>
          <c:tx>
            <c:strRef>
              <c:f>MRSA_!$C$4</c:f>
              <c:strCache>
                <c:ptCount val="1"/>
                <c:pt idx="0">
                  <c:v>Cumulative MRSA Rate</c:v>
                </c:pt>
              </c:strCache>
            </c:strRef>
          </c:tx>
          <c:spPr>
            <a:ln>
              <a:solidFill>
                <a:srgbClr val="00B5CC"/>
              </a:solidFill>
            </a:ln>
            <a:effectLst/>
          </c:spPr>
          <c:marker>
            <c:symbol val="diamond"/>
            <c:size val="5"/>
            <c:spPr>
              <a:solidFill>
                <a:srgbClr val="00B5CC"/>
              </a:solidFill>
              <a:ln>
                <a:solidFill>
                  <a:srgbClr val="00B5CC"/>
                </a:solidFill>
              </a:ln>
            </c:spPr>
          </c:marker>
          <c:cat>
            <c:numRef>
              <c:f>MRSA_!$B$5:$B$21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MRSA_!$C$5:$C$28</c:f>
              <c:numCache>
                <c:formatCode>General</c:formatCode>
                <c:ptCount val="24"/>
                <c:pt idx="0">
                  <c:v>4.16</c:v>
                </c:pt>
                <c:pt idx="1">
                  <c:v>2.0459999999999998</c:v>
                </c:pt>
                <c:pt idx="2">
                  <c:v>1.371</c:v>
                </c:pt>
                <c:pt idx="3">
                  <c:v>1.0269999999999999</c:v>
                </c:pt>
                <c:pt idx="4">
                  <c:v>0.81399999999999995</c:v>
                </c:pt>
                <c:pt idx="5">
                  <c:v>0.67800000000000005</c:v>
                </c:pt>
                <c:pt idx="6">
                  <c:v>0.57899999999999996</c:v>
                </c:pt>
                <c:pt idx="7">
                  <c:v>1.016</c:v>
                </c:pt>
                <c:pt idx="8">
                  <c:v>1.8029999999999999</c:v>
                </c:pt>
                <c:pt idx="9">
                  <c:v>1.6160000000000001</c:v>
                </c:pt>
                <c:pt idx="10">
                  <c:v>1.4730000000000001</c:v>
                </c:pt>
                <c:pt idx="11">
                  <c:v>2.0179999999999998</c:v>
                </c:pt>
                <c:pt idx="12">
                  <c:v>4.16</c:v>
                </c:pt>
                <c:pt idx="13">
                  <c:v>2.0459999999999998</c:v>
                </c:pt>
                <c:pt idx="14">
                  <c:v>1.371</c:v>
                </c:pt>
                <c:pt idx="15">
                  <c:v>4.1079999999999997</c:v>
                </c:pt>
                <c:pt idx="16">
                  <c:v>3.2549999999999999</c:v>
                </c:pt>
              </c:numCache>
            </c:numRef>
          </c:val>
          <c:smooth val="0"/>
          <c:extLst>
            <c:ext xmlns:c16="http://schemas.microsoft.com/office/drawing/2014/chart" uri="{C3380CC4-5D6E-409C-BE32-E72D297353CC}">
              <c16:uniqueId val="{00000000-B651-4EB4-BA92-91704C4B5858}"/>
            </c:ext>
          </c:extLst>
        </c:ser>
        <c:ser>
          <c:idx val="0"/>
          <c:order val="1"/>
          <c:tx>
            <c:strRef>
              <c:f>MRSA_!$D$4</c:f>
              <c:strCache>
                <c:ptCount val="1"/>
                <c:pt idx="0">
                  <c:v>Target Rate: episodes per 100,000 occupied beds</c:v>
                </c:pt>
              </c:strCache>
            </c:strRef>
          </c:tx>
          <c:spPr>
            <a:ln w="19050">
              <a:solidFill>
                <a:srgbClr val="FF0000"/>
              </a:solidFill>
              <a:prstDash val="dash"/>
            </a:ln>
          </c:spPr>
          <c:marker>
            <c:symbol val="none"/>
          </c:marker>
          <c:cat>
            <c:numRef>
              <c:f>MRSA_!$B$5:$B$21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MRSA_!$D$5:$D$28</c:f>
              <c:numCache>
                <c:formatCode>General</c:formatCode>
                <c:ptCount val="24"/>
                <c:pt idx="0">
                  <c:v>4.2249999999999996</c:v>
                </c:pt>
                <c:pt idx="1">
                  <c:v>4.2069999999999999</c:v>
                </c:pt>
                <c:pt idx="2">
                  <c:v>4.1890000000000001</c:v>
                </c:pt>
                <c:pt idx="3">
                  <c:v>4.1710000000000003</c:v>
                </c:pt>
                <c:pt idx="4">
                  <c:v>4.1529999999999996</c:v>
                </c:pt>
                <c:pt idx="5">
                  <c:v>4.1349999999999998</c:v>
                </c:pt>
                <c:pt idx="6" formatCode="#,##0.000">
                  <c:v>4.117</c:v>
                </c:pt>
                <c:pt idx="7" formatCode="#,##0.000">
                  <c:v>4.0990000000000002</c:v>
                </c:pt>
                <c:pt idx="8" formatCode="#,##0.000">
                  <c:v>4.0810000000000004</c:v>
                </c:pt>
                <c:pt idx="9" formatCode="#,##0.000">
                  <c:v>4.0629999999999997</c:v>
                </c:pt>
                <c:pt idx="10" formatCode="#,##0.000">
                  <c:v>4.0460000000000003</c:v>
                </c:pt>
                <c:pt idx="11" formatCode="#,##0.000">
                  <c:v>4.0279999999999996</c:v>
                </c:pt>
                <c:pt idx="12" formatCode="#,##0.000">
                  <c:v>4.01</c:v>
                </c:pt>
                <c:pt idx="13" formatCode="#,##0.000">
                  <c:v>3.992</c:v>
                </c:pt>
                <c:pt idx="14" formatCode="#,##0.000">
                  <c:v>3.9740000000000002</c:v>
                </c:pt>
                <c:pt idx="15" formatCode="#,##0.000">
                  <c:v>3.956</c:v>
                </c:pt>
                <c:pt idx="16" formatCode="#,##0.000">
                  <c:v>3.9380000000000002</c:v>
                </c:pt>
              </c:numCache>
            </c:numRef>
          </c:val>
          <c:smooth val="0"/>
          <c:extLst>
            <c:ext xmlns:c16="http://schemas.microsoft.com/office/drawing/2014/chart" uri="{C3380CC4-5D6E-409C-BE32-E72D297353CC}">
              <c16:uniqueId val="{00000001-B651-4EB4-BA92-91704C4B5858}"/>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6.9703593981445391E-2"/>
          <c:y val="0.88595081436738221"/>
          <c:w val="0.89975678040244966"/>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Average % Compliance with Palliative Care Bundle</a:t>
            </a:r>
          </a:p>
        </c:rich>
      </c:tx>
      <c:layout>
        <c:manualLayout>
          <c:xMode val="edge"/>
          <c:yMode val="edge"/>
          <c:x val="0.21951356080489939"/>
          <c:y val="4.8898366870807813E-2"/>
        </c:manualLayout>
      </c:layout>
      <c:overlay val="0"/>
      <c:spPr>
        <a:noFill/>
        <a:ln>
          <a:noFill/>
        </a:ln>
        <a:effectLst/>
      </c:spPr>
    </c:title>
    <c:autoTitleDeleted val="0"/>
    <c:plotArea>
      <c:layout>
        <c:manualLayout>
          <c:layoutTarget val="inner"/>
          <c:xMode val="edge"/>
          <c:yMode val="edge"/>
          <c:x val="0.10203409328883323"/>
          <c:y val="0.18381014873140861"/>
          <c:w val="0.84320677737065042"/>
          <c:h val="0.53752806940799069"/>
        </c:manualLayout>
      </c:layout>
      <c:lineChart>
        <c:grouping val="standard"/>
        <c:varyColors val="0"/>
        <c:ser>
          <c:idx val="1"/>
          <c:order val="0"/>
          <c:tx>
            <c:strRef>
              <c:f>'Palliative Care'!$J$18</c:f>
              <c:strCache>
                <c:ptCount val="1"/>
                <c:pt idx="0">
                  <c:v>Average % Compliance</c:v>
                </c:pt>
              </c:strCache>
            </c:strRef>
          </c:tx>
          <c:spPr>
            <a:ln>
              <a:solidFill>
                <a:srgbClr val="00B5CC"/>
              </a:solidFill>
            </a:ln>
            <a:effectLst/>
          </c:spPr>
          <c:marker>
            <c:symbol val="diamond"/>
            <c:size val="5"/>
            <c:spPr>
              <a:solidFill>
                <a:srgbClr val="00B5CC"/>
              </a:solidFill>
              <a:ln>
                <a:solidFill>
                  <a:srgbClr val="00B5CC"/>
                </a:solidFill>
              </a:ln>
            </c:spPr>
          </c:marker>
          <c:cat>
            <c:numRef>
              <c:f>'Palliative Care'!$B$19:$B$24</c:f>
              <c:numCache>
                <c:formatCode>mmm\-yy</c:formatCode>
                <c:ptCount val="6"/>
                <c:pt idx="0">
                  <c:v>46113</c:v>
                </c:pt>
                <c:pt idx="1">
                  <c:v>46143</c:v>
                </c:pt>
                <c:pt idx="2">
                  <c:v>46174</c:v>
                </c:pt>
                <c:pt idx="3">
                  <c:v>46204</c:v>
                </c:pt>
                <c:pt idx="4">
                  <c:v>46235</c:v>
                </c:pt>
                <c:pt idx="5">
                  <c:v>46266</c:v>
                </c:pt>
              </c:numCache>
            </c:numRef>
          </c:cat>
          <c:val>
            <c:numRef>
              <c:f>'Palliative Care'!$J$19:$J$30</c:f>
              <c:numCache>
                <c:formatCode>0.00%</c:formatCode>
                <c:ptCount val="12"/>
                <c:pt idx="0">
                  <c:v>0.93156666666666654</c:v>
                </c:pt>
                <c:pt idx="1">
                  <c:v>0.90515000000000023</c:v>
                </c:pt>
                <c:pt idx="2">
                  <c:v>0.92451666666666654</c:v>
                </c:pt>
                <c:pt idx="3">
                  <c:v>0.90478333333333338</c:v>
                </c:pt>
                <c:pt idx="4">
                  <c:v>0.92221666666666657</c:v>
                </c:pt>
                <c:pt idx="5">
                  <c:v>0.94510000000000005</c:v>
                </c:pt>
              </c:numCache>
            </c:numRef>
          </c:val>
          <c:smooth val="0"/>
          <c:extLst>
            <c:ext xmlns:c16="http://schemas.microsoft.com/office/drawing/2014/chart" uri="{C3380CC4-5D6E-409C-BE32-E72D297353CC}">
              <c16:uniqueId val="{00000000-2C2B-4193-B27A-2816E7D03FF1}"/>
            </c:ext>
          </c:extLst>
        </c:ser>
        <c:ser>
          <c:idx val="0"/>
          <c:order val="1"/>
          <c:tx>
            <c:strRef>
              <c:f>'Palliative Care'!$C$18</c:f>
              <c:strCache>
                <c:ptCount val="1"/>
                <c:pt idx="0">
                  <c:v>Target</c:v>
                </c:pt>
              </c:strCache>
            </c:strRef>
          </c:tx>
          <c:spPr>
            <a:ln w="22225">
              <a:solidFill>
                <a:srgbClr val="FF0000"/>
              </a:solidFill>
              <a:prstDash val="dash"/>
            </a:ln>
          </c:spPr>
          <c:marker>
            <c:symbol val="none"/>
          </c:marker>
          <c:cat>
            <c:numRef>
              <c:f>'Palliative Care'!$B$19:$B$24</c:f>
              <c:numCache>
                <c:formatCode>mmm\-yy</c:formatCode>
                <c:ptCount val="6"/>
                <c:pt idx="0">
                  <c:v>46113</c:v>
                </c:pt>
                <c:pt idx="1">
                  <c:v>46143</c:v>
                </c:pt>
                <c:pt idx="2">
                  <c:v>46174</c:v>
                </c:pt>
                <c:pt idx="3">
                  <c:v>46204</c:v>
                </c:pt>
                <c:pt idx="4">
                  <c:v>46235</c:v>
                </c:pt>
                <c:pt idx="5">
                  <c:v>46266</c:v>
                </c:pt>
              </c:numCache>
            </c:numRef>
          </c:cat>
          <c:val>
            <c:numRef>
              <c:f>'Palliative Care'!$C$19:$C$30</c:f>
              <c:numCache>
                <c:formatCode>0%</c:formatCode>
                <c:ptCount val="12"/>
                <c:pt idx="0">
                  <c:v>0.95</c:v>
                </c:pt>
                <c:pt idx="1">
                  <c:v>0.95</c:v>
                </c:pt>
                <c:pt idx="2">
                  <c:v>0.95</c:v>
                </c:pt>
                <c:pt idx="3">
                  <c:v>0.95</c:v>
                </c:pt>
                <c:pt idx="4">
                  <c:v>0.95</c:v>
                </c:pt>
                <c:pt idx="5">
                  <c:v>0.95</c:v>
                </c:pt>
                <c:pt idx="6">
                  <c:v>0.95</c:v>
                </c:pt>
                <c:pt idx="7">
                  <c:v>0.95</c:v>
                </c:pt>
                <c:pt idx="8">
                  <c:v>0.95</c:v>
                </c:pt>
                <c:pt idx="9">
                  <c:v>0.95</c:v>
                </c:pt>
                <c:pt idx="10">
                  <c:v>0.95</c:v>
                </c:pt>
                <c:pt idx="11">
                  <c:v>0.95</c:v>
                </c:pt>
              </c:numCache>
            </c:numRef>
          </c:val>
          <c:smooth val="0"/>
          <c:extLst>
            <c:ext xmlns:c16="http://schemas.microsoft.com/office/drawing/2014/chart" uri="{C3380CC4-5D6E-409C-BE32-E72D297353CC}">
              <c16:uniqueId val="{00000001-2C2B-4193-B27A-2816E7D03FF1}"/>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3440310586176727"/>
          <c:y val="0.86576808107319914"/>
          <c:w val="0.56636811023622047"/>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1</cdr:x>
      <cdr:y>0.51191</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C097029E-65ED-6032-067B-65C52E968DB9}"/>
            </a:ext>
          </a:extLst>
        </cdr:cNvPr>
        <cdr:cNvCxnSpPr/>
      </cdr:nvCxnSpPr>
      <cdr:spPr>
        <a:xfrm xmlns:a="http://schemas.openxmlformats.org/drawingml/2006/main" flipH="1" flipV="1">
          <a:off x="10919882" y="6062133"/>
          <a:ext cx="0" cy="1344084"/>
        </a:xfrm>
        <a:prstGeom xmlns:a="http://schemas.openxmlformats.org/drawingml/2006/main" prst="line">
          <a:avLst/>
        </a:prstGeom>
        <a:ln xmlns:a="http://schemas.openxmlformats.org/drawingml/2006/main"/>
      </cdr:spPr>
      <cdr:style>
        <a:lnRef xmlns:a="http://schemas.openxmlformats.org/drawingml/2006/main" idx="1">
          <a:schemeClr val="accent5"/>
        </a:lnRef>
        <a:fillRef xmlns:a="http://schemas.openxmlformats.org/drawingml/2006/main" idx="0">
          <a:schemeClr val="accent5"/>
        </a:fillRef>
        <a:effectRef xmlns:a="http://schemas.openxmlformats.org/drawingml/2006/main" idx="0">
          <a:schemeClr val="accent5"/>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1</cdr:x>
      <cdr:y>0.51191</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ABA37211-E110-1394-B247-583D29FE1FD8}"/>
            </a:ext>
          </a:extLst>
        </cdr:cNvPr>
        <cdr:cNvCxnSpPr/>
      </cdr:nvCxnSpPr>
      <cdr:spPr>
        <a:xfrm xmlns:a="http://schemas.openxmlformats.org/drawingml/2006/main" flipH="1" flipV="1">
          <a:off x="10919882" y="6062133"/>
          <a:ext cx="0" cy="1344084"/>
        </a:xfrm>
        <a:prstGeom xmlns:a="http://schemas.openxmlformats.org/drawingml/2006/main" prst="line">
          <a:avLst/>
        </a:prstGeom>
        <a:ln xmlns:a="http://schemas.openxmlformats.org/drawingml/2006/main"/>
      </cdr:spPr>
      <cdr:style>
        <a:lnRef xmlns:a="http://schemas.openxmlformats.org/drawingml/2006/main" idx="1">
          <a:schemeClr val="accent5"/>
        </a:lnRef>
        <a:fillRef xmlns:a="http://schemas.openxmlformats.org/drawingml/2006/main" idx="0">
          <a:schemeClr val="accent5"/>
        </a:fillRef>
        <a:effectRef xmlns:a="http://schemas.openxmlformats.org/drawingml/2006/main" idx="0">
          <a:schemeClr val="accent5"/>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7734" cy="341622"/>
          </a:xfrm>
          <a:prstGeom prst="rect">
            <a:avLst/>
          </a:prstGeom>
        </p:spPr>
        <p:txBody>
          <a:bodyPr vert="horz" lIns="91568" tIns="45784" rIns="91568" bIns="45784" rtlCol="0"/>
          <a:lstStyle>
            <a:lvl1pPr algn="l">
              <a:defRPr sz="1200"/>
            </a:lvl1pPr>
          </a:lstStyle>
          <a:p>
            <a:endParaRPr lang="en-GB"/>
          </a:p>
        </p:txBody>
      </p:sp>
      <p:sp>
        <p:nvSpPr>
          <p:cNvPr id="3" name="Date Placeholder 2"/>
          <p:cNvSpPr>
            <a:spLocks noGrp="1"/>
          </p:cNvSpPr>
          <p:nvPr>
            <p:ph type="dt" idx="1"/>
          </p:nvPr>
        </p:nvSpPr>
        <p:spPr>
          <a:xfrm>
            <a:off x="5630891" y="1"/>
            <a:ext cx="4307734" cy="341622"/>
          </a:xfrm>
          <a:prstGeom prst="rect">
            <a:avLst/>
          </a:prstGeom>
        </p:spPr>
        <p:txBody>
          <a:bodyPr vert="horz" lIns="91568" tIns="45784" rIns="91568" bIns="45784" rtlCol="0"/>
          <a:lstStyle>
            <a:lvl1pPr algn="r">
              <a:defRPr sz="1200"/>
            </a:lvl1pPr>
          </a:lstStyle>
          <a:p>
            <a:fld id="{8387E339-4487-4EFF-8EDF-DF6298BDCA96}" type="datetimeFigureOut">
              <a:rPr lang="en-GB" smtClean="0"/>
              <a:t>15/10/2026</a:t>
            </a:fld>
            <a:endParaRPr lang="en-GB"/>
          </a:p>
        </p:txBody>
      </p:sp>
      <p:sp>
        <p:nvSpPr>
          <p:cNvPr id="4" name="Slide Image Placeholder 3"/>
          <p:cNvSpPr>
            <a:spLocks noGrp="1" noRot="1" noChangeAspect="1"/>
          </p:cNvSpPr>
          <p:nvPr>
            <p:ph type="sldImg" idx="2"/>
          </p:nvPr>
        </p:nvSpPr>
        <p:spPr>
          <a:xfrm>
            <a:off x="2928938" y="850900"/>
            <a:ext cx="4083050" cy="2297113"/>
          </a:xfrm>
          <a:prstGeom prst="rect">
            <a:avLst/>
          </a:prstGeom>
          <a:noFill/>
          <a:ln w="12700">
            <a:solidFill>
              <a:prstClr val="black"/>
            </a:solidFill>
          </a:ln>
        </p:spPr>
        <p:txBody>
          <a:bodyPr vert="horz" lIns="91568" tIns="45784" rIns="91568" bIns="45784" rtlCol="0" anchor="ctr"/>
          <a:lstStyle/>
          <a:p>
            <a:endParaRPr lang="en-GB"/>
          </a:p>
        </p:txBody>
      </p:sp>
      <p:sp>
        <p:nvSpPr>
          <p:cNvPr id="5" name="Notes Placeholder 4"/>
          <p:cNvSpPr>
            <a:spLocks noGrp="1"/>
          </p:cNvSpPr>
          <p:nvPr>
            <p:ph type="body" sz="quarter" idx="3"/>
          </p:nvPr>
        </p:nvSpPr>
        <p:spPr>
          <a:xfrm>
            <a:off x="994093" y="3276730"/>
            <a:ext cx="7952740" cy="2680961"/>
          </a:xfrm>
          <a:prstGeom prst="rect">
            <a:avLst/>
          </a:prstGeom>
        </p:spPr>
        <p:txBody>
          <a:bodyPr vert="horz" lIns="91568" tIns="45784" rIns="91568" bIns="4578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6467168"/>
            <a:ext cx="4307734" cy="341621"/>
          </a:xfrm>
          <a:prstGeom prst="rect">
            <a:avLst/>
          </a:prstGeom>
        </p:spPr>
        <p:txBody>
          <a:bodyPr vert="horz" lIns="91568" tIns="45784" rIns="91568" bIns="45784" rtlCol="0" anchor="b"/>
          <a:lstStyle>
            <a:lvl1pPr algn="l">
              <a:defRPr sz="1200"/>
            </a:lvl1pPr>
          </a:lstStyle>
          <a:p>
            <a:endParaRPr lang="en-GB"/>
          </a:p>
        </p:txBody>
      </p:sp>
      <p:sp>
        <p:nvSpPr>
          <p:cNvPr id="7" name="Slide Number Placeholder 6"/>
          <p:cNvSpPr>
            <a:spLocks noGrp="1"/>
          </p:cNvSpPr>
          <p:nvPr>
            <p:ph type="sldNum" sz="quarter" idx="5"/>
          </p:nvPr>
        </p:nvSpPr>
        <p:spPr>
          <a:xfrm>
            <a:off x="5630891" y="6467168"/>
            <a:ext cx="4307734" cy="341621"/>
          </a:xfrm>
          <a:prstGeom prst="rect">
            <a:avLst/>
          </a:prstGeom>
        </p:spPr>
        <p:txBody>
          <a:bodyPr vert="horz" lIns="91568" tIns="45784" rIns="91568" bIns="45784" rtlCol="0" anchor="b"/>
          <a:lstStyle>
            <a:lvl1pPr algn="r">
              <a:defRPr sz="1200"/>
            </a:lvl1pPr>
          </a:lstStyle>
          <a:p>
            <a:fld id="{578BA7F4-74E0-4FCD-8CFB-DBF6AAF24C16}" type="slidenum">
              <a:rPr lang="en-GB" smtClean="0"/>
              <a:t>‹#›</a:t>
            </a:fld>
            <a:endParaRPr lang="en-GB"/>
          </a:p>
        </p:txBody>
      </p:sp>
    </p:spTree>
    <p:extLst>
      <p:ext uri="{BB962C8B-B14F-4D97-AF65-F5344CB8AC3E}">
        <p14:creationId xmlns:p14="http://schemas.microsoft.com/office/powerpoint/2010/main" val="3445449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a:t>
            </a:fld>
            <a:endParaRPr lang="en-GB"/>
          </a:p>
        </p:txBody>
      </p:sp>
    </p:spTree>
    <p:extLst>
      <p:ext uri="{BB962C8B-B14F-4D97-AF65-F5344CB8AC3E}">
        <p14:creationId xmlns:p14="http://schemas.microsoft.com/office/powerpoint/2010/main" val="1801290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78BA7F4-74E0-4FCD-8CFB-DBF6AAF24C16}" type="slidenum">
              <a:rPr lang="en-GB" smtClean="0"/>
              <a:t>2</a:t>
            </a:fld>
            <a:endParaRPr lang="en-GB"/>
          </a:p>
        </p:txBody>
      </p:sp>
    </p:spTree>
    <p:extLst>
      <p:ext uri="{BB962C8B-B14F-4D97-AF65-F5344CB8AC3E}">
        <p14:creationId xmlns:p14="http://schemas.microsoft.com/office/powerpoint/2010/main" val="288645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78BA7F4-74E0-4FCD-8CFB-DBF6AAF24C16}" type="slidenum">
              <a:rPr lang="en-GB" smtClean="0"/>
              <a:t>3</a:t>
            </a:fld>
            <a:endParaRPr lang="en-GB"/>
          </a:p>
        </p:txBody>
      </p:sp>
    </p:spTree>
    <p:extLst>
      <p:ext uri="{BB962C8B-B14F-4D97-AF65-F5344CB8AC3E}">
        <p14:creationId xmlns:p14="http://schemas.microsoft.com/office/powerpoint/2010/main" val="1168401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14 Day Cancer Target - </a:t>
            </a:r>
            <a:r>
              <a:rPr lang="en-GB" sz="1000" dirty="0">
                <a:latin typeface="Arial" panose="020B0604020202020204" pitchFamily="34" charset="0"/>
                <a:ea typeface="Calibri" panose="020F0502020204030204" pitchFamily="34" charset="0"/>
                <a:cs typeface="Arial" panose="020B0604020202020204" pitchFamily="34" charset="0"/>
              </a:rPr>
              <a:t>All urgent suspected breast cancer referrals should be seen within 14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rPr>
              <a:t>14 Day Target Description: </a:t>
            </a:r>
            <a:r>
              <a:rPr lang="en-GB" sz="1000" dirty="0">
                <a:solidFill>
                  <a:srgbClr val="000000"/>
                </a:solidFill>
                <a:latin typeface="Arial" panose="020B0604020202020204" pitchFamily="34" charset="0"/>
                <a:ea typeface="Times New Roman" panose="02020603050405020304" pitchFamily="18" charset="0"/>
              </a:rPr>
              <a:t>Percentage of patients who were seen by a breast cancer specialist within 14 days of an urgent referral for suspect breast cancer.  The completed waiting time is measured from the date an initial breast cancer referral is first received by the Provider HSC Trust, and ends on the date that the patient attended their first outpatient appointment with a breast cancer specialist. Adjustments are made to the completed waiting time in the event of a patient not attending their appointment, cancelling or self-deferring treatment, or as a result of suspension for either medical or social reasons.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latin typeface="Arial" panose="020B0604020202020204" pitchFamily="34" charset="0"/>
                <a:cs typeface="Arial" panose="020B0604020202020204" pitchFamily="34" charset="0"/>
              </a:rPr>
              <a:t>This is a regional waiting list position for all NI Trusts.</a:t>
            </a:r>
          </a:p>
          <a:p>
            <a:endParaRPr lang="en-GB"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000" b="1" dirty="0">
              <a:latin typeface="Arial" panose="020B0604020202020204" pitchFamily="34"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Red Flag Referrals</a:t>
            </a:r>
          </a:p>
          <a:p>
            <a:pPr defTabSz="915680">
              <a:defRPr/>
            </a:pPr>
            <a:r>
              <a:rPr lang="en-GB" sz="1000" dirty="0"/>
              <a:t>Red flag referrals data is currently being validated and will be included in future reports.</a:t>
            </a: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4</a:t>
            </a:fld>
            <a:endParaRPr lang="en-GB"/>
          </a:p>
        </p:txBody>
      </p:sp>
    </p:spTree>
    <p:extLst>
      <p:ext uri="{BB962C8B-B14F-4D97-AF65-F5344CB8AC3E}">
        <p14:creationId xmlns:p14="http://schemas.microsoft.com/office/powerpoint/2010/main" val="2698693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14 Day (Non-Breast) Cancer - </a:t>
            </a:r>
            <a:r>
              <a:rPr lang="en-GB" sz="1000" dirty="0">
                <a:latin typeface="Arial" panose="020B0604020202020204" pitchFamily="34" charset="0"/>
                <a:cs typeface="Arial" panose="020B0604020202020204" pitchFamily="34" charset="0"/>
              </a:rPr>
              <a:t>U</a:t>
            </a:r>
            <a:r>
              <a:rPr lang="en-GB" sz="1000" dirty="0">
                <a:latin typeface="Arial" panose="020B0604020202020204" pitchFamily="34" charset="0"/>
                <a:ea typeface="Calibri" panose="020F0502020204030204" pitchFamily="34" charset="0"/>
                <a:cs typeface="Arial" panose="020B0604020202020204" pitchFamily="34" charset="0"/>
              </a:rPr>
              <a:t>rgent suspected non-breast cancer referrals seen within 14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rPr>
              <a:t>14 Day Description: </a:t>
            </a:r>
            <a:r>
              <a:rPr lang="en-GB" sz="1000" dirty="0">
                <a:solidFill>
                  <a:srgbClr val="000000"/>
                </a:solidFill>
                <a:latin typeface="Arial" panose="020B0604020202020204" pitchFamily="34" charset="0"/>
                <a:ea typeface="Times New Roman" panose="02020603050405020304" pitchFamily="18" charset="0"/>
              </a:rPr>
              <a:t>Percentage of patients who were seen by a cancer specialist within 14 days of an urgent referral for suspect cancer.  The completed waiting time is measured from the date an initial cancer referral is first received by the Provider HSC Trust, and ends on the date that the patient attended their first outpatient appointment with a cancer specialist. Adjustments are made to the completed waiting time in the event of a patient not attending their appointment, cancelling or self-deferring treatment, or as a result of suspension for either medical or social reasons. (Internal Trust target 100%).</a:t>
            </a:r>
          </a:p>
          <a:p>
            <a:endParaRPr lang="en-GB" sz="1000" dirty="0">
              <a:solidFill>
                <a:srgbClr val="000000"/>
              </a:solidFill>
              <a:latin typeface="Arial" panose="020B0604020202020204" pitchFamily="34" charset="0"/>
              <a:ea typeface="Times New Roman" panose="02020603050405020304" pitchFamily="18" charset="0"/>
            </a:endParaRPr>
          </a:p>
          <a:p>
            <a:r>
              <a:rPr lang="en-GB" sz="1000" dirty="0">
                <a:solidFill>
                  <a:srgbClr val="000000"/>
                </a:solidFill>
                <a:latin typeface="Arial" panose="020B0604020202020204" pitchFamily="34" charset="0"/>
                <a:ea typeface="Times New Roman" panose="02020603050405020304" pitchFamily="18" charset="0"/>
              </a:rPr>
              <a:t>Data includes </a:t>
            </a:r>
            <a:r>
              <a:rPr lang="en-GB" sz="1000" dirty="0">
                <a:latin typeface="Arial" panose="020B0604020202020204" pitchFamily="34" charset="0"/>
                <a:ea typeface="Aptos" panose="020B0004020202020204" pitchFamily="34" charset="0"/>
              </a:rPr>
              <a:t>non core activity &amp; Direct to Test.</a:t>
            </a:r>
          </a:p>
          <a:p>
            <a:endParaRPr lang="en-GB" sz="1000" dirty="0">
              <a:latin typeface="Arial" panose="020B0604020202020204" pitchFamily="34" charset="0"/>
              <a:ea typeface="Aptos" panose="020B0004020202020204" pitchFamily="34" charset="0"/>
            </a:endParaRPr>
          </a:p>
          <a:p>
            <a:r>
              <a:rPr lang="en-GB" sz="1000" dirty="0">
                <a:latin typeface="Arial" panose="020B0604020202020204" pitchFamily="34" charset="0"/>
                <a:ea typeface="Aptos" panose="020B0004020202020204" pitchFamily="34" charset="0"/>
              </a:rPr>
              <a:t>Tumour Site Graph excludes Tumour sites with a cumulative total of 5 or less.</a:t>
            </a:r>
          </a:p>
          <a:p>
            <a:endParaRPr lang="en-GB" sz="1000" b="1" dirty="0">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(Issues with 1</a:t>
            </a:r>
            <a:r>
              <a:rPr lang="en-GB" sz="100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st</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appointments being linked to cancer pathway).</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5</a:t>
            </a:fld>
            <a:endParaRPr lang="en-GB"/>
          </a:p>
        </p:txBody>
      </p:sp>
    </p:spTree>
    <p:extLst>
      <p:ext uri="{BB962C8B-B14F-4D97-AF65-F5344CB8AC3E}">
        <p14:creationId xmlns:p14="http://schemas.microsoft.com/office/powerpoint/2010/main" val="343807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rPr>
              <a:t>31 Day Cancer Target </a:t>
            </a:r>
            <a:r>
              <a:rPr lang="en-GB" sz="1000" dirty="0">
                <a:solidFill>
                  <a:srgbClr val="000000"/>
                </a:solidFill>
                <a:latin typeface="Arial" panose="020B0604020202020204" pitchFamily="34" charset="0"/>
                <a:ea typeface="Times New Roman" panose="02020603050405020304" pitchFamily="18" charset="0"/>
              </a:rPr>
              <a: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A</a:t>
            </a:r>
            <a:r>
              <a:rPr lang="en-GB" sz="1000" dirty="0">
                <a:latin typeface="Arial" panose="020B0604020202020204" pitchFamily="34" charset="0"/>
                <a:ea typeface="Calibri" panose="020F0502020204030204" pitchFamily="34" charset="0"/>
                <a:cs typeface="Arial" panose="020B0604020202020204" pitchFamily="34" charset="0"/>
              </a:rPr>
              <a:t>t least 98% of patients diagnosed with cancer should receive their first definitive treatment within 31 days of a decision to treat.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Calibri" panose="020F0502020204030204" pitchFamily="34" charset="0"/>
                <a:cs typeface="Arial" panose="020B0604020202020204" pitchFamily="34" charset="0"/>
              </a:rPr>
              <a:t>31 Day Target Description</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Percentage of patients who were treated within 31 days following a decision to treat being taken.  The completed waiting time is measured from the date a decision was taken to treat a patient for cancer and ends on the date the patient received their first definitive treatment for cancer. Adjustments are made to the completed waiting time in the event of a patient cancelling or self-deferring treatment or as a result of suspension for either medical or social reasons. </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6</a:t>
            </a:fld>
            <a:endParaRPr lang="en-GB"/>
          </a:p>
        </p:txBody>
      </p:sp>
    </p:spTree>
    <p:extLst>
      <p:ext uri="{BB962C8B-B14F-4D97-AF65-F5344CB8AC3E}">
        <p14:creationId xmlns:p14="http://schemas.microsoft.com/office/powerpoint/2010/main" val="1792594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t>62 Day Cancer Target </a:t>
            </a:r>
            <a:r>
              <a:rPr lang="en-GB" sz="1000" dirty="0"/>
              <a:t>- </a:t>
            </a:r>
            <a:r>
              <a:rPr lang="en-GB" sz="1000" dirty="0">
                <a:solidFill>
                  <a:srgbClr val="000000"/>
                </a:solidFill>
                <a:latin typeface="Arial" panose="020B0604020202020204" pitchFamily="34" charset="0"/>
              </a:rPr>
              <a:t>A</a:t>
            </a:r>
            <a:r>
              <a:rPr lang="en-GB" sz="1000" dirty="0">
                <a:solidFill>
                  <a:srgbClr val="000000"/>
                </a:solidFill>
                <a:latin typeface="Arial" panose="020B0604020202020204" pitchFamily="34" charset="0"/>
                <a:ea typeface="Times New Roman" panose="02020603050405020304" pitchFamily="18" charset="0"/>
              </a:rPr>
              <a:t>t least 95% of patients urgently referred with a suspected cancer should begin their first definitive treatment within 62 days.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rPr>
              <a:t>62 Day Target Description</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Percentage of patients beginning their first treatment for cancer following an urgent GP referral for suspect cancer. The completed waiting time is measured from the date an initial urgent suspect cancer referral is first received in a Provider HSC Trust, and ends on the date the patient receives their first definitive treatment for cancer. Adjustments are made to the completed waiting time in the event of a patient cancelling or self-deferring treatment or as a result of suspension for either medical or social reasons. </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7</a:t>
            </a:fld>
            <a:endParaRPr lang="en-GB"/>
          </a:p>
        </p:txBody>
      </p:sp>
    </p:spTree>
    <p:extLst>
      <p:ext uri="{BB962C8B-B14F-4D97-AF65-F5344CB8AC3E}">
        <p14:creationId xmlns:p14="http://schemas.microsoft.com/office/powerpoint/2010/main" val="1850673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patients conveyed by NIAS to Antrim &amp; Causeway Emergency Departments.  Figures exclude IFT, C5 and Routine. </a:t>
            </a:r>
          </a:p>
          <a:p>
            <a:r>
              <a:rPr lang="en-GB" sz="1000" dirty="0">
                <a:latin typeface="Arial" panose="020B0604020202020204" pitchFamily="34" charset="0"/>
                <a:ea typeface="Aptos" panose="020B0004020202020204" pitchFamily="34" charset="0"/>
                <a:cs typeface="Arial" panose="020B0604020202020204" pitchFamily="34" charset="0"/>
              </a:rPr>
              <a:t>IFT is an interfacility transfer. This is an emergency transfer from one hospital to another, for example a transfer from Causeway to Antrim Area Hospital. </a:t>
            </a:r>
          </a:p>
          <a:p>
            <a:r>
              <a:rPr lang="en-GB" sz="1000" dirty="0">
                <a:latin typeface="Arial" panose="020B0604020202020204" pitchFamily="34" charset="0"/>
                <a:ea typeface="Aptos" panose="020B0004020202020204" pitchFamily="34" charset="0"/>
                <a:cs typeface="Arial" panose="020B0604020202020204" pitchFamily="34" charset="0"/>
              </a:rPr>
              <a:t>C5 is a Category 5 call. This is the least urgent categorisation of NIAS’ emergency calls. </a:t>
            </a:r>
          </a:p>
          <a:p>
            <a:endParaRPr lang="en-GB" sz="1000" dirty="0">
              <a:latin typeface="Arial" panose="020B0604020202020204" pitchFamily="34" charset="0"/>
              <a:ea typeface="Aptos" panose="020B0004020202020204" pitchFamily="34" charset="0"/>
              <a:cs typeface="Arial" panose="020B0604020202020204" pitchFamily="34" charset="0"/>
            </a:endParaRPr>
          </a:p>
          <a:p>
            <a:endParaRPr lang="en-GB" sz="1000" dirty="0">
              <a:latin typeface="Arial" panose="020B0604020202020204" pitchFamily="34" charset="0"/>
              <a:ea typeface="Aptos" panose="020B000402020202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br>
              <a:rPr lang="en-GB" sz="1800" dirty="0">
                <a:latin typeface="Aptos" panose="020B0004020202020204" pitchFamily="34" charset="0"/>
                <a:ea typeface="Aptos" panose="020B0004020202020204" pitchFamily="34" charset="0"/>
                <a:cs typeface="Calibri" panose="020F0502020204030204" pitchFamily="34" charset="0"/>
              </a:rPr>
            </a:br>
            <a:br>
              <a:rPr lang="en-GB" sz="1800" dirty="0">
                <a:latin typeface="Aptos" panose="020B0004020202020204" pitchFamily="34" charset="0"/>
                <a:ea typeface="Aptos" panose="020B0004020202020204" pitchFamily="34" charset="0"/>
                <a:cs typeface="Calibri" panose="020F0502020204030204" pitchFamily="34" charset="0"/>
              </a:rPr>
            </a:br>
            <a:r>
              <a:rPr lang="en-GB" sz="1000" dirty="0">
                <a:latin typeface="Arial" panose="020B0604020202020204" pitchFamily="34" charset="0"/>
                <a:ea typeface="Calibri" panose="020F0502020204030204" pitchFamily="34" charset="0"/>
                <a:cs typeface="Arial" panose="020B0604020202020204" pitchFamily="34" charset="0"/>
              </a:rPr>
              <a:t> </a:t>
            </a:r>
            <a:endParaRPr lang="en-GB" sz="1000" dirty="0"/>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8</a:t>
            </a:fld>
            <a:endParaRPr lang="en-GB"/>
          </a:p>
        </p:txBody>
      </p:sp>
    </p:spTree>
    <p:extLst>
      <p:ext uri="{BB962C8B-B14F-4D97-AF65-F5344CB8AC3E}">
        <p14:creationId xmlns:p14="http://schemas.microsoft.com/office/powerpoint/2010/main" val="536984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 of patient handovers within 15 minutes.  Time is calculated from the arrival of NIAS resource at either Antrim or Causeway Emergency Departments to the physical handover of the patient into the care of the receiving hospital. Date based on the date of arrival at hospital.</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9</a:t>
            </a:fld>
            <a:endParaRPr lang="en-GB"/>
          </a:p>
        </p:txBody>
      </p:sp>
    </p:spTree>
    <p:extLst>
      <p:ext uri="{BB962C8B-B14F-4D97-AF65-F5344CB8AC3E}">
        <p14:creationId xmlns:p14="http://schemas.microsoft.com/office/powerpoint/2010/main" val="898506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 of patient handovers within 60 minutes.  Time is calculated from the arrival of NIAS resource at either Antrim or Causeway Emergency Departments to the physical handover of the patient into the care of the receiving hospital. Date based on the date of arrival at hospital.</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10</a:t>
            </a:fld>
            <a:endParaRPr lang="en-GB"/>
          </a:p>
        </p:txBody>
      </p:sp>
    </p:spTree>
    <p:extLst>
      <p:ext uri="{BB962C8B-B14F-4D97-AF65-F5344CB8AC3E}">
        <p14:creationId xmlns:p14="http://schemas.microsoft.com/office/powerpoint/2010/main" val="641892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Patient Handovers over 2 hours.  Time is calculated from the arrival of NIAS resource at either Antrim or Causeway Emergency Departments to the physical handover of the patient into the care of the receiving hospital. Date based on the date of arrival at hospital.</a:t>
            </a:r>
          </a:p>
          <a:p>
            <a:endParaRPr lang="en-GB" dirty="0"/>
          </a:p>
          <a:p>
            <a:endParaRPr lang="en-GB" dirty="0"/>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11</a:t>
            </a:fld>
            <a:endParaRPr lang="en-GB"/>
          </a:p>
        </p:txBody>
      </p:sp>
    </p:spTree>
    <p:extLst>
      <p:ext uri="{BB962C8B-B14F-4D97-AF65-F5344CB8AC3E}">
        <p14:creationId xmlns:p14="http://schemas.microsoft.com/office/powerpoint/2010/main" val="2456282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Average Patient Handover time by site.  Time is calculated from the arrival of NIAS resource at either Antrim or Causeway Emergency Departments to the physical handover of the patient into the care of the receiving hospital. Date based on the date of arrival at hospital.</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pPr>
              <a:defRPr/>
            </a:pPr>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12</a:t>
            </a:fld>
            <a:endParaRPr lang="en-GB"/>
          </a:p>
        </p:txBody>
      </p:sp>
    </p:spTree>
    <p:extLst>
      <p:ext uri="{BB962C8B-B14F-4D97-AF65-F5344CB8AC3E}">
        <p14:creationId xmlns:p14="http://schemas.microsoft.com/office/powerpoint/2010/main" val="3022901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Emergency attendances at Antrim &amp; Causeway Hospitals.  Excludes planned patients.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13</a:t>
            </a:fld>
            <a:endParaRPr lang="en-GB"/>
          </a:p>
        </p:txBody>
      </p:sp>
    </p:spTree>
    <p:extLst>
      <p:ext uri="{BB962C8B-B14F-4D97-AF65-F5344CB8AC3E}">
        <p14:creationId xmlns:p14="http://schemas.microsoft.com/office/powerpoint/2010/main" val="660762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Emergency attendances at Antrim &amp; Causeway Hospitals aged over 75.  Excludes planned patients.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14</a:t>
            </a:fld>
            <a:endParaRPr lang="en-GB"/>
          </a:p>
        </p:txBody>
      </p:sp>
    </p:spTree>
    <p:extLst>
      <p:ext uri="{BB962C8B-B14F-4D97-AF65-F5344CB8AC3E}">
        <p14:creationId xmlns:p14="http://schemas.microsoft.com/office/powerpoint/2010/main" val="2306010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4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95% of patients attending any Type 1, 2 or 3 emergency care department are either treated and discharged home, or admitted, within 4 hours of their arrival in the department.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pPr algn="l"/>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algn="l"/>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15</a:t>
            </a:fld>
            <a:endParaRPr lang="en-GB"/>
          </a:p>
        </p:txBody>
      </p:sp>
    </p:spTree>
    <p:extLst>
      <p:ext uri="{BB962C8B-B14F-4D97-AF65-F5344CB8AC3E}">
        <p14:creationId xmlns:p14="http://schemas.microsoft.com/office/powerpoint/2010/main" val="1630109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12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No patient attending any emergency department (ED) should wait longer than 12 hours.  Whilst the official target is 0, the SOMs target for 26/27 is to reduce 12 hour ED waits by 10%. (Baseline 2025/26)  Previously the target used was the SOMs monthly target.  From September 26 the target has changed to an average monthly target for the full year.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16</a:t>
            </a:fld>
            <a:endParaRPr lang="en-GB"/>
          </a:p>
        </p:txBody>
      </p:sp>
    </p:spTree>
    <p:extLst>
      <p:ext uri="{BB962C8B-B14F-4D97-AF65-F5344CB8AC3E}">
        <p14:creationId xmlns:p14="http://schemas.microsoft.com/office/powerpoint/2010/main" val="3063547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4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95% of patients attending any Type 1, 2 or 3 emergency care department are either treated and discharged home, or admitted, within 4 hours of their arrival in the department.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12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No patient attending any emergency department (ED) should wait longer than 12 hours.  Whilst the official target is 0, the SOMs target for 26/27 is to reduce 12 hour ED waits by 10%.</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l"/>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These are Regional statistics published </a:t>
            </a:r>
            <a:r>
              <a:rPr lang="en-GB" sz="1000" b="1" u="sng" dirty="0">
                <a:solidFill>
                  <a:srgbClr val="000000"/>
                </a:solidFill>
                <a:latin typeface="Arial" panose="020B0604020202020204" pitchFamily="34" charset="0"/>
                <a:ea typeface="Calibri" panose="020F0502020204030204" pitchFamily="34" charset="0"/>
                <a:cs typeface="Arial" panose="020B0604020202020204" pitchFamily="34" charset="0"/>
              </a:rPr>
              <a:t>quarterly</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 by the Department of Health. www.health-ni.gov.uk/articles/emergency-care-waiting-times</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17</a:t>
            </a:fld>
            <a:endParaRPr lang="en-GB"/>
          </a:p>
        </p:txBody>
      </p:sp>
    </p:spTree>
    <p:extLst>
      <p:ext uri="{BB962C8B-B14F-4D97-AF65-F5344CB8AC3E}">
        <p14:creationId xmlns:p14="http://schemas.microsoft.com/office/powerpoint/2010/main" val="3790124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Patients Not Waiting in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reduce the number of patients who leave the ED without their treatment being completed. Previously the target used was the SOMs monthly target.  From September 26 the target has changed to an average monthly target for the full year. </a:t>
            </a:r>
            <a:endParaRPr lang="en-GB" sz="1000" dirty="0">
              <a:latin typeface="Arial" panose="020B0604020202020204" pitchFamily="34" charset="0"/>
              <a:cs typeface="Arial" panose="020B0604020202020204" pitchFamily="34" charset="0"/>
            </a:endParaRPr>
          </a:p>
          <a:p>
            <a:endParaRPr lang="en-GB" sz="1000" b="1"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1% reduction on ED Attendances classified as do not wait (site specific). </a:t>
            </a:r>
            <a:r>
              <a:rPr lang="en-GB" sz="1000" dirty="0">
                <a:latin typeface="Arial" panose="020B0604020202020204" pitchFamily="34" charset="0"/>
                <a:ea typeface="Calibri" panose="020F0502020204030204" pitchFamily="34" charset="0"/>
                <a:cs typeface="Arial" panose="020B0604020202020204" pitchFamily="34" charset="0"/>
              </a:rPr>
              <a:t>The number of patients who leave the emergency care department before their treatment is complete as a proportion of the total number of new and unplanned review attendances each month.</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 system change led to an increase in # of ED disposition = unspecified. EPIC have fixed the issue in August. July and August data removed due to low confidence.</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ANTRIM - High Confidence (Low July 25 &amp; August 25). </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CAUSEWAY – High Confidence (Low July 25 &amp; August 25)</a:t>
            </a:r>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18</a:t>
            </a:fld>
            <a:endParaRPr lang="en-GB"/>
          </a:p>
        </p:txBody>
      </p:sp>
    </p:spTree>
    <p:extLst>
      <p:ext uri="{BB962C8B-B14F-4D97-AF65-F5344CB8AC3E}">
        <p14:creationId xmlns:p14="http://schemas.microsoft.com/office/powerpoint/2010/main" val="34245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Stroke Thrombolysis Target</a:t>
            </a:r>
            <a:r>
              <a:rPr lang="en-GB" sz="1000" dirty="0">
                <a:latin typeface="Arial" panose="020B0604020202020204" pitchFamily="34" charset="0"/>
                <a:cs typeface="Arial" panose="020B0604020202020204" pitchFamily="34" charset="0"/>
              </a:rPr>
              <a:t>: Ensure at least 16% of unplanned admissions with confirmed Ischaemic stroke receive thrombolysis.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rPr>
              <a:t>Proportion of unplanned admissions to hospital with a primary diagnosis of ischaemic stroke who receive thrombolysis treatment.  Unplanned admissions include those from an A&amp;E Department, GP and consultant outpatient clinic.</a:t>
            </a:r>
          </a:p>
          <a:p>
            <a:r>
              <a:rPr lang="en-GB" sz="1000" dirty="0">
                <a:solidFill>
                  <a:srgbClr val="000000"/>
                </a:solidFill>
                <a:latin typeface="Arial" panose="020B0604020202020204" pitchFamily="34" charset="0"/>
                <a:ea typeface="Times New Roman" panose="02020603050405020304" pitchFamily="18" charset="0"/>
              </a:rPr>
              <a:t>Deaths and discharges are used as an approximation of admissions.</a:t>
            </a: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solidFill>
                <a:srgbClr val="000000"/>
              </a:solidFill>
              <a:latin typeface="Arial" panose="020B0604020202020204" pitchFamily="34" charset="0"/>
              <a:ea typeface="Times New Roman" panose="02020603050405020304" pitchFamily="18" charset="0"/>
            </a:endParaRPr>
          </a:p>
          <a:p>
            <a:r>
              <a:rPr lang="en-GB" sz="1800" b="1" dirty="0">
                <a:solidFill>
                  <a:srgbClr val="000000"/>
                </a:solidFill>
                <a:latin typeface="Arial" panose="020B0604020202020204" pitchFamily="34" charset="0"/>
                <a:ea typeface="Times New Roman" panose="02020603050405020304" pitchFamily="18" charset="0"/>
              </a:rPr>
              <a:t> </a:t>
            </a:r>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19</a:t>
            </a:fld>
            <a:endParaRPr lang="en-GB"/>
          </a:p>
        </p:txBody>
      </p:sp>
    </p:spTree>
    <p:extLst>
      <p:ext uri="{BB962C8B-B14F-4D97-AF65-F5344CB8AC3E}">
        <p14:creationId xmlns:p14="http://schemas.microsoft.com/office/powerpoint/2010/main" val="35812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b="0" dirty="0">
                <a:latin typeface="Arial" panose="020B0604020202020204" pitchFamily="34" charset="0"/>
                <a:cs typeface="Arial" panose="020B0604020202020204" pitchFamily="34" charset="0"/>
              </a:rPr>
              <a:t>Consultant </a:t>
            </a:r>
            <a:r>
              <a:rPr lang="en-GB" sz="1000" dirty="0">
                <a:latin typeface="Arial" panose="020B0604020202020204" pitchFamily="34" charset="0"/>
                <a:cs typeface="Arial" panose="020B0604020202020204" pitchFamily="34" charset="0"/>
              </a:rPr>
              <a:t>Outpatient Activity based 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QOAR (Quarterly Outpatient Activity Return) and V-QOAR (Virtual Quarterly Outpatient Activity) Figures include face to face and virtual.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Due to manual changes and missing clinics.</a:t>
            </a:r>
            <a:endParaRPr lang="en-GB" sz="18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20</a:t>
            </a:fld>
            <a:endParaRPr lang="en-GB"/>
          </a:p>
        </p:txBody>
      </p:sp>
    </p:spTree>
    <p:extLst>
      <p:ext uri="{BB962C8B-B14F-4D97-AF65-F5344CB8AC3E}">
        <p14:creationId xmlns:p14="http://schemas.microsoft.com/office/powerpoint/2010/main" val="1117936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Untriaged Outpatient Referrals: </a:t>
            </a:r>
            <a:r>
              <a:rPr lang="en-GB" sz="1000" dirty="0">
                <a:latin typeface="Arial" panose="020B0604020202020204" pitchFamily="34" charset="0"/>
                <a:cs typeface="Arial" panose="020B0604020202020204" pitchFamily="34" charset="0"/>
              </a:rPr>
              <a:t>All Referral Types with a Referral Status of  Incomplete, New Request or Pending Review only. </a:t>
            </a:r>
            <a:r>
              <a:rPr lang="en-GB" sz="1000" dirty="0">
                <a:effectLst/>
                <a:latin typeface="Arial" panose="020B0604020202020204" pitchFamily="34" charset="0"/>
                <a:cs typeface="Arial" panose="020B0604020202020204" pitchFamily="34" charset="0"/>
              </a:rPr>
              <a:t>E</a:t>
            </a:r>
            <a:r>
              <a:rPr lang="en-GB" sz="1000" dirty="0">
                <a:effectLst/>
                <a:latin typeface="Arial" panose="020B0604020202020204" pitchFamily="34" charset="0"/>
                <a:ea typeface="Times New Roman" panose="02020603050405020304" pitchFamily="18" charset="0"/>
              </a:rPr>
              <a:t>xcludes weekends and bank holidays.</a:t>
            </a:r>
            <a:endParaRPr lang="en-GB" sz="1000" dirty="0">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p:txBody>
      </p:sp>
      <p:sp>
        <p:nvSpPr>
          <p:cNvPr id="4" name="Slide Number Placeholder 3"/>
          <p:cNvSpPr>
            <a:spLocks noGrp="1"/>
          </p:cNvSpPr>
          <p:nvPr>
            <p:ph type="sldNum" sz="quarter" idx="5"/>
          </p:nvPr>
        </p:nvSpPr>
        <p:spPr/>
        <p:txBody>
          <a:bodyPr/>
          <a:lstStyle/>
          <a:p>
            <a:fld id="{578BA7F4-74E0-4FCD-8CFB-DBF6AAF24C16}" type="slidenum">
              <a:rPr lang="en-GB" smtClean="0"/>
              <a:t>21</a:t>
            </a:fld>
            <a:endParaRPr lang="en-GB"/>
          </a:p>
        </p:txBody>
      </p:sp>
    </p:spTree>
    <p:extLst>
      <p:ext uri="{BB962C8B-B14F-4D97-AF65-F5344CB8AC3E}">
        <p14:creationId xmlns:p14="http://schemas.microsoft.com/office/powerpoint/2010/main" val="3082810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New DNA / on the day cancellation rate target: </a:t>
            </a:r>
            <a:r>
              <a:rPr lang="en-GB" sz="1000" dirty="0">
                <a:latin typeface="Arial" panose="020B0604020202020204" pitchFamily="34" charset="0"/>
                <a:cs typeface="Arial" panose="020B0604020202020204" pitchFamily="34" charset="0"/>
              </a:rPr>
              <a:t>Trusts to achieve a maximum of 5% DNAs/CNDs, of total intended attendances.</a:t>
            </a:r>
          </a:p>
          <a:p>
            <a:endParaRPr lang="en-GB" sz="1000" dirty="0">
              <a:latin typeface="Arial" panose="020B060402020202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Review DNA / on the day cancellation rate target: </a:t>
            </a:r>
            <a:r>
              <a:rPr lang="en-GB" sz="1000" dirty="0">
                <a:latin typeface="Arial" panose="020B0604020202020204" pitchFamily="34" charset="0"/>
                <a:cs typeface="Arial" panose="020B0604020202020204" pitchFamily="34" charset="0"/>
              </a:rPr>
              <a:t>Trusts to achieve a maximum of 8% DNAs/CNDs, of total intended attendances.</a:t>
            </a:r>
          </a:p>
          <a:p>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p>
        </p:txBody>
      </p:sp>
      <p:sp>
        <p:nvSpPr>
          <p:cNvPr id="4" name="Slide Number Placeholder 3"/>
          <p:cNvSpPr>
            <a:spLocks noGrp="1"/>
          </p:cNvSpPr>
          <p:nvPr>
            <p:ph type="sldNum" sz="quarter" idx="5"/>
          </p:nvPr>
        </p:nvSpPr>
        <p:spPr/>
        <p:txBody>
          <a:bodyPr/>
          <a:lstStyle/>
          <a:p>
            <a:fld id="{578BA7F4-74E0-4FCD-8CFB-DBF6AAF24C16}" type="slidenum">
              <a:rPr lang="en-GB" smtClean="0"/>
              <a:t>22</a:t>
            </a:fld>
            <a:endParaRPr lang="en-GB"/>
          </a:p>
        </p:txBody>
      </p:sp>
    </p:spTree>
    <p:extLst>
      <p:ext uri="{BB962C8B-B14F-4D97-AF65-F5344CB8AC3E}">
        <p14:creationId xmlns:p14="http://schemas.microsoft.com/office/powerpoint/2010/main" val="1220467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76729"/>
            <a:ext cx="7952740" cy="1699253"/>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9" name="Notes Placeholder 8">
            <a:extLst>
              <a:ext uri="{FF2B5EF4-FFF2-40B4-BE49-F238E27FC236}">
                <a16:creationId xmlns:a16="http://schemas.microsoft.com/office/drawing/2014/main" id="{CE7626D1-84E8-85AD-C936-962156BB5253}"/>
              </a:ext>
            </a:extLst>
          </p:cNvPr>
          <p:cNvSpPr>
            <a:spLocks noGrp="1"/>
          </p:cNvSpPr>
          <p:nvPr>
            <p:ph type="body" idx="1"/>
          </p:nvPr>
        </p:nvSpPr>
        <p:spPr>
          <a:xfrm>
            <a:off x="994093" y="3299769"/>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50% of patients should be waiting no longer than 9 weeks for a first consultant-led outpatient appointment.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52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be waiting more than 52 weeks for a first consultant-led outpatient appointment.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first consultant-led outpatient appointment who are waiting longer than 9 weeks, and the number who are waiting longer than 52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4537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76729"/>
            <a:ext cx="7952740" cy="1699253"/>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9" name="Notes Placeholder 8">
            <a:extLst>
              <a:ext uri="{FF2B5EF4-FFF2-40B4-BE49-F238E27FC236}">
                <a16:creationId xmlns:a16="http://schemas.microsoft.com/office/drawing/2014/main" id="{CE7626D1-84E8-85AD-C936-962156BB5253}"/>
              </a:ext>
            </a:extLst>
          </p:cNvPr>
          <p:cNvSpPr>
            <a:spLocks noGrp="1"/>
          </p:cNvSpPr>
          <p:nvPr>
            <p:ph type="body" idx="1"/>
          </p:nvPr>
        </p:nvSpPr>
        <p:spPr>
          <a:xfrm>
            <a:off x="994093" y="3299769"/>
            <a:ext cx="7952740" cy="2680961"/>
          </a:xfrm>
        </p:spPr>
        <p:txBody>
          <a:bodyPr/>
          <a:lstStyle/>
          <a:p>
            <a:r>
              <a:rPr lang="en-GB" sz="1000" b="1" dirty="0">
                <a:latin typeface="Arial" panose="020B0604020202020204" pitchFamily="34" charset="0"/>
                <a:cs typeface="Arial" panose="020B0604020202020204" pitchFamily="34" charset="0"/>
              </a:rPr>
              <a:t>PIFU Target</a:t>
            </a:r>
            <a:r>
              <a:rPr lang="en-GB" sz="1000" dirty="0">
                <a:latin typeface="Arial" panose="020B0604020202020204" pitchFamily="34" charset="0"/>
                <a:cs typeface="Arial" panose="020B0604020202020204" pitchFamily="34" charset="0"/>
              </a:rPr>
              <a:t>: </a:t>
            </a:r>
            <a:r>
              <a:rPr lang="en-GB" sz="1000" dirty="0">
                <a:effectLst/>
                <a:latin typeface="Arial" panose="020B0604020202020204" pitchFamily="34" charset="0"/>
                <a:ea typeface="Calibri" panose="020F0502020204030204" pitchFamily="34" charset="0"/>
                <a:cs typeface="Arial" panose="020B0604020202020204" pitchFamily="34" charset="0"/>
              </a:rPr>
              <a:t>To Expand the uptake of PIFU to all major outpatient specialties, transferring 5% of all patients that potentially require follow-up/review to PIFU pathways. </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Calculated using the clinic visit outcome from new and review appointments - number with ‘Outcome of an outpatient encounter - added to a PIFU waiting list’ as a percentage of all with ‘Outcome of an outpatient encounter - added to a PIFU waiting list’ plus ‘Outcome of an outpatient encounter - added to a review waiting list’.</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Includes Acute &amp; Elderly Care Specialties</a:t>
            </a: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Excludes Maternity &amp; Child Health, Learning Disability, Mental Health, and Community Specialties.</a:t>
            </a: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Includes Consultant-led and ICATS appointments but excludes AHP / Nurse – led. </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from May 2026.</a:t>
            </a: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7619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Inpatients &amp; Day Cases as per Encompass Service Delivery Plan (SDP) Dashboard.</a:t>
            </a:r>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25</a:t>
            </a:fld>
            <a:endParaRPr lang="en-GB"/>
          </a:p>
        </p:txBody>
      </p:sp>
    </p:spTree>
    <p:extLst>
      <p:ext uri="{BB962C8B-B14F-4D97-AF65-F5344CB8AC3E}">
        <p14:creationId xmlns:p14="http://schemas.microsoft.com/office/powerpoint/2010/main" val="1611150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55% of patients should wait no longer than 13 weeks for inpatient/day case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52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52 weeks for inpatient/day case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inpatient/day case treatment who are waiting longer than 13 weeks; and the number of patients waiting longer than 52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1603037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Inpatient Length of Stay Target: </a:t>
            </a:r>
            <a:r>
              <a:rPr lang="en-GB" sz="1000" dirty="0">
                <a:latin typeface="Arial" panose="020B0604020202020204" pitchFamily="34" charset="0"/>
                <a:cs typeface="Arial" panose="020B0604020202020204" pitchFamily="34" charset="0"/>
              </a:rPr>
              <a:t>Decrease across those specialties currently above CHKS peer group levels (reduce average LOS). </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This metric is aimed at Elective Inpatient Admissions – to include all waiting list, booked and planned patients. Day Cases and Regular Attenders are to be excluded. Day Cases with LOS&gt;0 are included. All ages are included.</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Appropriate Peer Groups/Services/TFCs/Specialties will be established using the CHKS comparative analysis.</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27</a:t>
            </a:fld>
            <a:endParaRPr lang="en-GB"/>
          </a:p>
        </p:txBody>
      </p:sp>
    </p:spTree>
    <p:extLst>
      <p:ext uri="{BB962C8B-B14F-4D97-AF65-F5344CB8AC3E}">
        <p14:creationId xmlns:p14="http://schemas.microsoft.com/office/powerpoint/2010/main" val="3393783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Admissions on Day of Inpatient Surgery Target: </a:t>
            </a:r>
            <a:r>
              <a:rPr lang="en-GB" sz="1000" dirty="0">
                <a:latin typeface="Arial" panose="020B0604020202020204" pitchFamily="34" charset="0"/>
                <a:cs typeface="Arial" panose="020B0604020202020204" pitchFamily="34" charset="0"/>
              </a:rPr>
              <a:t>Increase across those specialties currently below CHKS peer group.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 </a:t>
            </a:r>
            <a:r>
              <a:rPr lang="en-GB" sz="1000" dirty="0">
                <a:effectLst/>
                <a:latin typeface="Arial" panose="020B0604020202020204" pitchFamily="34" charset="0"/>
                <a:ea typeface="Calibri" panose="020F0502020204030204" pitchFamily="34" charset="0"/>
                <a:cs typeface="Arial" panose="020B0604020202020204" pitchFamily="34" charset="0"/>
              </a:rPr>
              <a:t>To increase the number/rate of patients having surgery on their day of admission thereby reducing hospital stays.</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Elective admissions include waiting list, booked and planned patients. Patients admitted electively who have their surgery on the same day as admission are expressed as a percentage of all elective admissions. Excludes all those with intended management of </a:t>
            </a:r>
            <a:r>
              <a:rPr lang="en-GB" sz="1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Daycase</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metric is reported in arrears.</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April 26.</a:t>
            </a:r>
          </a:p>
          <a:p>
            <a:endParaRPr lang="en-GB"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28</a:t>
            </a:fld>
            <a:endParaRPr lang="en-GB"/>
          </a:p>
        </p:txBody>
      </p:sp>
    </p:spTree>
    <p:extLst>
      <p:ext uri="{BB962C8B-B14F-4D97-AF65-F5344CB8AC3E}">
        <p14:creationId xmlns:p14="http://schemas.microsoft.com/office/powerpoint/2010/main" val="705283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29</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diagnostic test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1890555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30</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diagnostic test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0432072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Endoscopy as per Encompass Service Delivery Plan (SDP) Dashboard</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31</a:t>
            </a:fld>
            <a:endParaRPr lang="en-GB"/>
          </a:p>
        </p:txBody>
      </p:sp>
    </p:spTree>
    <p:extLst>
      <p:ext uri="{BB962C8B-B14F-4D97-AF65-F5344CB8AC3E}">
        <p14:creationId xmlns:p14="http://schemas.microsoft.com/office/powerpoint/2010/main" val="2732992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32</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an Endoscopy.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an Endoscopy.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an Endoscopy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119015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1357"/>
          </a:xfrm>
        </p:spPr>
        <p:txBody>
          <a:bodyPr/>
          <a:lstStyle/>
          <a:p>
            <a:r>
              <a:rPr lang="en-GB" sz="1000" b="1" dirty="0">
                <a:latin typeface="Arial" panose="020B0604020202020204" pitchFamily="34" charset="0"/>
                <a:cs typeface="Arial" panose="020B0604020202020204" pitchFamily="34" charset="0"/>
              </a:rPr>
              <a:t>DNA / CND</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reduce the level of Main Theatre, DPU Theatre and Endoscopy Suite capacity impacted by DNAs or on the day cancellations in order to increase throughput.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rate of Theatre/DPU/Endo activity where the patient did not attend relates to the number of DNAs (Did Not Attend)/CND (Cancelled on the Day) by patients/hospitals as a proportion of total Theatre/DPU/Endo activity scheduled.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000" dirty="0">
                <a:latin typeface="Arial" panose="020B0604020202020204" pitchFamily="34" charset="0"/>
                <a:cs typeface="Arial" panose="020B0604020202020204" pitchFamily="34" charset="0"/>
              </a:rPr>
              <a:t>High: From October 25 data is high confidence. Still work ongoing establishing patients voided instead of cancelled. Data is for </a:t>
            </a:r>
            <a:r>
              <a:rPr lang="en-GB" sz="1000" b="1" dirty="0">
                <a:latin typeface="Arial" panose="020B0604020202020204" pitchFamily="34" charset="0"/>
                <a:cs typeface="Arial" panose="020B0604020202020204" pitchFamily="34" charset="0"/>
              </a:rPr>
              <a:t>cases</a:t>
            </a:r>
            <a:r>
              <a:rPr lang="en-GB" sz="1000" dirty="0">
                <a:latin typeface="Arial" panose="020B0604020202020204" pitchFamily="34" charset="0"/>
                <a:cs typeface="Arial" panose="020B0604020202020204" pitchFamily="34" charset="0"/>
              </a:rPr>
              <a:t> not </a:t>
            </a:r>
            <a:r>
              <a:rPr lang="en-GB" sz="1000" b="1" dirty="0">
                <a:latin typeface="Arial" panose="020B0604020202020204" pitchFamily="34" charset="0"/>
                <a:cs typeface="Arial" panose="020B0604020202020204" pitchFamily="34" charset="0"/>
              </a:rPr>
              <a:t>appointments </a:t>
            </a:r>
            <a:r>
              <a:rPr lang="en-GB" sz="1000" dirty="0">
                <a:latin typeface="Arial" panose="020B0604020202020204" pitchFamily="34" charset="0"/>
                <a:cs typeface="Arial" panose="020B0604020202020204" pitchFamily="34" charset="0"/>
              </a:rPr>
              <a:t>at this stage.</a:t>
            </a:r>
          </a:p>
          <a:p>
            <a:r>
              <a:rPr lang="en-GB" sz="1000" dirty="0">
                <a:latin typeface="Arial" panose="020B0604020202020204" pitchFamily="34" charset="0"/>
                <a:cs typeface="Arial" panose="020B0604020202020204" pitchFamily="34" charset="0"/>
              </a:rPr>
              <a:t>------------------------------------------------------------------------------------------------------------------------------------------------------------------------------------- </a:t>
            </a:r>
          </a:p>
          <a:p>
            <a:endParaRPr lang="en-GB" sz="1000" dirty="0">
              <a:latin typeface="Arial" panose="020B060402020202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Run Times</a:t>
            </a:r>
            <a:r>
              <a:rPr lang="en-GB" sz="1000" dirty="0">
                <a:latin typeface="Arial" panose="020B060402020202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To maintain an efficient level of run times in Main Theatres, DPU Theatres and Endoscopy Suites to increase theatre capacity.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Theatre Run Time is the rate of total minutes from the start of the first patient to the end of the last patient as a percentage of scheduled theatre minutes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March 26.</a:t>
            </a:r>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476423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432634"/>
          </a:xfrm>
        </p:spPr>
        <p:txBody>
          <a:bodyPr/>
          <a:lstStyle/>
          <a:p>
            <a:r>
              <a:rPr lang="en-GB" sz="1000" b="1" dirty="0">
                <a:latin typeface="Arial" panose="020B0604020202020204" pitchFamily="34" charset="0"/>
                <a:cs typeface="Arial" panose="020B0604020202020204" pitchFamily="34" charset="0"/>
              </a:rPr>
              <a:t>Operating Times</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maintain an efficient level of operating times in Main Theatres and DPU Theatres to increase theatre capacity.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Theatre Operating Time is the rate of total minutes from the start of a patient to the end of a patient, added together to get the sum for each patient on the list, as a percentage of all Available theatre minutes for that list.</a:t>
            </a:r>
          </a:p>
          <a:p>
            <a:r>
              <a:rPr lang="en-GB" sz="1000" dirty="0">
                <a:solidFill>
                  <a:srgbClr val="000000"/>
                </a:solidFill>
                <a:latin typeface="Calibri" panose="020F0502020204030204" pitchFamily="34" charset="0"/>
                <a:ea typeface="Times New Roman" panose="02020603050405020304" pitchFamily="18" charset="0"/>
              </a:rPr>
              <a:t> </a:t>
            </a:r>
            <a:endParaRPr lang="en-GB" sz="1000" dirty="0">
              <a:solidFill>
                <a:srgbClr val="000000"/>
              </a:solidFill>
              <a:latin typeface="Arial" panose="020B0604020202020204" pitchFamily="34" charset="0"/>
              <a:ea typeface="Times New Roman" panose="02020603050405020304" pitchFamily="18"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Operating time rate is calculated as the total operating time for each patient and is taken as a % of all available theatre scheduled minutes.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March 26.</a:t>
            </a:r>
            <a:endParaRPr lang="en-GB" dirty="0"/>
          </a:p>
        </p:txBody>
      </p:sp>
    </p:spTree>
    <p:extLst>
      <p:ext uri="{BB962C8B-B14F-4D97-AF65-F5344CB8AC3E}">
        <p14:creationId xmlns:p14="http://schemas.microsoft.com/office/powerpoint/2010/main" val="4523383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AHP New Contacts as per Encompass Workbench Report 667793 – Regulatory Submission Returns Dashboard – AHP Activity</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confidence.</a:t>
            </a:r>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35</a:t>
            </a:fld>
            <a:endParaRPr lang="en-GB"/>
          </a:p>
        </p:txBody>
      </p:sp>
    </p:spTree>
    <p:extLst>
      <p:ext uri="{BB962C8B-B14F-4D97-AF65-F5344CB8AC3E}">
        <p14:creationId xmlns:p14="http://schemas.microsoft.com/office/powerpoint/2010/main" val="2031757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 </a:t>
            </a:r>
            <a:r>
              <a:rPr lang="en-GB" sz="1000" dirty="0">
                <a:latin typeface="Arial" panose="020B0604020202020204" pitchFamily="34" charset="0"/>
                <a:ea typeface="Calibri" panose="020F0502020204030204" pitchFamily="34" charset="0"/>
                <a:cs typeface="Arial" panose="020B0604020202020204" pitchFamily="34" charset="0"/>
              </a:rPr>
              <a:t>Patients should not wait more than 13 weeks from referral to commencement of AHP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AHP treatment. </a:t>
            </a:r>
            <a:r>
              <a:rPr lang="en-GB" sz="1000" dirty="0">
                <a:solidFill>
                  <a:srgbClr val="000000"/>
                </a:solidFill>
                <a:latin typeface="Arial" panose="020B0604020202020204" pitchFamily="34" charset="0"/>
                <a:ea typeface="Times New Roman" panose="02020603050405020304" pitchFamily="18" charset="0"/>
              </a:rPr>
              <a:t>Waiting times for all of the following AHP services are reported.</a:t>
            </a:r>
          </a:p>
          <a:p>
            <a:r>
              <a:rPr lang="en-GB" sz="1000" dirty="0">
                <a:solidFill>
                  <a:srgbClr val="000000"/>
                </a:solidFill>
                <a:latin typeface="Arial" panose="020B0604020202020204" pitchFamily="34" charset="0"/>
                <a:ea typeface="Times New Roman" panose="02020603050405020304" pitchFamily="18" charset="0"/>
              </a:rPr>
              <a:t> </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Dietetics</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Occupational Therapy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Orthoptics</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Physiotherapy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Podiatry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Speech and Language Therapy</a:t>
            </a:r>
          </a:p>
          <a:p>
            <a:pPr marL="343380" indent="-343380">
              <a:buFont typeface="Symbol" panose="05050102010706020507" pitchFamily="18" charset="2"/>
              <a:buChar char=""/>
            </a:pPr>
            <a:endParaRPr lang="en-GB" sz="1000" dirty="0">
              <a:solidFill>
                <a:srgbClr val="000000"/>
              </a:solidFill>
              <a:latin typeface="Arial" panose="020B0604020202020204" pitchFamily="34" charset="0"/>
              <a:ea typeface="Times New Roman" panose="02020603050405020304" pitchFamily="18" charset="0"/>
            </a:endParaRPr>
          </a:p>
          <a:p>
            <a:pPr marL="343380" indent="-343380">
              <a:buFont typeface="Symbol" panose="05050102010706020507" pitchFamily="18" charset="2"/>
              <a:buChar char=""/>
            </a:pPr>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9459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37</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Adult Mental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mental health services should have their assessment commenced within 9 weeks of referral.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rPr>
              <a:t>From September 2025 Dementia waits are excluded from Adult MH figures.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February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67551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38</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7 and 28 Day Discharge Target: </a:t>
            </a:r>
            <a:r>
              <a:rPr lang="en-GB" sz="1000" dirty="0">
                <a:latin typeface="Arial" panose="020B0604020202020204" pitchFamily="34" charset="0"/>
                <a:ea typeface="Calibri" panose="020F0502020204030204" pitchFamily="34" charset="0"/>
                <a:cs typeface="Arial" panose="020B0604020202020204" pitchFamily="34" charset="0"/>
              </a:rPr>
              <a:t>Ensure that 99% of all mental health discharges take place within 7 days of the patient being assessed as medically fit for discharge, with no discharge taking more than 28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0397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39</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7 and 28 Day Discharge Target: </a:t>
            </a:r>
            <a:r>
              <a:rPr lang="en-GB" sz="1000" dirty="0">
                <a:latin typeface="Arial" panose="020B0604020202020204" pitchFamily="34" charset="0"/>
                <a:ea typeface="Calibri" panose="020F0502020204030204" pitchFamily="34" charset="0"/>
                <a:cs typeface="Arial" panose="020B0604020202020204" pitchFamily="34" charset="0"/>
              </a:rPr>
              <a:t>Ensure that 99% of all learning disability discharges take place within 7 days of the patient being assessed as medically fit for discharge, with no discharge taking more than 28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Holywell Hospital</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55828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40</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13 weeks to access Psychological Therapies.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Psychological Therapies services should have their assessment commenced within 13 weeks of referral.</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Psychological Therapies – High from April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1392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41</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Dementia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all Dementia services should have their assessment commenced within 9 weeks of referral.</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Dementia – Medium from January 26, High from July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4216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42</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Child and Adolescent Mental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mental health services should have their assessment commenced within 9 weeks of referral.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Excludes Step 2 Family Support waits.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February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68094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Unallocated Cases Target: </a:t>
            </a:r>
            <a:r>
              <a:rPr lang="en-GB" sz="1000" dirty="0">
                <a:latin typeface="Arial" panose="020B0604020202020204" pitchFamily="34" charset="0"/>
                <a:ea typeface="Calibri" panose="020F0502020204030204" pitchFamily="34" charset="0"/>
                <a:cs typeface="Arial" panose="020B0604020202020204" pitchFamily="34" charset="0"/>
              </a:rPr>
              <a:t>Reduce by 10% the number of Family Support Category Unallocated Cases waiting &gt;20 days.  </a:t>
            </a:r>
            <a:r>
              <a:rPr lang="en-GB" sz="1000" b="1" dirty="0">
                <a:latin typeface="Arial" panose="020B0604020202020204" pitchFamily="34" charset="0"/>
                <a:ea typeface="Calibri" panose="020F0502020204030204" pitchFamily="34" charset="0"/>
                <a:cs typeface="Arial" panose="020B0604020202020204" pitchFamily="34" charset="0"/>
              </a:rPr>
              <a:t>Family Support cases only. </a:t>
            </a:r>
            <a:r>
              <a:rPr lang="en-GB" sz="1000" dirty="0">
                <a:latin typeface="Arial" panose="020B0604020202020204" pitchFamily="34" charset="0"/>
                <a:ea typeface="Calibri" panose="020F0502020204030204" pitchFamily="34" charset="0"/>
                <a:cs typeface="Arial" panose="020B0604020202020204" pitchFamily="34" charset="0"/>
              </a:rPr>
              <a:t>(2025/26 &amp; 2026/27 – Data Baseline at March 2025).</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Ensure consistent governance around the management of unallocated cases within Children’s Services - Family Support only.</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82691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29"/>
            <a:ext cx="7952740" cy="3074616"/>
          </a:xfrm>
        </p:spPr>
        <p:txBody>
          <a:bodyPr/>
          <a:lstStyle/>
          <a:p>
            <a:r>
              <a:rPr lang="en-GB" sz="1000" b="1" dirty="0">
                <a:latin typeface="Arial" panose="020B0604020202020204" pitchFamily="34" charset="0"/>
                <a:cs typeface="Arial" panose="020B0604020202020204" pitchFamily="34" charset="0"/>
              </a:rPr>
              <a:t>Care Package Target: </a:t>
            </a:r>
            <a:r>
              <a:rPr lang="en-GB" sz="1000" dirty="0">
                <a:latin typeface="Arial" panose="020B0604020202020204" pitchFamily="34" charset="0"/>
                <a:cs typeface="Arial" panose="020B0604020202020204" pitchFamily="34" charset="0"/>
              </a:rPr>
              <a:t>10% reduction in unmet need hours </a:t>
            </a:r>
            <a:r>
              <a:rPr lang="en-GB" sz="1000" b="1" u="sng" dirty="0">
                <a:latin typeface="Arial" panose="020B0604020202020204" pitchFamily="34" charset="0"/>
                <a:cs typeface="Arial" panose="020B0604020202020204" pitchFamily="34" charset="0"/>
              </a:rPr>
              <a:t>full</a:t>
            </a:r>
            <a:r>
              <a:rPr lang="en-GB" sz="1000" b="1" dirty="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&amp; 10% reduction in unmet need hours </a:t>
            </a:r>
            <a:r>
              <a:rPr lang="en-GB" sz="1000" b="1" u="sng" dirty="0">
                <a:latin typeface="Arial" panose="020B0604020202020204" pitchFamily="34" charset="0"/>
                <a:cs typeface="Arial" panose="020B0604020202020204" pitchFamily="34" charset="0"/>
              </a:rPr>
              <a:t>partial</a:t>
            </a:r>
            <a:r>
              <a:rPr lang="en-GB" sz="1000" dirty="0">
                <a:latin typeface="Arial" panose="020B0604020202020204" pitchFamily="34" charset="0"/>
                <a:cs typeface="Arial" panose="020B0604020202020204" pitchFamily="34" charset="0"/>
              </a:rPr>
              <a:t>.  </a:t>
            </a:r>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This target relates to t</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he Number of Unmet Needs Hours of Domiciliary Care at month end – for Full and Partial Packages and across all Programmes of Care. (2025/26 &amp; 2026/27 - Data Baseline for Northern Trust is at April 2025).</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Care/Domiciliary Care Unmet Need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Is a term used for persons who have been assessed as meeting the Domiciliary care criteria but continue to wait at home, in another community setting (i.e. Care Home), or in acute care/hospital setting, while a community domiciliary care package is being arranged by the Trust, irrespective if the service user is waiting for a full or partial package of care.</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CARE/DOMICILARY PACKAGE OF CARE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care/Domiciliary Package of Care is a term used for services provided to a person who has been assessed as meeting the criteria for Home Care/Domiciliary Care.		</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FULL PACKAGE OF CARE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Full Package of Care is a term used for the complete home care/domiciliary care service the service user requires following assessment.</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PARTIAL PACKAGE OF CARE - </a:t>
            </a:r>
            <a:r>
              <a:rPr lang="en-GB" sz="1000" dirty="0">
                <a:latin typeface="Arial" panose="020B0604020202020204" pitchFamily="34" charset="0"/>
                <a:ea typeface="Calibri" panose="020F0502020204030204" pitchFamily="34" charset="0"/>
                <a:cs typeface="Arial" panose="020B0604020202020204" pitchFamily="34" charset="0"/>
              </a:rPr>
              <a:t>Partial package of care is a term used when the service user is waiting part of their package of care or an increase in their already established package of care. 	</a:t>
            </a:r>
            <a:r>
              <a:rPr lang="en-GB" sz="1800" dirty="0">
                <a:latin typeface="Calibri" panose="020F0502020204030204" pitchFamily="34" charset="0"/>
                <a:ea typeface="Calibri" panose="020F0502020204030204" pitchFamily="34" charset="0"/>
              </a:rPr>
              <a:t>	</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78327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45</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Direct Payments Target: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5% increase in Direct Payments in effect at month end for service users. (2025/26 Data Baseline at March 2025, 2026/27 Data Baseline at March 2026).</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the number of service user direct payments in effect at month end.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These are cash payments given in lieu of community care services to those who have been assessed as needing some form of care, and are intended to give users greater choice in their care. The payment must be sufficient to enable the service user to purchase services to meet their needs, and must be spent on services that meet eligible needs.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In line with Service Oversight Measures (SOMs) this is direct payments made to Service Users (Clients) only.  Payments to Carers are excluded. </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76589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Compliance with Serious Adverse Incidents (SAI) Processes</a:t>
            </a:r>
          </a:p>
          <a:p>
            <a:r>
              <a:rPr lang="en-GB" sz="1000" dirty="0">
                <a:solidFill>
                  <a:srgbClr val="000000"/>
                </a:solidFill>
                <a:latin typeface="Arial" panose="020B0604020202020204" pitchFamily="34" charset="0"/>
              </a:rPr>
              <a:t>Total number of SAI Reports Overdue / Not completed includes (Level 1 – Due within 8 weeks), (Level 2 – Due within 12 weeks) &amp;  (Level 3 – Due by date as agreed by SPPG/PHA and HSC Trusts)</a:t>
            </a:r>
            <a:r>
              <a:rPr lang="en-GB" sz="1000" dirty="0"/>
              <a:t>  </a:t>
            </a:r>
            <a:endParaRPr lang="en-GB" sz="1000" dirty="0">
              <a:solidFill>
                <a:srgbClr val="000000"/>
              </a:solidFill>
              <a:latin typeface="Arial" panose="020B0604020202020204" pitchFamily="34" charset="0"/>
            </a:endParaRPr>
          </a:p>
          <a:p>
            <a:r>
              <a:rPr lang="en-GB" dirty="0"/>
              <a:t> </a:t>
            </a:r>
            <a:endParaRPr lang="en-GB" sz="1000" b="1"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082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47</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1850644"/>
          </a:xfrm>
        </p:spPr>
        <p:txBody>
          <a:bodyPr/>
          <a:lstStyle/>
          <a:p>
            <a:r>
              <a:rPr lang="en-GB" sz="1000" b="1" dirty="0">
                <a:latin typeface="Arial" panose="020B0604020202020204" pitchFamily="34" charset="0"/>
                <a:cs typeface="Arial" panose="020B0604020202020204" pitchFamily="34" charset="0"/>
              </a:rPr>
              <a:t>Hospital Acquired Infections Target: </a:t>
            </a:r>
            <a:r>
              <a:rPr lang="en-GB" sz="1000" b="0" i="0" u="none" strike="noStrike" baseline="0" dirty="0">
                <a:solidFill>
                  <a:srgbClr val="000000"/>
                </a:solidFill>
                <a:latin typeface="Arial" panose="020B0604020202020204" pitchFamily="34" charset="0"/>
              </a:rPr>
              <a:t>Healthcare-associated infections (HCAI) targets include outcome targets defined as reductions in CDI and MRSA incidence rates. Incidence rates have been employed instead of previously used counts of cases to facilitate more accurate and comparable assessments across different HSC Trusts. </a:t>
            </a:r>
          </a:p>
          <a:p>
            <a:endParaRPr lang="en-GB" sz="1000" dirty="0">
              <a:solidFill>
                <a:srgbClr val="000000"/>
              </a:solidFill>
              <a:latin typeface="Arial" panose="020B0604020202020204" pitchFamily="34" charset="0"/>
            </a:endParaRPr>
          </a:p>
          <a:p>
            <a:r>
              <a:rPr lang="en-GB" sz="1000" b="0" i="0" u="none" strike="noStrike" baseline="0" dirty="0">
                <a:solidFill>
                  <a:srgbClr val="000000"/>
                </a:solidFill>
                <a:latin typeface="Arial" panose="020B0604020202020204" pitchFamily="34" charset="0"/>
              </a:rPr>
              <a:t>A target is considered achieved if it represents a minimal statistically significant change from the 2023/24 baseline. The intermediate annual, quarterly and monthly MRSA and CDI targets are determined by interpolating between the baseline incidence rates and the targets set for the end of the UK National Action Plan (NAP) period, facilitating a gradual progression towards achieving the overall MRSA and CDI objectives.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confidence</a:t>
            </a:r>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04951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48</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Compliance with Palliative Care NQIs Target: A)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To achieve 95% compliance with each element of the Palliative Care NQIs.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		                          B)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also monitor the overall compliance from all elements of the palliative care NQIs. </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Target Description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000" dirty="0">
                <a:effectLst/>
                <a:latin typeface="Arial" panose="020B0604020202020204" pitchFamily="34" charset="0"/>
                <a:ea typeface="Calibri" panose="020F0502020204030204" pitchFamily="34" charset="0"/>
                <a:cs typeface="Arial" panose="020B0604020202020204" pitchFamily="34" charset="0"/>
              </a:rPr>
              <a:t>People admitted to the district nursing caseload will receive quality palliative and end of life care in their home.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track, monitor and evaluate the quality of nursing care given to patients on a palliative care journey to support improvements using these six measures:</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lvl="0"/>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NQI1 - Palliative Keyworker (PCKW) Identified </a:t>
            </a:r>
          </a:p>
          <a:p>
            <a:pPr lvl="0"/>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NQI2 - PCKW Role Explained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NQI3 -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Palliative Diagnosis Recorded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NQI4 - End of Life Care Operational System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ELCOS) Phase Recorded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NQI5 -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Anticipatory Medications Prescribed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NQI6 -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Preferred Place of Care Recorded</a:t>
            </a:r>
          </a:p>
          <a:p>
            <a:r>
              <a:rPr lang="en-GB" sz="1000" dirty="0">
                <a:effectLst/>
                <a:latin typeface="Arial" panose="020B0604020202020204" pitchFamily="34" charset="0"/>
                <a:ea typeface="Calibri" panose="020F0502020204030204" pitchFamily="34" charset="0"/>
                <a:cs typeface="Arial" panose="020B0604020202020204" pitchFamily="34" charset="0"/>
              </a:rPr>
              <a:t> </a:t>
            </a:r>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June 26.</a:t>
            </a:r>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54051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Where there is a level with figures in red, these are the most recent position, with figures in black being what they moved from.</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49</a:t>
            </a:fld>
            <a:endParaRPr lang="en-GB"/>
          </a:p>
        </p:txBody>
      </p:sp>
    </p:spTree>
    <p:extLst>
      <p:ext uri="{BB962C8B-B14F-4D97-AF65-F5344CB8AC3E}">
        <p14:creationId xmlns:p14="http://schemas.microsoft.com/office/powerpoint/2010/main" val="2757854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8" name="Rectangle 7"/>
          <p:cNvSpPr/>
          <p:nvPr userDrawn="1"/>
        </p:nvSpPr>
        <p:spPr>
          <a:xfrm>
            <a:off x="217005" y="203752"/>
            <a:ext cx="11757991" cy="6450496"/>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1685" y="477078"/>
            <a:ext cx="2733261" cy="494026"/>
          </a:xfrm>
          <a:prstGeom prst="rect">
            <a:avLst/>
          </a:prstGeom>
        </p:spPr>
      </p:pic>
      <p:sp>
        <p:nvSpPr>
          <p:cNvPr id="13" name="Rectangle 12"/>
          <p:cNvSpPr/>
          <p:nvPr userDrawn="1"/>
        </p:nvSpPr>
        <p:spPr>
          <a:xfrm>
            <a:off x="217005" y="1538288"/>
            <a:ext cx="278295" cy="395287"/>
          </a:xfrm>
          <a:prstGeom prst="rect">
            <a:avLst/>
          </a:prstGeom>
          <a:solidFill>
            <a:srgbClr val="EB0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8"/>
          <p:cNvSpPr>
            <a:spLocks noGrp="1"/>
          </p:cNvSpPr>
          <p:nvPr>
            <p:ph type="body" sz="quarter" idx="12" hasCustomPrompt="1"/>
          </p:nvPr>
        </p:nvSpPr>
        <p:spPr>
          <a:xfrm>
            <a:off x="671513" y="1410305"/>
            <a:ext cx="10748548" cy="1838325"/>
          </a:xfrm>
          <a:prstGeom prst="rect">
            <a:avLst/>
          </a:prstGeom>
        </p:spPr>
        <p:txBody>
          <a:bodyPr/>
          <a:lstStyle>
            <a:lvl1pPr marL="0" indent="0">
              <a:buNone/>
              <a:defRPr sz="4400" b="1">
                <a:solidFill>
                  <a:srgbClr val="0F3E4C"/>
                </a:solidFill>
                <a:latin typeface="Arial" panose="020B0604020202020204" pitchFamily="34" charset="0"/>
                <a:cs typeface="Arial" panose="020B0604020202020204" pitchFamily="34" charset="0"/>
              </a:defRPr>
            </a:lvl1pPr>
          </a:lstStyle>
          <a:p>
            <a:pPr lvl="0"/>
            <a:r>
              <a:rPr lang="en-GB" dirty="0"/>
              <a:t>Insert text here</a:t>
            </a:r>
          </a:p>
        </p:txBody>
      </p:sp>
      <p:sp>
        <p:nvSpPr>
          <p:cNvPr id="14" name="Rectangle 13"/>
          <p:cNvSpPr/>
          <p:nvPr userDrawn="1"/>
        </p:nvSpPr>
        <p:spPr>
          <a:xfrm>
            <a:off x="217005" y="6450496"/>
            <a:ext cx="11757991" cy="203752"/>
          </a:xfrm>
          <a:prstGeom prst="rect">
            <a:avLst/>
          </a:prstGeom>
          <a:solidFill>
            <a:srgbClr val="084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1485" y="5214615"/>
            <a:ext cx="1403498" cy="1351211"/>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79243" y="343973"/>
            <a:ext cx="2759475" cy="788422"/>
          </a:xfrm>
          <a:prstGeom prst="rect">
            <a:avLst/>
          </a:prstGeom>
        </p:spPr>
      </p:pic>
    </p:spTree>
    <p:extLst>
      <p:ext uri="{BB962C8B-B14F-4D97-AF65-F5344CB8AC3E}">
        <p14:creationId xmlns:p14="http://schemas.microsoft.com/office/powerpoint/2010/main" val="2101476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Rectangle 7"/>
          <p:cNvSpPr/>
          <p:nvPr userDrawn="1"/>
        </p:nvSpPr>
        <p:spPr>
          <a:xfrm>
            <a:off x="217005" y="203752"/>
            <a:ext cx="11757991" cy="6450496"/>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217005" y="6450496"/>
            <a:ext cx="11757991" cy="203752"/>
          </a:xfrm>
          <a:prstGeom prst="rect">
            <a:avLst/>
          </a:prstGeom>
          <a:solidFill>
            <a:srgbClr val="084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1685" y="477078"/>
            <a:ext cx="2733261" cy="494026"/>
          </a:xfrm>
          <a:prstGeom prst="rect">
            <a:avLst/>
          </a:prstGeom>
        </p:spPr>
      </p:pic>
      <p:sp>
        <p:nvSpPr>
          <p:cNvPr id="13" name="Rectangle 12"/>
          <p:cNvSpPr/>
          <p:nvPr userDrawn="1"/>
        </p:nvSpPr>
        <p:spPr>
          <a:xfrm>
            <a:off x="217005" y="1520688"/>
            <a:ext cx="278295" cy="332826"/>
          </a:xfrm>
          <a:prstGeom prst="rect">
            <a:avLst/>
          </a:prstGeom>
          <a:solidFill>
            <a:srgbClr val="EB0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8"/>
          <p:cNvSpPr>
            <a:spLocks noGrp="1"/>
          </p:cNvSpPr>
          <p:nvPr>
            <p:ph type="body" sz="quarter" idx="12" hasCustomPrompt="1"/>
          </p:nvPr>
        </p:nvSpPr>
        <p:spPr>
          <a:xfrm>
            <a:off x="671513" y="1410306"/>
            <a:ext cx="10748548" cy="558538"/>
          </a:xfrm>
          <a:prstGeom prst="rect">
            <a:avLst/>
          </a:prstGeom>
        </p:spPr>
        <p:txBody>
          <a:bodyPr/>
          <a:lstStyle>
            <a:lvl1pPr marL="0" indent="0">
              <a:buNone/>
              <a:defRPr sz="3600" b="1">
                <a:solidFill>
                  <a:srgbClr val="0F3E4C"/>
                </a:solidFill>
                <a:latin typeface="Arial" panose="020B0604020202020204" pitchFamily="34" charset="0"/>
                <a:cs typeface="Arial" panose="020B0604020202020204" pitchFamily="34" charset="0"/>
              </a:defRPr>
            </a:lvl1pPr>
          </a:lstStyle>
          <a:p>
            <a:pPr lvl="0"/>
            <a:r>
              <a:rPr lang="en-GB" dirty="0"/>
              <a:t>Insert title of slide</a:t>
            </a:r>
          </a:p>
        </p:txBody>
      </p:sp>
      <p:sp>
        <p:nvSpPr>
          <p:cNvPr id="3" name="Text Placeholder 2"/>
          <p:cNvSpPr>
            <a:spLocks noGrp="1"/>
          </p:cNvSpPr>
          <p:nvPr>
            <p:ph type="body" sz="quarter" idx="13" hasCustomPrompt="1"/>
          </p:nvPr>
        </p:nvSpPr>
        <p:spPr>
          <a:xfrm>
            <a:off x="671513" y="2177658"/>
            <a:ext cx="10748962" cy="4043755"/>
          </a:xfrm>
          <a:prstGeom prst="rect">
            <a:avLst/>
          </a:prstGeom>
        </p:spPr>
        <p:txBody>
          <a:bodyPr/>
          <a:lstStyle>
            <a:lvl1pPr marL="342900" indent="-342900">
              <a:buFont typeface="Arial" panose="020B0604020202020204" pitchFamily="34" charset="0"/>
              <a:buChar char="•"/>
              <a:defRPr sz="2000" baseline="0">
                <a:solidFill>
                  <a:srgbClr val="0F3E4C"/>
                </a:solidFill>
                <a:latin typeface="Arial" panose="020B0604020202020204" pitchFamily="34" charset="0"/>
                <a:cs typeface="Arial" panose="020B0604020202020204" pitchFamily="34" charset="0"/>
              </a:defRPr>
            </a:lvl1pPr>
          </a:lstStyle>
          <a:p>
            <a:pPr lvl="0"/>
            <a:r>
              <a:rPr lang="en-GB" dirty="0"/>
              <a:t>Insert text here</a:t>
            </a:r>
          </a:p>
          <a:p>
            <a:pPr lvl="0"/>
            <a:r>
              <a:rPr lang="en-GB" dirty="0"/>
              <a:t>Insert text here</a:t>
            </a:r>
          </a:p>
          <a:p>
            <a:pPr lvl="0"/>
            <a:r>
              <a:rPr lang="en-GB" dirty="0"/>
              <a:t>Insert text here</a:t>
            </a:r>
          </a:p>
          <a:p>
            <a:pPr lvl="0"/>
            <a:r>
              <a:rPr lang="en-GB" dirty="0"/>
              <a:t>Insert text here</a:t>
            </a:r>
          </a:p>
          <a:p>
            <a:pPr lvl="0"/>
            <a:r>
              <a:rPr lang="en-GB" dirty="0"/>
              <a:t>Insert text here</a:t>
            </a:r>
          </a:p>
          <a:p>
            <a:pPr lvl="0"/>
            <a:r>
              <a:rPr lang="en-GB" dirty="0"/>
              <a:t>Insert text here</a:t>
            </a:r>
          </a:p>
          <a:p>
            <a:pPr lvl="0"/>
            <a:endParaRPr lang="en-GB"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1485" y="5214615"/>
            <a:ext cx="1403498" cy="1351211"/>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79243" y="343973"/>
            <a:ext cx="2759475" cy="788422"/>
          </a:xfrm>
          <a:prstGeom prst="rect">
            <a:avLst/>
          </a:prstGeom>
        </p:spPr>
      </p:pic>
    </p:spTree>
    <p:extLst>
      <p:ext uri="{BB962C8B-B14F-4D97-AF65-F5344CB8AC3E}">
        <p14:creationId xmlns:p14="http://schemas.microsoft.com/office/powerpoint/2010/main" val="13286916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444078"/>
      </p:ext>
    </p:extLst>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1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1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1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1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1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1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1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9.xml"/></Relationships>
</file>

<file path=ppt/slides/_rels/slide1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31.xml"/></Relationships>
</file>

<file path=ppt/slides/_rels/slide2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35.xml"/></Relationships>
</file>

<file path=ppt/slides/_rels/slide23.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37.xml"/></Relationships>
</file>

<file path=ppt/slides/_rels/slide24.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41.xml"/></Relationships>
</file>

<file path=ppt/slides/_rels/slide27.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44.xml"/><Relationship Id="rId4" Type="http://schemas.openxmlformats.org/officeDocument/2006/relationships/chart" Target="../charts/chart43.xml"/></Relationships>
</file>

<file path=ppt/slides/_rels/slide28.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chart" Target="../charts/chart47.xml"/><Relationship Id="rId4" Type="http://schemas.openxmlformats.org/officeDocument/2006/relationships/chart" Target="../charts/chart46.xml"/></Relationships>
</file>

<file path=ppt/slides/_rels/slide29.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49.xml"/></Relationships>
</file>

<file path=ppt/slides/_rels/slide30.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51.xml"/></Relationships>
</file>

<file path=ppt/slides/_rels/slide31.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54.xml"/></Relationships>
</file>

<file path=ppt/slides/_rels/slide33.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hart" Target="../charts/chart56.xml"/></Relationships>
</file>

<file path=ppt/slides/_rels/slide34.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58.xml"/></Relationships>
</file>

<file path=ppt/slides/_rels/slide35.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60.xml"/></Relationships>
</file>

<file path=ppt/slides/_rels/slide36.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hart" Target="../charts/chart62.xml"/></Relationships>
</file>

<file path=ppt/slides/_rels/slide37.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64.xml"/></Relationships>
</file>

<file path=ppt/slides/_rels/slide38.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66.xml"/></Relationships>
</file>

<file path=ppt/slides/_rels/slide39.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hart" Target="../charts/chart68.xml"/></Relationships>
</file>

<file path=ppt/slides/_rels/slide40.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chart" Target="../charts/chart72.xml"/></Relationships>
</file>

<file path=ppt/slides/_rels/slide43.xml.rels><?xml version="1.0" encoding="UTF-8" standalone="yes"?>
<Relationships xmlns="http://schemas.openxmlformats.org/package/2006/relationships"><Relationship Id="rId3" Type="http://schemas.openxmlformats.org/officeDocument/2006/relationships/chart" Target="../charts/chart73.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hart" Target="../charts/chart75.xml"/></Relationships>
</file>

<file path=ppt/slides/_rels/slide45.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77.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chart" Target="../charts/chart79.xml"/></Relationships>
</file>

<file path=ppt/slides/_rels/slide48.xml.rels><?xml version="1.0" encoding="UTF-8" standalone="yes"?>
<Relationships xmlns="http://schemas.openxmlformats.org/package/2006/relationships"><Relationship Id="rId3" Type="http://schemas.openxmlformats.org/officeDocument/2006/relationships/chart" Target="../charts/chart80.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3572" y="1803229"/>
            <a:ext cx="10748548" cy="3408857"/>
          </a:xfrm>
        </p:spPr>
        <p:txBody>
          <a:bodyPr/>
          <a:lstStyle/>
          <a:p>
            <a:pPr algn="ctr"/>
            <a:r>
              <a:rPr lang="en-GB" sz="3600" b="1" dirty="0">
                <a:latin typeface="Arial" panose="020B0604020202020204" pitchFamily="34" charset="0"/>
                <a:cs typeface="Arial" panose="020B0604020202020204" pitchFamily="34" charset="0"/>
              </a:rPr>
              <a:t>Trust Board Performance Report</a:t>
            </a:r>
          </a:p>
          <a:p>
            <a:pPr algn="ctr"/>
            <a:r>
              <a:rPr lang="en-GB" sz="3600" b="1" dirty="0">
                <a:latin typeface="Arial" panose="020B0604020202020204" pitchFamily="34" charset="0"/>
                <a:cs typeface="Arial" panose="020B0604020202020204" pitchFamily="34" charset="0"/>
              </a:rPr>
              <a:t> </a:t>
            </a:r>
            <a:r>
              <a:rPr lang="en-GB" sz="3600" dirty="0"/>
              <a:t>September</a:t>
            </a:r>
            <a:r>
              <a:rPr lang="en-GB" sz="3600" b="1" dirty="0">
                <a:latin typeface="Arial" panose="020B0604020202020204" pitchFamily="34" charset="0"/>
                <a:cs typeface="Arial" panose="020B0604020202020204" pitchFamily="34" charset="0"/>
              </a:rPr>
              <a:t> 2026</a:t>
            </a:r>
          </a:p>
          <a:p>
            <a:pPr algn="ctr"/>
            <a:endParaRPr lang="en-GB" sz="2400" dirty="0"/>
          </a:p>
          <a:p>
            <a:pPr algn="ctr"/>
            <a:r>
              <a:rPr lang="en-GB" sz="2400" dirty="0">
                <a:latin typeface="Arial" panose="020B0604020202020204" pitchFamily="34" charset="0"/>
                <a:cs typeface="Arial" panose="020B0604020202020204" pitchFamily="34" charset="0"/>
              </a:rPr>
              <a:t>Prepared and issued by</a:t>
            </a:r>
          </a:p>
          <a:p>
            <a:pPr algn="ctr"/>
            <a:r>
              <a:rPr lang="en-GB" sz="2400" dirty="0">
                <a:latin typeface="Arial" panose="020B0604020202020204" pitchFamily="34" charset="0"/>
                <a:cs typeface="Arial" panose="020B0604020202020204" pitchFamily="34" charset="0"/>
              </a:rPr>
              <a:t>Strategic Planning, Performance &amp; ICT </a:t>
            </a:r>
          </a:p>
          <a:p>
            <a:pPr algn="ctr"/>
            <a:r>
              <a:rPr lang="en-GB" sz="2400" dirty="0"/>
              <a:t>15 October </a:t>
            </a:r>
            <a:r>
              <a:rPr lang="en-GB" sz="2400" dirty="0">
                <a:latin typeface="Arial" panose="020B0604020202020204" pitchFamily="34" charset="0"/>
                <a:cs typeface="Arial" panose="020B0604020202020204" pitchFamily="34" charset="0"/>
              </a:rPr>
              <a:t>2026</a:t>
            </a:r>
          </a:p>
          <a:p>
            <a:endParaRPr lang="en-GB" dirty="0"/>
          </a:p>
        </p:txBody>
      </p:sp>
    </p:spTree>
    <p:extLst>
      <p:ext uri="{BB962C8B-B14F-4D97-AF65-F5344CB8AC3E}">
        <p14:creationId xmlns:p14="http://schemas.microsoft.com/office/powerpoint/2010/main" val="2311965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771939" y="1181341"/>
            <a:ext cx="8224577" cy="558538"/>
          </a:xfrm>
        </p:spPr>
        <p:txBody>
          <a:bodyPr/>
          <a:lstStyle/>
          <a:p>
            <a:r>
              <a:rPr lang="en-GB" sz="3200" dirty="0"/>
              <a:t>Contents</a:t>
            </a:r>
          </a:p>
        </p:txBody>
      </p:sp>
      <p:graphicFrame>
        <p:nvGraphicFramePr>
          <p:cNvPr id="7" name="Table 6">
            <a:extLst>
              <a:ext uri="{FF2B5EF4-FFF2-40B4-BE49-F238E27FC236}">
                <a16:creationId xmlns:a16="http://schemas.microsoft.com/office/drawing/2014/main" id="{04A821EC-CA58-1373-EDD4-322C022C3894}"/>
              </a:ext>
            </a:extLst>
          </p:cNvPr>
          <p:cNvGraphicFramePr>
            <a:graphicFrameLocks noGrp="1"/>
          </p:cNvGraphicFramePr>
          <p:nvPr>
            <p:extLst>
              <p:ext uri="{D42A27DB-BD31-4B8C-83A1-F6EECF244321}">
                <p14:modId xmlns:p14="http://schemas.microsoft.com/office/powerpoint/2010/main" val="1231246037"/>
              </p:ext>
            </p:extLst>
          </p:nvPr>
        </p:nvGraphicFramePr>
        <p:xfrm>
          <a:off x="870262" y="1739879"/>
          <a:ext cx="8224579" cy="4663440"/>
        </p:xfrm>
        <a:graphic>
          <a:graphicData uri="http://schemas.openxmlformats.org/drawingml/2006/table">
            <a:tbl>
              <a:tblPr firstRow="1" bandRow="1">
                <a:tableStyleId>{5C22544A-7EE6-4342-B048-85BDC9FD1C3A}</a:tableStyleId>
              </a:tblPr>
              <a:tblGrid>
                <a:gridCol w="5109072">
                  <a:extLst>
                    <a:ext uri="{9D8B030D-6E8A-4147-A177-3AD203B41FA5}">
                      <a16:colId xmlns:a16="http://schemas.microsoft.com/office/drawing/2014/main" val="1660878418"/>
                    </a:ext>
                  </a:extLst>
                </a:gridCol>
                <a:gridCol w="3115507">
                  <a:extLst>
                    <a:ext uri="{9D8B030D-6E8A-4147-A177-3AD203B41FA5}">
                      <a16:colId xmlns:a16="http://schemas.microsoft.com/office/drawing/2014/main" val="2741459124"/>
                    </a:ext>
                  </a:extLst>
                </a:gridCol>
              </a:tblGrid>
              <a:tr h="219924">
                <a:tc>
                  <a:txBody>
                    <a:bodyPr/>
                    <a:lstStyle/>
                    <a:p>
                      <a:r>
                        <a:rPr lang="en-GB" sz="1200" dirty="0">
                          <a:solidFill>
                            <a:schemeClr val="tx1"/>
                          </a:solidFill>
                          <a:latin typeface="Arial" panose="020B0604020202020204" pitchFamily="34" charset="0"/>
                          <a:cs typeface="Arial" panose="020B0604020202020204" pitchFamily="34" charset="0"/>
                        </a:rPr>
                        <a:t>Name</a:t>
                      </a:r>
                    </a:p>
                  </a:txBody>
                  <a:tcPr>
                    <a:noFill/>
                  </a:tcPr>
                </a:tc>
                <a:tc>
                  <a:txBody>
                    <a:bodyPr/>
                    <a:lstStyle/>
                    <a:p>
                      <a:r>
                        <a:rPr lang="en-GB" sz="1200" dirty="0">
                          <a:solidFill>
                            <a:schemeClr val="tx1"/>
                          </a:solidFill>
                          <a:latin typeface="Arial" panose="020B0604020202020204" pitchFamily="34" charset="0"/>
                          <a:cs typeface="Arial" panose="020B0604020202020204" pitchFamily="34" charset="0"/>
                        </a:rPr>
                        <a:t>Page Number (s)</a:t>
                      </a:r>
                    </a:p>
                  </a:txBody>
                  <a:tcPr>
                    <a:noFill/>
                  </a:tcPr>
                </a:tc>
                <a:extLst>
                  <a:ext uri="{0D108BD9-81ED-4DB2-BD59-A6C34878D82A}">
                    <a16:rowId xmlns:a16="http://schemas.microsoft.com/office/drawing/2014/main" val="2608089448"/>
                  </a:ext>
                </a:extLst>
              </a:tr>
              <a:tr h="219924">
                <a:tc>
                  <a:txBody>
                    <a:bodyPr/>
                    <a:lstStyle/>
                    <a:p>
                      <a:r>
                        <a:rPr lang="en-GB" sz="1200" dirty="0">
                          <a:latin typeface="Arial" panose="020B0604020202020204" pitchFamily="34" charset="0"/>
                          <a:cs typeface="Arial" panose="020B0604020202020204" pitchFamily="34" charset="0"/>
                        </a:rPr>
                        <a:t>Introduction</a:t>
                      </a:r>
                    </a:p>
                  </a:txBody>
                  <a:tcPr>
                    <a:noFill/>
                  </a:tcPr>
                </a:tc>
                <a:tc>
                  <a:txBody>
                    <a:bodyPr/>
                    <a:lstStyle/>
                    <a:p>
                      <a:r>
                        <a:rPr lang="en-GB" sz="1200" dirty="0">
                          <a:latin typeface="Arial" panose="020B0604020202020204" pitchFamily="34" charset="0"/>
                          <a:cs typeface="Arial" panose="020B0604020202020204" pitchFamily="34" charset="0"/>
                        </a:rPr>
                        <a:t>3</a:t>
                      </a:r>
                    </a:p>
                  </a:txBody>
                  <a:tcPr>
                    <a:noFill/>
                  </a:tcPr>
                </a:tc>
                <a:extLst>
                  <a:ext uri="{0D108BD9-81ED-4DB2-BD59-A6C34878D82A}">
                    <a16:rowId xmlns:a16="http://schemas.microsoft.com/office/drawing/2014/main" val="1481344297"/>
                  </a:ext>
                </a:extLst>
              </a:tr>
              <a:tr h="219924">
                <a:tc>
                  <a:txBody>
                    <a:bodyPr/>
                    <a:lstStyle/>
                    <a:p>
                      <a:r>
                        <a:rPr lang="en-GB" sz="1200" dirty="0">
                          <a:latin typeface="Arial" panose="020B0604020202020204" pitchFamily="34" charset="0"/>
                          <a:cs typeface="Arial" panose="020B0604020202020204" pitchFamily="34" charset="0"/>
                        </a:rPr>
                        <a:t>Cancer Care</a:t>
                      </a:r>
                    </a:p>
                  </a:txBody>
                  <a:tcPr>
                    <a:noFill/>
                  </a:tcPr>
                </a:tc>
                <a:tc>
                  <a:txBody>
                    <a:bodyPr/>
                    <a:lstStyle/>
                    <a:p>
                      <a:r>
                        <a:rPr lang="en-GB" sz="1200" dirty="0">
                          <a:latin typeface="Arial" panose="020B0604020202020204" pitchFamily="34" charset="0"/>
                          <a:cs typeface="Arial" panose="020B0604020202020204" pitchFamily="34" charset="0"/>
                        </a:rPr>
                        <a:t>4 - 7</a:t>
                      </a:r>
                    </a:p>
                  </a:txBody>
                  <a:tcPr>
                    <a:noFill/>
                  </a:tcPr>
                </a:tc>
                <a:extLst>
                  <a:ext uri="{0D108BD9-81ED-4DB2-BD59-A6C34878D82A}">
                    <a16:rowId xmlns:a16="http://schemas.microsoft.com/office/drawing/2014/main" val="2721504497"/>
                  </a:ext>
                </a:extLst>
              </a:tr>
              <a:tr h="219924">
                <a:tc>
                  <a:txBody>
                    <a:bodyPr/>
                    <a:lstStyle/>
                    <a:p>
                      <a:r>
                        <a:rPr lang="en-GB" sz="1200" dirty="0">
                          <a:latin typeface="Arial" panose="020B0604020202020204" pitchFamily="34" charset="0"/>
                          <a:cs typeface="Arial" panose="020B0604020202020204" pitchFamily="34" charset="0"/>
                        </a:rPr>
                        <a:t>Unscheduled Care – Ambulance Arrivals &amp; Patient Handover</a:t>
                      </a:r>
                    </a:p>
                  </a:txBody>
                  <a:tcPr>
                    <a:noFill/>
                  </a:tcPr>
                </a:tc>
                <a:tc>
                  <a:txBody>
                    <a:bodyPr/>
                    <a:lstStyle/>
                    <a:p>
                      <a:r>
                        <a:rPr lang="en-GB" sz="1200" dirty="0">
                          <a:latin typeface="Arial" panose="020B0604020202020204" pitchFamily="34" charset="0"/>
                          <a:cs typeface="Arial" panose="020B0604020202020204" pitchFamily="34" charset="0"/>
                        </a:rPr>
                        <a:t>8 - 12</a:t>
                      </a:r>
                    </a:p>
                  </a:txBody>
                  <a:tcPr>
                    <a:noFill/>
                  </a:tcPr>
                </a:tc>
                <a:extLst>
                  <a:ext uri="{0D108BD9-81ED-4DB2-BD59-A6C34878D82A}">
                    <a16:rowId xmlns:a16="http://schemas.microsoft.com/office/drawing/2014/main" val="905307711"/>
                  </a:ext>
                </a:extLst>
              </a:tr>
              <a:tr h="219924">
                <a:tc>
                  <a:txBody>
                    <a:bodyPr/>
                    <a:lstStyle/>
                    <a:p>
                      <a:r>
                        <a:rPr lang="en-GB" sz="1200" dirty="0">
                          <a:latin typeface="Arial" panose="020B0604020202020204" pitchFamily="34" charset="0"/>
                          <a:cs typeface="Arial" panose="020B0604020202020204" pitchFamily="34" charset="0"/>
                        </a:rPr>
                        <a:t>Unscheduled Care – Emergency Care</a:t>
                      </a:r>
                    </a:p>
                  </a:txBody>
                  <a:tcPr>
                    <a:noFill/>
                  </a:tcPr>
                </a:tc>
                <a:tc>
                  <a:txBody>
                    <a:bodyPr/>
                    <a:lstStyle/>
                    <a:p>
                      <a:r>
                        <a:rPr lang="en-GB" sz="1200" dirty="0">
                          <a:latin typeface="Arial" panose="020B0604020202020204" pitchFamily="34" charset="0"/>
                          <a:cs typeface="Arial" panose="020B0604020202020204" pitchFamily="34" charset="0"/>
                        </a:rPr>
                        <a:t>13 – 18</a:t>
                      </a:r>
                    </a:p>
                  </a:txBody>
                  <a:tcPr>
                    <a:noFill/>
                  </a:tcPr>
                </a:tc>
                <a:extLst>
                  <a:ext uri="{0D108BD9-81ED-4DB2-BD59-A6C34878D82A}">
                    <a16:rowId xmlns:a16="http://schemas.microsoft.com/office/drawing/2014/main" val="2919619947"/>
                  </a:ext>
                </a:extLst>
              </a:tr>
              <a:tr h="219924">
                <a:tc>
                  <a:txBody>
                    <a:bodyPr/>
                    <a:lstStyle/>
                    <a:p>
                      <a:r>
                        <a:rPr lang="en-GB" sz="1200" dirty="0">
                          <a:latin typeface="Arial" panose="020B0604020202020204" pitchFamily="34" charset="0"/>
                          <a:cs typeface="Arial" panose="020B0604020202020204" pitchFamily="34" charset="0"/>
                        </a:rPr>
                        <a:t>Unscheduled Care – Stroke Thrombolysis</a:t>
                      </a:r>
                    </a:p>
                  </a:txBody>
                  <a:tcPr>
                    <a:noFill/>
                  </a:tcPr>
                </a:tc>
                <a:tc>
                  <a:txBody>
                    <a:bodyPr/>
                    <a:lstStyle/>
                    <a:p>
                      <a:r>
                        <a:rPr lang="en-GB" sz="1200" dirty="0">
                          <a:latin typeface="Arial" panose="020B0604020202020204" pitchFamily="34" charset="0"/>
                          <a:cs typeface="Arial" panose="020B0604020202020204" pitchFamily="34" charset="0"/>
                        </a:rPr>
                        <a:t>19</a:t>
                      </a:r>
                    </a:p>
                  </a:txBody>
                  <a:tcPr>
                    <a:noFill/>
                  </a:tcPr>
                </a:tc>
                <a:extLst>
                  <a:ext uri="{0D108BD9-81ED-4DB2-BD59-A6C34878D82A}">
                    <a16:rowId xmlns:a16="http://schemas.microsoft.com/office/drawing/2014/main" val="1511744999"/>
                  </a:ext>
                </a:extLst>
              </a:tr>
              <a:tr h="219924">
                <a:tc>
                  <a:txBody>
                    <a:bodyPr/>
                    <a:lstStyle/>
                    <a:p>
                      <a:r>
                        <a:rPr lang="en-GB" sz="1200" dirty="0">
                          <a:latin typeface="Arial" panose="020B0604020202020204" pitchFamily="34" charset="0"/>
                          <a:cs typeface="Arial" panose="020B0604020202020204" pitchFamily="34" charset="0"/>
                        </a:rPr>
                        <a:t>Elective Care - Outpatients</a:t>
                      </a:r>
                    </a:p>
                  </a:txBody>
                  <a:tcPr>
                    <a:noFill/>
                  </a:tcPr>
                </a:tc>
                <a:tc>
                  <a:txBody>
                    <a:bodyPr/>
                    <a:lstStyle/>
                    <a:p>
                      <a:r>
                        <a:rPr lang="en-GB" sz="1200" dirty="0">
                          <a:latin typeface="Arial" panose="020B0604020202020204" pitchFamily="34" charset="0"/>
                          <a:cs typeface="Arial" panose="020B0604020202020204" pitchFamily="34" charset="0"/>
                        </a:rPr>
                        <a:t>20 – 24</a:t>
                      </a:r>
                    </a:p>
                  </a:txBody>
                  <a:tcPr>
                    <a:noFill/>
                  </a:tcPr>
                </a:tc>
                <a:extLst>
                  <a:ext uri="{0D108BD9-81ED-4DB2-BD59-A6C34878D82A}">
                    <a16:rowId xmlns:a16="http://schemas.microsoft.com/office/drawing/2014/main" val="387550868"/>
                  </a:ext>
                </a:extLst>
              </a:tr>
              <a:tr h="219924">
                <a:tc>
                  <a:txBody>
                    <a:bodyPr/>
                    <a:lstStyle/>
                    <a:p>
                      <a:r>
                        <a:rPr lang="en-GB" sz="1200" dirty="0">
                          <a:latin typeface="Arial" panose="020B0604020202020204" pitchFamily="34" charset="0"/>
                          <a:cs typeface="Arial" panose="020B0604020202020204" pitchFamily="34" charset="0"/>
                        </a:rPr>
                        <a:t>Elective Care – Inpatients / Day Cases</a:t>
                      </a:r>
                    </a:p>
                  </a:txBody>
                  <a:tcPr>
                    <a:noFill/>
                  </a:tcPr>
                </a:tc>
                <a:tc>
                  <a:txBody>
                    <a:bodyPr/>
                    <a:lstStyle/>
                    <a:p>
                      <a:r>
                        <a:rPr lang="en-GB" sz="1200" dirty="0">
                          <a:latin typeface="Arial" panose="020B0604020202020204" pitchFamily="34" charset="0"/>
                          <a:cs typeface="Arial" panose="020B0604020202020204" pitchFamily="34" charset="0"/>
                        </a:rPr>
                        <a:t>25 – 28</a:t>
                      </a:r>
                    </a:p>
                  </a:txBody>
                  <a:tcPr>
                    <a:noFill/>
                  </a:tcPr>
                </a:tc>
                <a:extLst>
                  <a:ext uri="{0D108BD9-81ED-4DB2-BD59-A6C34878D82A}">
                    <a16:rowId xmlns:a16="http://schemas.microsoft.com/office/drawing/2014/main" val="566169443"/>
                  </a:ext>
                </a:extLst>
              </a:tr>
              <a:tr h="219924">
                <a:tc>
                  <a:txBody>
                    <a:bodyPr/>
                    <a:lstStyle/>
                    <a:p>
                      <a:r>
                        <a:rPr lang="en-GB" sz="1200" dirty="0">
                          <a:latin typeface="Arial" panose="020B0604020202020204" pitchFamily="34" charset="0"/>
                          <a:cs typeface="Arial" panose="020B0604020202020204" pitchFamily="34" charset="0"/>
                        </a:rPr>
                        <a:t>Elective Care - Diagnostics</a:t>
                      </a:r>
                    </a:p>
                  </a:txBody>
                  <a:tcPr>
                    <a:noFill/>
                  </a:tcPr>
                </a:tc>
                <a:tc>
                  <a:txBody>
                    <a:bodyPr/>
                    <a:lstStyle/>
                    <a:p>
                      <a:r>
                        <a:rPr lang="en-GB" sz="1200" dirty="0">
                          <a:latin typeface="Arial" panose="020B0604020202020204" pitchFamily="34" charset="0"/>
                          <a:cs typeface="Arial" panose="020B0604020202020204" pitchFamily="34" charset="0"/>
                        </a:rPr>
                        <a:t>29 – 30</a:t>
                      </a:r>
                    </a:p>
                  </a:txBody>
                  <a:tcPr>
                    <a:noFill/>
                  </a:tcPr>
                </a:tc>
                <a:extLst>
                  <a:ext uri="{0D108BD9-81ED-4DB2-BD59-A6C34878D82A}">
                    <a16:rowId xmlns:a16="http://schemas.microsoft.com/office/drawing/2014/main" val="3893195537"/>
                  </a:ext>
                </a:extLst>
              </a:tr>
              <a:tr h="137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Elective Care – Endoscopy</a:t>
                      </a:r>
                    </a:p>
                  </a:txBody>
                  <a:tcPr>
                    <a:noFill/>
                  </a:tcPr>
                </a:tc>
                <a:tc>
                  <a:txBody>
                    <a:bodyPr/>
                    <a:lstStyle/>
                    <a:p>
                      <a:r>
                        <a:rPr lang="en-GB" sz="1200" dirty="0">
                          <a:latin typeface="Arial" panose="020B0604020202020204" pitchFamily="34" charset="0"/>
                          <a:cs typeface="Arial" panose="020B0604020202020204" pitchFamily="34" charset="0"/>
                        </a:rPr>
                        <a:t>31 – 32</a:t>
                      </a:r>
                    </a:p>
                  </a:txBody>
                  <a:tcPr>
                    <a:noFill/>
                  </a:tcPr>
                </a:tc>
                <a:extLst>
                  <a:ext uri="{0D108BD9-81ED-4DB2-BD59-A6C34878D82A}">
                    <a16:rowId xmlns:a16="http://schemas.microsoft.com/office/drawing/2014/main" val="599563096"/>
                  </a:ext>
                </a:extLst>
              </a:tr>
              <a:tr h="137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Theatres</a:t>
                      </a:r>
                    </a:p>
                  </a:txBody>
                  <a:tcPr>
                    <a:noFill/>
                  </a:tcPr>
                </a:tc>
                <a:tc>
                  <a:txBody>
                    <a:bodyPr/>
                    <a:lstStyle/>
                    <a:p>
                      <a:r>
                        <a:rPr lang="en-GB" sz="1200" dirty="0">
                          <a:latin typeface="Arial" panose="020B0604020202020204" pitchFamily="34" charset="0"/>
                          <a:cs typeface="Arial" panose="020B0604020202020204" pitchFamily="34" charset="0"/>
                        </a:rPr>
                        <a:t>33 – 34</a:t>
                      </a:r>
                    </a:p>
                  </a:txBody>
                  <a:tcPr>
                    <a:noFill/>
                  </a:tcPr>
                </a:tc>
                <a:extLst>
                  <a:ext uri="{0D108BD9-81ED-4DB2-BD59-A6C34878D82A}">
                    <a16:rowId xmlns:a16="http://schemas.microsoft.com/office/drawing/2014/main" val="758671370"/>
                  </a:ext>
                </a:extLst>
              </a:tr>
              <a:tr h="0">
                <a:tc>
                  <a:txBody>
                    <a:bodyPr/>
                    <a:lstStyle/>
                    <a:p>
                      <a:r>
                        <a:rPr lang="en-GB" sz="1200" dirty="0">
                          <a:latin typeface="Arial" panose="020B0604020202020204" pitchFamily="34" charset="0"/>
                          <a:cs typeface="Arial" panose="020B0604020202020204" pitchFamily="34" charset="0"/>
                        </a:rPr>
                        <a:t>Elective Care - AHPs</a:t>
                      </a:r>
                    </a:p>
                  </a:txBody>
                  <a:tcPr>
                    <a:noFill/>
                  </a:tcPr>
                </a:tc>
                <a:tc>
                  <a:txBody>
                    <a:bodyPr/>
                    <a:lstStyle/>
                    <a:p>
                      <a:r>
                        <a:rPr lang="en-GB" sz="1200" dirty="0">
                          <a:latin typeface="Arial" panose="020B0604020202020204" pitchFamily="34" charset="0"/>
                          <a:cs typeface="Arial" panose="020B0604020202020204" pitchFamily="34" charset="0"/>
                        </a:rPr>
                        <a:t>35 – 36</a:t>
                      </a:r>
                    </a:p>
                  </a:txBody>
                  <a:tcPr>
                    <a:noFill/>
                  </a:tcPr>
                </a:tc>
                <a:extLst>
                  <a:ext uri="{0D108BD9-81ED-4DB2-BD59-A6C34878D82A}">
                    <a16:rowId xmlns:a16="http://schemas.microsoft.com/office/drawing/2014/main" val="1549331511"/>
                  </a:ext>
                </a:extLst>
              </a:tr>
              <a:tr h="205740">
                <a:tc>
                  <a:txBody>
                    <a:bodyPr/>
                    <a:lstStyle/>
                    <a:p>
                      <a:r>
                        <a:rPr lang="en-GB" sz="1200" dirty="0">
                          <a:latin typeface="Arial" panose="020B0604020202020204" pitchFamily="34" charset="0"/>
                          <a:cs typeface="Arial" panose="020B0604020202020204" pitchFamily="34" charset="0"/>
                        </a:rPr>
                        <a:t>Mental Health &amp; Learning Disability</a:t>
                      </a:r>
                    </a:p>
                  </a:txBody>
                  <a:tcPr>
                    <a:noFill/>
                  </a:tcPr>
                </a:tc>
                <a:tc>
                  <a:txBody>
                    <a:bodyPr/>
                    <a:lstStyle/>
                    <a:p>
                      <a:r>
                        <a:rPr lang="en-GB" sz="1200" dirty="0">
                          <a:latin typeface="Arial" panose="020B0604020202020204" pitchFamily="34" charset="0"/>
                          <a:cs typeface="Arial" panose="020B0604020202020204" pitchFamily="34" charset="0"/>
                        </a:rPr>
                        <a:t>37 – 41</a:t>
                      </a:r>
                    </a:p>
                  </a:txBody>
                  <a:tcPr>
                    <a:noFill/>
                  </a:tcPr>
                </a:tc>
                <a:extLst>
                  <a:ext uri="{0D108BD9-81ED-4DB2-BD59-A6C34878D82A}">
                    <a16:rowId xmlns:a16="http://schemas.microsoft.com/office/drawing/2014/main" val="644731869"/>
                  </a:ext>
                </a:extLst>
              </a:tr>
              <a:tr h="137160">
                <a:tc>
                  <a:txBody>
                    <a:bodyPr/>
                    <a:lstStyle/>
                    <a:p>
                      <a:r>
                        <a:rPr lang="en-GB" sz="1200" dirty="0">
                          <a:latin typeface="Arial" panose="020B0604020202020204" pitchFamily="34" charset="0"/>
                          <a:cs typeface="Arial" panose="020B0604020202020204" pitchFamily="34" charset="0"/>
                        </a:rPr>
                        <a:t>Children’s Services</a:t>
                      </a:r>
                    </a:p>
                  </a:txBody>
                  <a:tcPr>
                    <a:noFill/>
                  </a:tcPr>
                </a:tc>
                <a:tc>
                  <a:txBody>
                    <a:bodyPr/>
                    <a:lstStyle/>
                    <a:p>
                      <a:r>
                        <a:rPr lang="en-GB" sz="1200" dirty="0">
                          <a:latin typeface="Arial" panose="020B0604020202020204" pitchFamily="34" charset="0"/>
                          <a:cs typeface="Arial" panose="020B0604020202020204" pitchFamily="34" charset="0"/>
                        </a:rPr>
                        <a:t>42 – 43</a:t>
                      </a:r>
                    </a:p>
                  </a:txBody>
                  <a:tcPr>
                    <a:noFill/>
                  </a:tcPr>
                </a:tc>
                <a:extLst>
                  <a:ext uri="{0D108BD9-81ED-4DB2-BD59-A6C34878D82A}">
                    <a16:rowId xmlns:a16="http://schemas.microsoft.com/office/drawing/2014/main" val="2226154876"/>
                  </a:ext>
                </a:extLst>
              </a:tr>
              <a:tr h="137160">
                <a:tc>
                  <a:txBody>
                    <a:bodyPr/>
                    <a:lstStyle/>
                    <a:p>
                      <a:r>
                        <a:rPr lang="en-GB" sz="1200" dirty="0">
                          <a:latin typeface="Arial" panose="020B0604020202020204" pitchFamily="34" charset="0"/>
                          <a:cs typeface="Arial" panose="020B0604020202020204" pitchFamily="34" charset="0"/>
                        </a:rPr>
                        <a:t>Community Services</a:t>
                      </a:r>
                    </a:p>
                  </a:txBody>
                  <a:tcPr>
                    <a:noFill/>
                  </a:tcPr>
                </a:tc>
                <a:tc>
                  <a:txBody>
                    <a:bodyPr/>
                    <a:lstStyle/>
                    <a:p>
                      <a:r>
                        <a:rPr lang="en-GB" sz="1200" dirty="0">
                          <a:latin typeface="Arial" panose="020B0604020202020204" pitchFamily="34" charset="0"/>
                          <a:cs typeface="Arial" panose="020B0604020202020204" pitchFamily="34" charset="0"/>
                        </a:rPr>
                        <a:t>44 – 45</a:t>
                      </a:r>
                    </a:p>
                  </a:txBody>
                  <a:tcPr>
                    <a:noFill/>
                  </a:tcPr>
                </a:tc>
                <a:extLst>
                  <a:ext uri="{0D108BD9-81ED-4DB2-BD59-A6C34878D82A}">
                    <a16:rowId xmlns:a16="http://schemas.microsoft.com/office/drawing/2014/main" val="3025167212"/>
                  </a:ext>
                </a:extLst>
              </a:tr>
              <a:tr h="137160">
                <a:tc>
                  <a:txBody>
                    <a:bodyPr/>
                    <a:lstStyle/>
                    <a:p>
                      <a:r>
                        <a:rPr lang="en-GB" sz="1200" dirty="0">
                          <a:latin typeface="Arial" panose="020B0604020202020204" pitchFamily="34" charset="0"/>
                          <a:cs typeface="Arial" panose="020B0604020202020204" pitchFamily="34" charset="0"/>
                        </a:rPr>
                        <a:t>Safety &amp; Quality</a:t>
                      </a:r>
                    </a:p>
                  </a:txBody>
                  <a:tcPr>
                    <a:noFill/>
                  </a:tcPr>
                </a:tc>
                <a:tc>
                  <a:txBody>
                    <a:bodyPr/>
                    <a:lstStyle/>
                    <a:p>
                      <a:r>
                        <a:rPr lang="en-GB" sz="1200" dirty="0">
                          <a:latin typeface="Arial" panose="020B0604020202020204" pitchFamily="34" charset="0"/>
                          <a:cs typeface="Arial" panose="020B0604020202020204" pitchFamily="34" charset="0"/>
                        </a:rPr>
                        <a:t>46 – 48</a:t>
                      </a:r>
                    </a:p>
                  </a:txBody>
                  <a:tcPr>
                    <a:noFill/>
                  </a:tcPr>
                </a:tc>
                <a:extLst>
                  <a:ext uri="{0D108BD9-81ED-4DB2-BD59-A6C34878D82A}">
                    <a16:rowId xmlns:a16="http://schemas.microsoft.com/office/drawing/2014/main" val="386387993"/>
                  </a:ext>
                </a:extLst>
              </a:tr>
              <a:tr h="137160">
                <a:tc>
                  <a:txBody>
                    <a:bodyPr/>
                    <a:lstStyle/>
                    <a:p>
                      <a:r>
                        <a:rPr lang="en-GB" sz="1200" dirty="0">
                          <a:latin typeface="Arial" panose="020B0604020202020204" pitchFamily="34" charset="0"/>
                          <a:cs typeface="Arial" panose="020B0604020202020204" pitchFamily="34" charset="0"/>
                        </a:rPr>
                        <a:t>Support &amp; Intervention Framework (SIF) Escalations</a:t>
                      </a:r>
                    </a:p>
                  </a:txBody>
                  <a:tcPr>
                    <a:noFill/>
                  </a:tcPr>
                </a:tc>
                <a:tc>
                  <a:txBody>
                    <a:bodyPr/>
                    <a:lstStyle/>
                    <a:p>
                      <a:r>
                        <a:rPr lang="en-GB" sz="1200" dirty="0">
                          <a:latin typeface="Arial" panose="020B0604020202020204" pitchFamily="34" charset="0"/>
                          <a:cs typeface="Arial" panose="020B0604020202020204" pitchFamily="34" charset="0"/>
                        </a:rPr>
                        <a:t>49</a:t>
                      </a:r>
                    </a:p>
                  </a:txBody>
                  <a:tcPr>
                    <a:noFill/>
                  </a:tcPr>
                </a:tc>
                <a:extLst>
                  <a:ext uri="{0D108BD9-81ED-4DB2-BD59-A6C34878D82A}">
                    <a16:rowId xmlns:a16="http://schemas.microsoft.com/office/drawing/2014/main" val="94370865"/>
                  </a:ext>
                </a:extLst>
              </a:tr>
            </a:tbl>
          </a:graphicData>
        </a:graphic>
      </p:graphicFrame>
    </p:spTree>
    <p:extLst>
      <p:ext uri="{BB962C8B-B14F-4D97-AF65-F5344CB8AC3E}">
        <p14:creationId xmlns:p14="http://schemas.microsoft.com/office/powerpoint/2010/main" val="2251188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927" y="1493705"/>
            <a:ext cx="10748548" cy="558538"/>
          </a:xfrm>
        </p:spPr>
        <p:txBody>
          <a:bodyPr/>
          <a:lstStyle/>
          <a:p>
            <a:r>
              <a:rPr lang="en-GB" sz="3200" dirty="0"/>
              <a:t>Introduction</a:t>
            </a:r>
          </a:p>
        </p:txBody>
      </p:sp>
      <p:sp>
        <p:nvSpPr>
          <p:cNvPr id="3" name="Text Placeholder 2"/>
          <p:cNvSpPr>
            <a:spLocks noGrp="1"/>
          </p:cNvSpPr>
          <p:nvPr>
            <p:ph type="body" sz="quarter" idx="13"/>
          </p:nvPr>
        </p:nvSpPr>
        <p:spPr/>
        <p:txBody>
          <a:bodyPr/>
          <a:lstStyle/>
          <a:p>
            <a:pPr marL="0" indent="0">
              <a:buNone/>
            </a:pPr>
            <a:endParaRPr lang="en-GB" dirty="0"/>
          </a:p>
          <a:p>
            <a:pPr marL="0" indent="0">
              <a:buNone/>
            </a:pPr>
            <a:endParaRPr lang="en-GB" dirty="0"/>
          </a:p>
          <a:p>
            <a:pPr marL="0" indent="0">
              <a:buNone/>
            </a:pPr>
            <a:endParaRPr lang="en-GB" dirty="0"/>
          </a:p>
        </p:txBody>
      </p:sp>
      <p:sp>
        <p:nvSpPr>
          <p:cNvPr id="4" name="Text Placeholder 2">
            <a:extLst>
              <a:ext uri="{FF2B5EF4-FFF2-40B4-BE49-F238E27FC236}">
                <a16:creationId xmlns:a16="http://schemas.microsoft.com/office/drawing/2014/main" id="{4297EE2E-B971-541B-3D38-11212EFB6CBD}"/>
              </a:ext>
            </a:extLst>
          </p:cNvPr>
          <p:cNvSpPr txBox="1">
            <a:spLocks/>
          </p:cNvSpPr>
          <p:nvPr/>
        </p:nvSpPr>
        <p:spPr>
          <a:xfrm>
            <a:off x="671513" y="2236650"/>
            <a:ext cx="10748962" cy="2867494"/>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The transition to encompass has meant that many performance metrics have had to be validated in detail as well as working with epic/encompass on build issues which continue to be affecting a range of reports.  As metrics’ confidence levels increase they will be included in the Trust Board report and data will be caveated where appropriate. Due to ongoing encompass validation, figures within this report may be refreshed and therefore will not match previous publications.</a:t>
            </a:r>
          </a:p>
          <a:p>
            <a:r>
              <a:rPr lang="en-GB" sz="1600" dirty="0">
                <a:solidFill>
                  <a:schemeClr val="tx1"/>
                </a:solidFill>
              </a:rPr>
              <a:t>The Trust continues to be monitored on the System Oversight Measures (SOMs) which are set by the NI Department of Health.</a:t>
            </a:r>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2361797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373347"/>
            <a:ext cx="10748548" cy="558538"/>
          </a:xfrm>
        </p:spPr>
        <p:txBody>
          <a:bodyPr/>
          <a:lstStyle/>
          <a:p>
            <a:r>
              <a:rPr lang="en-GB" sz="3200" dirty="0"/>
              <a:t>Cancer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519743" y="2372978"/>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 name="Text Placeholder 1">
            <a:extLst>
              <a:ext uri="{FF2B5EF4-FFF2-40B4-BE49-F238E27FC236}">
                <a16:creationId xmlns:a16="http://schemas.microsoft.com/office/drawing/2014/main" id="{6FFD6F37-42A9-FDE9-26D3-94CED8E6DEB1}"/>
              </a:ext>
            </a:extLst>
          </p:cNvPr>
          <p:cNvSpPr txBox="1">
            <a:spLocks/>
          </p:cNvSpPr>
          <p:nvPr/>
        </p:nvSpPr>
        <p:spPr>
          <a:xfrm>
            <a:off x="6751696" y="2529292"/>
            <a:ext cx="4119023" cy="14995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4" name="Text Placeholder 1">
            <a:extLst>
              <a:ext uri="{FF2B5EF4-FFF2-40B4-BE49-F238E27FC236}">
                <a16:creationId xmlns:a16="http://schemas.microsoft.com/office/drawing/2014/main" id="{983EFF3F-1987-75F7-45CB-A5B7EEE91013}"/>
              </a:ext>
            </a:extLst>
          </p:cNvPr>
          <p:cNvSpPr txBox="1">
            <a:spLocks/>
          </p:cNvSpPr>
          <p:nvPr/>
        </p:nvSpPr>
        <p:spPr>
          <a:xfrm>
            <a:off x="737623" y="4899957"/>
            <a:ext cx="443677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4.44% seen within 14 Days</a:t>
            </a:r>
          </a:p>
        </p:txBody>
      </p:sp>
      <p:sp>
        <p:nvSpPr>
          <p:cNvPr id="11" name="Text Placeholder 1">
            <a:extLst>
              <a:ext uri="{FF2B5EF4-FFF2-40B4-BE49-F238E27FC236}">
                <a16:creationId xmlns:a16="http://schemas.microsoft.com/office/drawing/2014/main" id="{92420A92-2E82-EEF6-9805-715607D955C6}"/>
              </a:ext>
            </a:extLst>
          </p:cNvPr>
          <p:cNvSpPr txBox="1">
            <a:spLocks/>
          </p:cNvSpPr>
          <p:nvPr/>
        </p:nvSpPr>
        <p:spPr>
          <a:xfrm>
            <a:off x="671513" y="58444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12" name="Text Placeholder 1">
            <a:extLst>
              <a:ext uri="{FF2B5EF4-FFF2-40B4-BE49-F238E27FC236}">
                <a16:creationId xmlns:a16="http://schemas.microsoft.com/office/drawing/2014/main" id="{5F4903DE-57A7-3D27-64A8-20F4A9D50F20}"/>
              </a:ext>
            </a:extLst>
          </p:cNvPr>
          <p:cNvSpPr txBox="1">
            <a:spLocks/>
          </p:cNvSpPr>
          <p:nvPr/>
        </p:nvSpPr>
        <p:spPr>
          <a:xfrm>
            <a:off x="671513" y="1914291"/>
            <a:ext cx="5729287" cy="3669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14 Day Breast Target – Regional Performance</a:t>
            </a:r>
          </a:p>
        </p:txBody>
      </p:sp>
      <p:graphicFrame>
        <p:nvGraphicFramePr>
          <p:cNvPr id="5" name="Chart 4">
            <a:extLst>
              <a:ext uri="{FF2B5EF4-FFF2-40B4-BE49-F238E27FC236}">
                <a16:creationId xmlns:a16="http://schemas.microsoft.com/office/drawing/2014/main" id="{00000000-0008-0000-1300-000003000000}"/>
              </a:ext>
            </a:extLst>
          </p:cNvPr>
          <p:cNvGraphicFramePr>
            <a:graphicFrameLocks/>
          </p:cNvGraphicFramePr>
          <p:nvPr>
            <p:extLst>
              <p:ext uri="{D42A27DB-BD31-4B8C-83A1-F6EECF244321}">
                <p14:modId xmlns:p14="http://schemas.microsoft.com/office/powerpoint/2010/main" val="4292083139"/>
              </p:ext>
            </p:extLst>
          </p:nvPr>
        </p:nvGraphicFramePr>
        <p:xfrm>
          <a:off x="737623" y="2281241"/>
          <a:ext cx="4590000" cy="26131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0046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47210"/>
            <a:ext cx="10537261"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238562" y="1768558"/>
            <a:ext cx="4858019" cy="32022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14 Day (Non-Breast)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519743" y="2372978"/>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 name="Text Placeholder 1">
            <a:extLst>
              <a:ext uri="{FF2B5EF4-FFF2-40B4-BE49-F238E27FC236}">
                <a16:creationId xmlns:a16="http://schemas.microsoft.com/office/drawing/2014/main" id="{6FFD6F37-42A9-FDE9-26D3-94CED8E6DEB1}"/>
              </a:ext>
            </a:extLst>
          </p:cNvPr>
          <p:cNvSpPr txBox="1">
            <a:spLocks/>
          </p:cNvSpPr>
          <p:nvPr/>
        </p:nvSpPr>
        <p:spPr>
          <a:xfrm>
            <a:off x="6751696" y="2529292"/>
            <a:ext cx="4119023" cy="14995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4" name="Text Placeholder 1">
            <a:extLst>
              <a:ext uri="{FF2B5EF4-FFF2-40B4-BE49-F238E27FC236}">
                <a16:creationId xmlns:a16="http://schemas.microsoft.com/office/drawing/2014/main" id="{983EFF3F-1987-75F7-45CB-A5B7EEE91013}"/>
              </a:ext>
            </a:extLst>
          </p:cNvPr>
          <p:cNvSpPr txBox="1">
            <a:spLocks/>
          </p:cNvSpPr>
          <p:nvPr/>
        </p:nvSpPr>
        <p:spPr>
          <a:xfrm>
            <a:off x="718749" y="4815194"/>
            <a:ext cx="457949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24.22% seen within 14 Days</a:t>
            </a:r>
          </a:p>
        </p:txBody>
      </p:sp>
      <p:sp>
        <p:nvSpPr>
          <p:cNvPr id="11" name="Text Placeholder 1">
            <a:extLst>
              <a:ext uri="{FF2B5EF4-FFF2-40B4-BE49-F238E27FC236}">
                <a16:creationId xmlns:a16="http://schemas.microsoft.com/office/drawing/2014/main" id="{92420A92-2E82-EEF6-9805-715607D955C6}"/>
              </a:ext>
            </a:extLst>
          </p:cNvPr>
          <p:cNvSpPr txBox="1">
            <a:spLocks/>
          </p:cNvSpPr>
          <p:nvPr/>
        </p:nvSpPr>
        <p:spPr>
          <a:xfrm>
            <a:off x="671513" y="5824765"/>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 PAS Two Week First Seen - EPIC (686119)</a:t>
            </a:r>
          </a:p>
        </p:txBody>
      </p:sp>
      <p:sp>
        <p:nvSpPr>
          <p:cNvPr id="12" name="Text Placeholder 1">
            <a:extLst>
              <a:ext uri="{FF2B5EF4-FFF2-40B4-BE49-F238E27FC236}">
                <a16:creationId xmlns:a16="http://schemas.microsoft.com/office/drawing/2014/main" id="{5F4903DE-57A7-3D27-64A8-20F4A9D50F20}"/>
              </a:ext>
            </a:extLst>
          </p:cNvPr>
          <p:cNvSpPr txBox="1">
            <a:spLocks/>
          </p:cNvSpPr>
          <p:nvPr/>
        </p:nvSpPr>
        <p:spPr>
          <a:xfrm>
            <a:off x="638080" y="1787955"/>
            <a:ext cx="5729287" cy="3669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14 Day Non-Breast Performance</a:t>
            </a:r>
          </a:p>
        </p:txBody>
      </p:sp>
      <p:graphicFrame>
        <p:nvGraphicFramePr>
          <p:cNvPr id="6" name="Chart 5">
            <a:extLst>
              <a:ext uri="{FF2B5EF4-FFF2-40B4-BE49-F238E27FC236}">
                <a16:creationId xmlns:a16="http://schemas.microsoft.com/office/drawing/2014/main" id="{EDAE37E8-EC10-4FFC-A951-01DDB49DC11B}"/>
              </a:ext>
            </a:extLst>
          </p:cNvPr>
          <p:cNvGraphicFramePr>
            <a:graphicFrameLocks/>
          </p:cNvGraphicFramePr>
          <p:nvPr>
            <p:extLst>
              <p:ext uri="{D42A27DB-BD31-4B8C-83A1-F6EECF244321}">
                <p14:modId xmlns:p14="http://schemas.microsoft.com/office/powerpoint/2010/main" val="3089389623"/>
              </p:ext>
            </p:extLst>
          </p:nvPr>
        </p:nvGraphicFramePr>
        <p:xfrm>
          <a:off x="718749" y="2188525"/>
          <a:ext cx="4626000" cy="25862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D3B7E80B-A855-428D-BDA5-E335DD8442D0}"/>
              </a:ext>
            </a:extLst>
          </p:cNvPr>
          <p:cNvGraphicFramePr>
            <a:graphicFrameLocks/>
          </p:cNvGraphicFramePr>
          <p:nvPr>
            <p:extLst>
              <p:ext uri="{D42A27DB-BD31-4B8C-83A1-F6EECF244321}">
                <p14:modId xmlns:p14="http://schemas.microsoft.com/office/powerpoint/2010/main" val="3588032146"/>
              </p:ext>
            </p:extLst>
          </p:nvPr>
        </p:nvGraphicFramePr>
        <p:xfrm>
          <a:off x="6084108" y="2125646"/>
          <a:ext cx="5729287" cy="28304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27231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75261"/>
            <a:ext cx="10748548"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813873"/>
            <a:ext cx="4572000" cy="3430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31 Day Target</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399110" y="1823705"/>
            <a:ext cx="5281199" cy="3430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31 Day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p>
        </p:txBody>
      </p:sp>
      <p:sp>
        <p:nvSpPr>
          <p:cNvPr id="9" name="Text Placeholder 1">
            <a:extLst>
              <a:ext uri="{FF2B5EF4-FFF2-40B4-BE49-F238E27FC236}">
                <a16:creationId xmlns:a16="http://schemas.microsoft.com/office/drawing/2014/main" id="{3CCF3BFD-03D5-DEE1-CEED-C25DA9D3BC0E}"/>
              </a:ext>
            </a:extLst>
          </p:cNvPr>
          <p:cNvSpPr txBox="1">
            <a:spLocks/>
          </p:cNvSpPr>
          <p:nvPr/>
        </p:nvSpPr>
        <p:spPr>
          <a:xfrm>
            <a:off x="703236" y="4964302"/>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91.09% &lt; 31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819003"/>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Cancer Pathway Management Dashboard – EPIC (101727)</a:t>
            </a:r>
          </a:p>
        </p:txBody>
      </p:sp>
      <p:graphicFrame>
        <p:nvGraphicFramePr>
          <p:cNvPr id="4" name="Chart 3">
            <a:extLst>
              <a:ext uri="{FF2B5EF4-FFF2-40B4-BE49-F238E27FC236}">
                <a16:creationId xmlns:a16="http://schemas.microsoft.com/office/drawing/2014/main" id="{00000000-0008-0000-1400-000002000000}"/>
              </a:ext>
            </a:extLst>
          </p:cNvPr>
          <p:cNvGraphicFramePr>
            <a:graphicFrameLocks/>
          </p:cNvGraphicFramePr>
          <p:nvPr>
            <p:extLst>
              <p:ext uri="{D42A27DB-BD31-4B8C-83A1-F6EECF244321}">
                <p14:modId xmlns:p14="http://schemas.microsoft.com/office/powerpoint/2010/main" val="1340212370"/>
              </p:ext>
            </p:extLst>
          </p:nvPr>
        </p:nvGraphicFramePr>
        <p:xfrm>
          <a:off x="671513" y="2267228"/>
          <a:ext cx="4601633" cy="26830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E232F111-EA91-41BB-A5E6-7BC2F1DBF8A6}"/>
              </a:ext>
            </a:extLst>
          </p:cNvPr>
          <p:cNvGraphicFramePr>
            <a:graphicFrameLocks/>
          </p:cNvGraphicFramePr>
          <p:nvPr>
            <p:extLst>
              <p:ext uri="{D42A27DB-BD31-4B8C-83A1-F6EECF244321}">
                <p14:modId xmlns:p14="http://schemas.microsoft.com/office/powerpoint/2010/main" val="49398847"/>
              </p:ext>
            </p:extLst>
          </p:nvPr>
        </p:nvGraphicFramePr>
        <p:xfrm>
          <a:off x="6096000" y="2298731"/>
          <a:ext cx="5635944" cy="27254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80623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60043"/>
            <a:ext cx="10748548"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8830" y="1590481"/>
            <a:ext cx="4557754" cy="38521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62 Day Target</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335284" y="1590481"/>
            <a:ext cx="4884599" cy="3736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62 Day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8829" y="4756710"/>
            <a:ext cx="455775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37.00% &lt; 62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38337" y="589843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Cancer Pathway Management Dashboard – EPIC (101727)</a:t>
            </a:r>
          </a:p>
        </p:txBody>
      </p:sp>
      <p:graphicFrame>
        <p:nvGraphicFramePr>
          <p:cNvPr id="3" name="Chart 2">
            <a:extLst>
              <a:ext uri="{FF2B5EF4-FFF2-40B4-BE49-F238E27FC236}">
                <a16:creationId xmlns:a16="http://schemas.microsoft.com/office/drawing/2014/main" id="{00000000-0008-0000-1600-000002000000}"/>
              </a:ext>
            </a:extLst>
          </p:cNvPr>
          <p:cNvGraphicFramePr>
            <a:graphicFrameLocks/>
          </p:cNvGraphicFramePr>
          <p:nvPr>
            <p:extLst>
              <p:ext uri="{D42A27DB-BD31-4B8C-83A1-F6EECF244321}">
                <p14:modId xmlns:p14="http://schemas.microsoft.com/office/powerpoint/2010/main" val="2494131665"/>
              </p:ext>
            </p:extLst>
          </p:nvPr>
        </p:nvGraphicFramePr>
        <p:xfrm>
          <a:off x="678829" y="2123079"/>
          <a:ext cx="4573056" cy="26118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77A168F1-D513-0ED8-93A4-AA931ACCBB5A}"/>
              </a:ext>
            </a:extLst>
          </p:cNvPr>
          <p:cNvGraphicFramePr>
            <a:graphicFrameLocks/>
          </p:cNvGraphicFramePr>
          <p:nvPr>
            <p:extLst>
              <p:ext uri="{D42A27DB-BD31-4B8C-83A1-F6EECF244321}">
                <p14:modId xmlns:p14="http://schemas.microsoft.com/office/powerpoint/2010/main" val="2392461489"/>
              </p:ext>
            </p:extLst>
          </p:nvPr>
        </p:nvGraphicFramePr>
        <p:xfrm>
          <a:off x="6097621" y="2123079"/>
          <a:ext cx="5454476" cy="263363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52862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082516"/>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39445"/>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Arrivals</a:t>
            </a:r>
          </a:p>
        </p:txBody>
      </p:sp>
      <p:sp>
        <p:nvSpPr>
          <p:cNvPr id="3" name="Text Placeholder 1">
            <a:extLst>
              <a:ext uri="{FF2B5EF4-FFF2-40B4-BE49-F238E27FC236}">
                <a16:creationId xmlns:a16="http://schemas.microsoft.com/office/drawing/2014/main" id="{A90A8756-BD65-3895-156E-1E7BBBD03A9F}"/>
              </a:ext>
            </a:extLst>
          </p:cNvPr>
          <p:cNvSpPr txBox="1">
            <a:spLocks/>
          </p:cNvSpPr>
          <p:nvPr/>
        </p:nvSpPr>
        <p:spPr>
          <a:xfrm>
            <a:off x="689807" y="5016717"/>
            <a:ext cx="47925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4.9% increase YTD compared to same period last year</a:t>
            </a:r>
          </a:p>
        </p:txBody>
      </p:sp>
      <p:sp>
        <p:nvSpPr>
          <p:cNvPr id="13" name="Text Placeholder 1">
            <a:extLst>
              <a:ext uri="{FF2B5EF4-FFF2-40B4-BE49-F238E27FC236}">
                <a16:creationId xmlns:a16="http://schemas.microsoft.com/office/drawing/2014/main" id="{A77062F8-5C96-418B-9A7F-0A360B7732E9}"/>
              </a:ext>
            </a:extLst>
          </p:cNvPr>
          <p:cNvSpPr txBox="1">
            <a:spLocks/>
          </p:cNvSpPr>
          <p:nvPr/>
        </p:nvSpPr>
        <p:spPr>
          <a:xfrm>
            <a:off x="6709606" y="5000118"/>
            <a:ext cx="479258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0.3% increase YTD compared to same period last year</a:t>
            </a:r>
          </a:p>
        </p:txBody>
      </p:sp>
      <p:graphicFrame>
        <p:nvGraphicFramePr>
          <p:cNvPr id="8" name="Chart 7">
            <a:extLst>
              <a:ext uri="{FF2B5EF4-FFF2-40B4-BE49-F238E27FC236}">
                <a16:creationId xmlns:a16="http://schemas.microsoft.com/office/drawing/2014/main" id="{00000000-0008-0000-1C00-000002000000}"/>
              </a:ext>
            </a:extLst>
          </p:cNvPr>
          <p:cNvGraphicFramePr>
            <a:graphicFrameLocks/>
          </p:cNvGraphicFramePr>
          <p:nvPr>
            <p:extLst>
              <p:ext uri="{D42A27DB-BD31-4B8C-83A1-F6EECF244321}">
                <p14:modId xmlns:p14="http://schemas.microsoft.com/office/powerpoint/2010/main" val="2181971521"/>
              </p:ext>
            </p:extLst>
          </p:nvPr>
        </p:nvGraphicFramePr>
        <p:xfrm>
          <a:off x="731898" y="2370808"/>
          <a:ext cx="4571999" cy="26578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0000000-0008-0000-1C00-000003000000}"/>
              </a:ext>
            </a:extLst>
          </p:cNvPr>
          <p:cNvGraphicFramePr>
            <a:graphicFrameLocks/>
          </p:cNvGraphicFramePr>
          <p:nvPr>
            <p:extLst>
              <p:ext uri="{D42A27DB-BD31-4B8C-83A1-F6EECF244321}">
                <p14:modId xmlns:p14="http://schemas.microsoft.com/office/powerpoint/2010/main" val="794043406"/>
              </p:ext>
            </p:extLst>
          </p:nvPr>
        </p:nvGraphicFramePr>
        <p:xfrm>
          <a:off x="6751697" y="2350693"/>
          <a:ext cx="4571999" cy="26494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73239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52942"/>
            <a:ext cx="4119023" cy="4442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98762" y="2042535"/>
            <a:ext cx="4119023" cy="4206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5083159"/>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7.7% within 15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9" y="5898439"/>
            <a:ext cx="405863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within 15 minutes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618425" y="5067887"/>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7.0% within 15 minutes</a:t>
            </a:r>
          </a:p>
        </p:txBody>
      </p:sp>
      <p:graphicFrame>
        <p:nvGraphicFramePr>
          <p:cNvPr id="3" name="Chart 2">
            <a:extLst>
              <a:ext uri="{FF2B5EF4-FFF2-40B4-BE49-F238E27FC236}">
                <a16:creationId xmlns:a16="http://schemas.microsoft.com/office/drawing/2014/main" id="{00000000-0008-0000-1D00-000003000000}"/>
              </a:ext>
            </a:extLst>
          </p:cNvPr>
          <p:cNvGraphicFramePr>
            <a:graphicFrameLocks/>
          </p:cNvGraphicFramePr>
          <p:nvPr>
            <p:extLst>
              <p:ext uri="{D42A27DB-BD31-4B8C-83A1-F6EECF244321}">
                <p14:modId xmlns:p14="http://schemas.microsoft.com/office/powerpoint/2010/main" val="1795228218"/>
              </p:ext>
            </p:extLst>
          </p:nvPr>
        </p:nvGraphicFramePr>
        <p:xfrm>
          <a:off x="761428" y="2428421"/>
          <a:ext cx="4572001" cy="26547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1D00-000006000000}"/>
              </a:ext>
            </a:extLst>
          </p:cNvPr>
          <p:cNvGraphicFramePr>
            <a:graphicFrameLocks/>
          </p:cNvGraphicFramePr>
          <p:nvPr>
            <p:extLst>
              <p:ext uri="{D42A27DB-BD31-4B8C-83A1-F6EECF244321}">
                <p14:modId xmlns:p14="http://schemas.microsoft.com/office/powerpoint/2010/main" val="2048314077"/>
              </p:ext>
            </p:extLst>
          </p:nvPr>
        </p:nvGraphicFramePr>
        <p:xfrm>
          <a:off x="6659147" y="2428421"/>
          <a:ext cx="4572001" cy="26547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14750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098842"/>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22571" y="1927851"/>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8661"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67% within 60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0994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within 60 minutes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633517" y="5018957"/>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67% within 60 minutes</a:t>
            </a:r>
          </a:p>
        </p:txBody>
      </p:sp>
      <p:graphicFrame>
        <p:nvGraphicFramePr>
          <p:cNvPr id="11" name="Chart 10">
            <a:extLst>
              <a:ext uri="{FF2B5EF4-FFF2-40B4-BE49-F238E27FC236}">
                <a16:creationId xmlns:a16="http://schemas.microsoft.com/office/drawing/2014/main" id="{00000000-0008-0000-1E00-000002000000}"/>
              </a:ext>
            </a:extLst>
          </p:cNvPr>
          <p:cNvGraphicFramePr>
            <a:graphicFrameLocks/>
          </p:cNvGraphicFramePr>
          <p:nvPr>
            <p:extLst>
              <p:ext uri="{D42A27DB-BD31-4B8C-83A1-F6EECF244321}">
                <p14:modId xmlns:p14="http://schemas.microsoft.com/office/powerpoint/2010/main" val="2722042310"/>
              </p:ext>
            </p:extLst>
          </p:nvPr>
        </p:nvGraphicFramePr>
        <p:xfrm>
          <a:off x="731898" y="2330220"/>
          <a:ext cx="4572000" cy="26616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00000000-0008-0000-1E00-000003000000}"/>
              </a:ext>
            </a:extLst>
          </p:cNvPr>
          <p:cNvGraphicFramePr>
            <a:graphicFrameLocks/>
          </p:cNvGraphicFramePr>
          <p:nvPr>
            <p:extLst>
              <p:ext uri="{D42A27DB-BD31-4B8C-83A1-F6EECF244321}">
                <p14:modId xmlns:p14="http://schemas.microsoft.com/office/powerpoint/2010/main" val="840582625"/>
              </p:ext>
            </p:extLst>
          </p:nvPr>
        </p:nvGraphicFramePr>
        <p:xfrm>
          <a:off x="6667780" y="2342472"/>
          <a:ext cx="4572000" cy="26494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62111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4984511"/>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250 over 2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8812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&gt; 2 hours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7" y="4984511"/>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75 over 2 hours</a:t>
            </a:r>
          </a:p>
        </p:txBody>
      </p:sp>
      <p:graphicFrame>
        <p:nvGraphicFramePr>
          <p:cNvPr id="3" name="Chart 2">
            <a:extLst>
              <a:ext uri="{FF2B5EF4-FFF2-40B4-BE49-F238E27FC236}">
                <a16:creationId xmlns:a16="http://schemas.microsoft.com/office/drawing/2014/main" id="{00000000-0008-0000-2000-000003000000}"/>
              </a:ext>
            </a:extLst>
          </p:cNvPr>
          <p:cNvGraphicFramePr>
            <a:graphicFrameLocks/>
          </p:cNvGraphicFramePr>
          <p:nvPr>
            <p:extLst>
              <p:ext uri="{D42A27DB-BD31-4B8C-83A1-F6EECF244321}">
                <p14:modId xmlns:p14="http://schemas.microsoft.com/office/powerpoint/2010/main" val="242786081"/>
              </p:ext>
            </p:extLst>
          </p:nvPr>
        </p:nvGraphicFramePr>
        <p:xfrm>
          <a:off x="731898" y="2370529"/>
          <a:ext cx="4572000" cy="25993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2000-000005000000}"/>
              </a:ext>
            </a:extLst>
          </p:cNvPr>
          <p:cNvGraphicFramePr>
            <a:graphicFrameLocks/>
          </p:cNvGraphicFramePr>
          <p:nvPr>
            <p:extLst>
              <p:ext uri="{D42A27DB-BD31-4B8C-83A1-F6EECF244321}">
                <p14:modId xmlns:p14="http://schemas.microsoft.com/office/powerpoint/2010/main" val="3206582774"/>
              </p:ext>
            </p:extLst>
          </p:nvPr>
        </p:nvGraphicFramePr>
        <p:xfrm>
          <a:off x="6812081" y="2371565"/>
          <a:ext cx="4572001" cy="26134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30993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23879" y="2001564"/>
            <a:ext cx="4119023" cy="38707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Monthly Average 66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7653" y="603883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Monthly Average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653374" y="5025182"/>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Monthly Average 61 minutes</a:t>
            </a:r>
          </a:p>
        </p:txBody>
      </p:sp>
      <p:graphicFrame>
        <p:nvGraphicFramePr>
          <p:cNvPr id="12" name="Chart 11">
            <a:extLst>
              <a:ext uri="{FF2B5EF4-FFF2-40B4-BE49-F238E27FC236}">
                <a16:creationId xmlns:a16="http://schemas.microsoft.com/office/drawing/2014/main" id="{FB3875B9-C8A7-49B2-9F1C-244B63E0BE86}"/>
              </a:ext>
            </a:extLst>
          </p:cNvPr>
          <p:cNvGraphicFramePr>
            <a:graphicFrameLocks/>
          </p:cNvGraphicFramePr>
          <p:nvPr>
            <p:extLst>
              <p:ext uri="{D42A27DB-BD31-4B8C-83A1-F6EECF244321}">
                <p14:modId xmlns:p14="http://schemas.microsoft.com/office/powerpoint/2010/main" val="1057044984"/>
              </p:ext>
            </p:extLst>
          </p:nvPr>
        </p:nvGraphicFramePr>
        <p:xfrm>
          <a:off x="737653" y="2358700"/>
          <a:ext cx="4572000" cy="26735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0C2F640C-ED2D-4FD6-B493-C7712AC703A1}"/>
              </a:ext>
            </a:extLst>
          </p:cNvPr>
          <p:cNvGraphicFramePr>
            <a:graphicFrameLocks/>
          </p:cNvGraphicFramePr>
          <p:nvPr>
            <p:extLst>
              <p:ext uri="{D42A27DB-BD31-4B8C-83A1-F6EECF244321}">
                <p14:modId xmlns:p14="http://schemas.microsoft.com/office/powerpoint/2010/main" val="1893507649"/>
              </p:ext>
            </p:extLst>
          </p:nvPr>
        </p:nvGraphicFramePr>
        <p:xfrm>
          <a:off x="6653374" y="2358700"/>
          <a:ext cx="4572000" cy="26664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8480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35798"/>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2.0% increase YTD compared to same period last year</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914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Attendances</a:t>
            </a:r>
          </a:p>
        </p:txBody>
      </p:sp>
      <p:sp>
        <p:nvSpPr>
          <p:cNvPr id="11" name="Text Placeholder 1">
            <a:extLst>
              <a:ext uri="{FF2B5EF4-FFF2-40B4-BE49-F238E27FC236}">
                <a16:creationId xmlns:a16="http://schemas.microsoft.com/office/drawing/2014/main" id="{D773DB4F-1AB9-1432-D9C5-5D040FFE5E0F}"/>
              </a:ext>
            </a:extLst>
          </p:cNvPr>
          <p:cNvSpPr txBox="1">
            <a:spLocks/>
          </p:cNvSpPr>
          <p:nvPr/>
        </p:nvSpPr>
        <p:spPr>
          <a:xfrm>
            <a:off x="6654950" y="5029894"/>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4.7% increase YTD compared to same period last year</a:t>
            </a:r>
          </a:p>
        </p:txBody>
      </p:sp>
      <p:graphicFrame>
        <p:nvGraphicFramePr>
          <p:cNvPr id="9" name="Chart 8">
            <a:extLst>
              <a:ext uri="{FF2B5EF4-FFF2-40B4-BE49-F238E27FC236}">
                <a16:creationId xmlns:a16="http://schemas.microsoft.com/office/drawing/2014/main" id="{2001C84F-146E-4955-9066-423F1A581DD3}"/>
              </a:ext>
            </a:extLst>
          </p:cNvPr>
          <p:cNvGraphicFramePr>
            <a:graphicFrameLocks/>
          </p:cNvGraphicFramePr>
          <p:nvPr>
            <p:extLst>
              <p:ext uri="{D42A27DB-BD31-4B8C-83A1-F6EECF244321}">
                <p14:modId xmlns:p14="http://schemas.microsoft.com/office/powerpoint/2010/main" val="2851634855"/>
              </p:ext>
            </p:extLst>
          </p:nvPr>
        </p:nvGraphicFramePr>
        <p:xfrm>
          <a:off x="671512" y="2286694"/>
          <a:ext cx="4571999"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65321F51-63B2-49A6-82EC-CF41CBC7B33F}"/>
              </a:ext>
            </a:extLst>
          </p:cNvPr>
          <p:cNvGraphicFramePr>
            <a:graphicFrameLocks/>
          </p:cNvGraphicFramePr>
          <p:nvPr>
            <p:extLst>
              <p:ext uri="{D42A27DB-BD31-4B8C-83A1-F6EECF244321}">
                <p14:modId xmlns:p14="http://schemas.microsoft.com/office/powerpoint/2010/main" val="1475984391"/>
              </p:ext>
            </p:extLst>
          </p:nvPr>
        </p:nvGraphicFramePr>
        <p:xfrm>
          <a:off x="6654950" y="2280622"/>
          <a:ext cx="4571999"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72095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8588" y="589843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Over - 75 ED Attendances</a:t>
            </a:r>
          </a:p>
        </p:txBody>
      </p:sp>
      <p:sp>
        <p:nvSpPr>
          <p:cNvPr id="3" name="Text Placeholder 1">
            <a:extLst>
              <a:ext uri="{FF2B5EF4-FFF2-40B4-BE49-F238E27FC236}">
                <a16:creationId xmlns:a16="http://schemas.microsoft.com/office/drawing/2014/main" id="{A0821474-7D1A-BF32-424E-E7FC565D1D5E}"/>
              </a:ext>
            </a:extLst>
          </p:cNvPr>
          <p:cNvSpPr txBox="1">
            <a:spLocks/>
          </p:cNvSpPr>
          <p:nvPr/>
        </p:nvSpPr>
        <p:spPr>
          <a:xfrm>
            <a:off x="696499" y="5001488"/>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3.0% increase YTD compared to same period last year</a:t>
            </a:r>
          </a:p>
        </p:txBody>
      </p:sp>
      <p:sp>
        <p:nvSpPr>
          <p:cNvPr id="13" name="Text Placeholder 1">
            <a:extLst>
              <a:ext uri="{FF2B5EF4-FFF2-40B4-BE49-F238E27FC236}">
                <a16:creationId xmlns:a16="http://schemas.microsoft.com/office/drawing/2014/main" id="{541A53A4-E00F-ADA6-5460-A0B343630673}"/>
              </a:ext>
            </a:extLst>
          </p:cNvPr>
          <p:cNvSpPr txBox="1">
            <a:spLocks/>
          </p:cNvSpPr>
          <p:nvPr/>
        </p:nvSpPr>
        <p:spPr>
          <a:xfrm>
            <a:off x="6677548" y="5000886"/>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4.0% increase YTD compared to same period last year</a:t>
            </a:r>
          </a:p>
        </p:txBody>
      </p:sp>
      <p:graphicFrame>
        <p:nvGraphicFramePr>
          <p:cNvPr id="8" name="Chart 7">
            <a:extLst>
              <a:ext uri="{FF2B5EF4-FFF2-40B4-BE49-F238E27FC236}">
                <a16:creationId xmlns:a16="http://schemas.microsoft.com/office/drawing/2014/main" id="{D051D2F3-FD0B-434A-8CBC-F8B2360901AB}"/>
              </a:ext>
            </a:extLst>
          </p:cNvPr>
          <p:cNvGraphicFramePr>
            <a:graphicFrameLocks/>
          </p:cNvGraphicFramePr>
          <p:nvPr>
            <p:extLst>
              <p:ext uri="{D42A27DB-BD31-4B8C-83A1-F6EECF244321}">
                <p14:modId xmlns:p14="http://schemas.microsoft.com/office/powerpoint/2010/main" val="1315787129"/>
              </p:ext>
            </p:extLst>
          </p:nvPr>
        </p:nvGraphicFramePr>
        <p:xfrm>
          <a:off x="713068" y="2287436"/>
          <a:ext cx="4572000" cy="273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BF113C24-0807-4E3F-8E84-31439674161C}"/>
              </a:ext>
            </a:extLst>
          </p:cNvPr>
          <p:cNvGraphicFramePr>
            <a:graphicFrameLocks/>
          </p:cNvGraphicFramePr>
          <p:nvPr>
            <p:extLst>
              <p:ext uri="{D42A27DB-BD31-4B8C-83A1-F6EECF244321}">
                <p14:modId xmlns:p14="http://schemas.microsoft.com/office/powerpoint/2010/main" val="4132687170"/>
              </p:ext>
            </p:extLst>
          </p:nvPr>
        </p:nvGraphicFramePr>
        <p:xfrm>
          <a:off x="6677548" y="2281291"/>
          <a:ext cx="4572000" cy="2736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80670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0612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41040"/>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31.0% within 4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6501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4-hour performance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820520" y="5015424"/>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42.2% within 4 hours</a:t>
            </a:r>
          </a:p>
        </p:txBody>
      </p:sp>
      <p:graphicFrame>
        <p:nvGraphicFramePr>
          <p:cNvPr id="12" name="Chart 11">
            <a:extLst>
              <a:ext uri="{FF2B5EF4-FFF2-40B4-BE49-F238E27FC236}">
                <a16:creationId xmlns:a16="http://schemas.microsoft.com/office/drawing/2014/main" id="{44351B62-A534-4730-A3DB-9B4605D4DE12}"/>
              </a:ext>
            </a:extLst>
          </p:cNvPr>
          <p:cNvGraphicFramePr>
            <a:graphicFrameLocks/>
          </p:cNvGraphicFramePr>
          <p:nvPr>
            <p:extLst>
              <p:ext uri="{D42A27DB-BD31-4B8C-83A1-F6EECF244321}">
                <p14:modId xmlns:p14="http://schemas.microsoft.com/office/powerpoint/2010/main" val="3180685497"/>
              </p:ext>
            </p:extLst>
          </p:nvPr>
        </p:nvGraphicFramePr>
        <p:xfrm>
          <a:off x="731898" y="2374965"/>
          <a:ext cx="4561417" cy="26239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96A1F22E-1B16-4282-9776-8DC6EF234A7D}"/>
              </a:ext>
            </a:extLst>
          </p:cNvPr>
          <p:cNvGraphicFramePr>
            <a:graphicFrameLocks/>
          </p:cNvGraphicFramePr>
          <p:nvPr>
            <p:extLst>
              <p:ext uri="{D42A27DB-BD31-4B8C-83A1-F6EECF244321}">
                <p14:modId xmlns:p14="http://schemas.microsoft.com/office/powerpoint/2010/main" val="1886266238"/>
              </p:ext>
            </p:extLst>
          </p:nvPr>
        </p:nvGraphicFramePr>
        <p:xfrm>
          <a:off x="6751697" y="2391506"/>
          <a:ext cx="4561417" cy="26073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76147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1,803 over 12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0048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12-hour performance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85270" y="5024171"/>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696 over 12 hours</a:t>
            </a:r>
          </a:p>
        </p:txBody>
      </p:sp>
      <p:graphicFrame>
        <p:nvGraphicFramePr>
          <p:cNvPr id="3" name="Chart 2">
            <a:extLst>
              <a:ext uri="{FF2B5EF4-FFF2-40B4-BE49-F238E27FC236}">
                <a16:creationId xmlns:a16="http://schemas.microsoft.com/office/drawing/2014/main" id="{4B81655B-EF7B-45E6-AC76-BFAF60F4B0F3}"/>
              </a:ext>
            </a:extLst>
          </p:cNvPr>
          <p:cNvGraphicFramePr>
            <a:graphicFrameLocks/>
          </p:cNvGraphicFramePr>
          <p:nvPr>
            <p:extLst>
              <p:ext uri="{D42A27DB-BD31-4B8C-83A1-F6EECF244321}">
                <p14:modId xmlns:p14="http://schemas.microsoft.com/office/powerpoint/2010/main" val="2090796684"/>
              </p:ext>
            </p:extLst>
          </p:nvPr>
        </p:nvGraphicFramePr>
        <p:xfrm>
          <a:off x="731898" y="2355838"/>
          <a:ext cx="4572000" cy="26534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DC7FD7DF-38FE-4CBA-BEF6-6DA33E5C6FED}"/>
              </a:ext>
            </a:extLst>
          </p:cNvPr>
          <p:cNvGraphicFramePr>
            <a:graphicFrameLocks/>
          </p:cNvGraphicFramePr>
          <p:nvPr>
            <p:extLst>
              <p:ext uri="{D42A27DB-BD31-4B8C-83A1-F6EECF244321}">
                <p14:modId xmlns:p14="http://schemas.microsoft.com/office/powerpoint/2010/main" val="4111263729"/>
              </p:ext>
            </p:extLst>
          </p:nvPr>
        </p:nvGraphicFramePr>
        <p:xfrm>
          <a:off x="6751697" y="2355838"/>
          <a:ext cx="4572000" cy="26534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46885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AC867B-E2F6-701F-CA42-1D77577EC2A2}"/>
              </a:ext>
            </a:extLst>
          </p:cNvPr>
          <p:cNvSpPr>
            <a:spLocks noGrp="1"/>
          </p:cNvSpPr>
          <p:nvPr>
            <p:ph type="body" sz="quarter" idx="12"/>
          </p:nvPr>
        </p:nvSpPr>
        <p:spPr>
          <a:xfrm>
            <a:off x="4757642" y="1201676"/>
            <a:ext cx="5831291" cy="398393"/>
          </a:xfrm>
        </p:spPr>
        <p:txBody>
          <a:bodyPr/>
          <a:lstStyle/>
          <a:p>
            <a:r>
              <a:rPr lang="en-GB" sz="2400" dirty="0"/>
              <a:t>Regional 4 &amp; 12 Hour ED Performance</a:t>
            </a:r>
          </a:p>
        </p:txBody>
      </p:sp>
      <p:sp>
        <p:nvSpPr>
          <p:cNvPr id="5" name="Text Placeholder 1">
            <a:extLst>
              <a:ext uri="{FF2B5EF4-FFF2-40B4-BE49-F238E27FC236}">
                <a16:creationId xmlns:a16="http://schemas.microsoft.com/office/drawing/2014/main" id="{A3FC7563-73F1-39CF-C7C5-DDA786370316}"/>
              </a:ext>
            </a:extLst>
          </p:cNvPr>
          <p:cNvSpPr txBox="1">
            <a:spLocks/>
          </p:cNvSpPr>
          <p:nvPr/>
        </p:nvSpPr>
        <p:spPr>
          <a:xfrm>
            <a:off x="726825" y="6048743"/>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Emergency Care Waiting Times – Department of Health</a:t>
            </a:r>
          </a:p>
        </p:txBody>
      </p:sp>
      <p:sp>
        <p:nvSpPr>
          <p:cNvPr id="6" name="Text Placeholder 1">
            <a:extLst>
              <a:ext uri="{FF2B5EF4-FFF2-40B4-BE49-F238E27FC236}">
                <a16:creationId xmlns:a16="http://schemas.microsoft.com/office/drawing/2014/main" id="{B51D03EE-9417-57D1-0A62-DEF6ACF29A36}"/>
              </a:ext>
            </a:extLst>
          </p:cNvPr>
          <p:cNvSpPr txBox="1">
            <a:spLocks/>
          </p:cNvSpPr>
          <p:nvPr/>
        </p:nvSpPr>
        <p:spPr>
          <a:xfrm>
            <a:off x="726825" y="1144994"/>
            <a:ext cx="933157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dirty="0"/>
              <a:t>Unscheduled Care</a:t>
            </a:r>
          </a:p>
        </p:txBody>
      </p:sp>
      <p:graphicFrame>
        <p:nvGraphicFramePr>
          <p:cNvPr id="4" name="Chart 3">
            <a:extLst>
              <a:ext uri="{FF2B5EF4-FFF2-40B4-BE49-F238E27FC236}">
                <a16:creationId xmlns:a16="http://schemas.microsoft.com/office/drawing/2014/main" id="{54AFE8D2-07AB-4AF7-80BA-38116598C8D2}"/>
              </a:ext>
            </a:extLst>
          </p:cNvPr>
          <p:cNvGraphicFramePr>
            <a:graphicFrameLocks/>
          </p:cNvGraphicFramePr>
          <p:nvPr>
            <p:extLst>
              <p:ext uri="{D42A27DB-BD31-4B8C-83A1-F6EECF244321}">
                <p14:modId xmlns:p14="http://schemas.microsoft.com/office/powerpoint/2010/main" val="1829167500"/>
              </p:ext>
            </p:extLst>
          </p:nvPr>
        </p:nvGraphicFramePr>
        <p:xfrm>
          <a:off x="726825" y="1627493"/>
          <a:ext cx="9704789" cy="21610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F509C16C-9980-45C8-A001-4429FCE893E7}"/>
              </a:ext>
            </a:extLst>
          </p:cNvPr>
          <p:cNvGraphicFramePr>
            <a:graphicFrameLocks/>
          </p:cNvGraphicFramePr>
          <p:nvPr>
            <p:extLst>
              <p:ext uri="{D42A27DB-BD31-4B8C-83A1-F6EECF244321}">
                <p14:modId xmlns:p14="http://schemas.microsoft.com/office/powerpoint/2010/main" val="3131134815"/>
              </p:ext>
            </p:extLst>
          </p:nvPr>
        </p:nvGraphicFramePr>
        <p:xfrm>
          <a:off x="726825" y="3868042"/>
          <a:ext cx="9704789" cy="21610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7153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543894"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38337" y="1968844"/>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18521" y="1942763"/>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22065" y="5051387"/>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8.5% against target of 4.5%</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Patients not waiting in ED</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09524" y="5051387"/>
            <a:ext cx="438223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5.9% against target of 2.6%</a:t>
            </a:r>
          </a:p>
        </p:txBody>
      </p:sp>
      <p:sp>
        <p:nvSpPr>
          <p:cNvPr id="14" name="Text Placeholder 1">
            <a:extLst>
              <a:ext uri="{FF2B5EF4-FFF2-40B4-BE49-F238E27FC236}">
                <a16:creationId xmlns:a16="http://schemas.microsoft.com/office/drawing/2014/main" id="{5D7D8ECC-6F9F-81DE-69DC-D56DB73160F4}"/>
              </a:ext>
            </a:extLst>
          </p:cNvPr>
          <p:cNvSpPr txBox="1">
            <a:spLocks/>
          </p:cNvSpPr>
          <p:nvPr/>
        </p:nvSpPr>
        <p:spPr>
          <a:xfrm>
            <a:off x="731897" y="5943446"/>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graphicFrame>
        <p:nvGraphicFramePr>
          <p:cNvPr id="3" name="Chart 2">
            <a:extLst>
              <a:ext uri="{FF2B5EF4-FFF2-40B4-BE49-F238E27FC236}">
                <a16:creationId xmlns:a16="http://schemas.microsoft.com/office/drawing/2014/main" id="{927AA8C6-B1B6-425C-96BB-044353114867}"/>
              </a:ext>
            </a:extLst>
          </p:cNvPr>
          <p:cNvGraphicFramePr>
            <a:graphicFrameLocks/>
          </p:cNvGraphicFramePr>
          <p:nvPr>
            <p:extLst>
              <p:ext uri="{D42A27DB-BD31-4B8C-83A1-F6EECF244321}">
                <p14:modId xmlns:p14="http://schemas.microsoft.com/office/powerpoint/2010/main" val="2196082067"/>
              </p:ext>
            </p:extLst>
          </p:nvPr>
        </p:nvGraphicFramePr>
        <p:xfrm>
          <a:off x="731897" y="2368462"/>
          <a:ext cx="4571999" cy="26637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CF31628D-6C78-4574-A152-479A9F5931CF}"/>
              </a:ext>
            </a:extLst>
          </p:cNvPr>
          <p:cNvGraphicFramePr>
            <a:graphicFrameLocks/>
          </p:cNvGraphicFramePr>
          <p:nvPr>
            <p:extLst>
              <p:ext uri="{D42A27DB-BD31-4B8C-83A1-F6EECF244321}">
                <p14:modId xmlns:p14="http://schemas.microsoft.com/office/powerpoint/2010/main" val="880546372"/>
              </p:ext>
            </p:extLst>
          </p:nvPr>
        </p:nvGraphicFramePr>
        <p:xfrm>
          <a:off x="6773757" y="2368462"/>
          <a:ext cx="4571999" cy="26524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5473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543894"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38337" y="1968844"/>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18521" y="1942763"/>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9" y="5031208"/>
            <a:ext cx="4511616"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17% against target of 16%</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Manual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Stroke - Thrombolysis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18521" y="5036115"/>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19% against target of 16%</a:t>
            </a:r>
          </a:p>
        </p:txBody>
      </p:sp>
      <p:graphicFrame>
        <p:nvGraphicFramePr>
          <p:cNvPr id="3" name="Chart 2">
            <a:extLst>
              <a:ext uri="{FF2B5EF4-FFF2-40B4-BE49-F238E27FC236}">
                <a16:creationId xmlns:a16="http://schemas.microsoft.com/office/drawing/2014/main" id="{00000000-0008-0000-2D00-000002000000}"/>
              </a:ext>
            </a:extLst>
          </p:cNvPr>
          <p:cNvGraphicFramePr>
            <a:graphicFrameLocks/>
          </p:cNvGraphicFramePr>
          <p:nvPr>
            <p:extLst>
              <p:ext uri="{D42A27DB-BD31-4B8C-83A1-F6EECF244321}">
                <p14:modId xmlns:p14="http://schemas.microsoft.com/office/powerpoint/2010/main" val="2773136570"/>
              </p:ext>
            </p:extLst>
          </p:nvPr>
        </p:nvGraphicFramePr>
        <p:xfrm>
          <a:off x="701706" y="2326367"/>
          <a:ext cx="4572001" cy="26936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00000000-0008-0000-2D00-000003000000}"/>
              </a:ext>
            </a:extLst>
          </p:cNvPr>
          <p:cNvGraphicFramePr>
            <a:graphicFrameLocks/>
          </p:cNvGraphicFramePr>
          <p:nvPr>
            <p:extLst>
              <p:ext uri="{D42A27DB-BD31-4B8C-83A1-F6EECF244321}">
                <p14:modId xmlns:p14="http://schemas.microsoft.com/office/powerpoint/2010/main" val="1747872755"/>
              </p:ext>
            </p:extLst>
          </p:nvPr>
        </p:nvGraphicFramePr>
        <p:xfrm>
          <a:off x="6718519" y="2326367"/>
          <a:ext cx="4572001" cy="26936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6888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New Attendances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6005523"/>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QOAR &amp; V-QOAR</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Outpatients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6" y="2335233"/>
            <a:ext cx="4119023" cy="4901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16" name="Text Placeholder 1">
            <a:extLst>
              <a:ext uri="{FF2B5EF4-FFF2-40B4-BE49-F238E27FC236}">
                <a16:creationId xmlns:a16="http://schemas.microsoft.com/office/drawing/2014/main" id="{464037B3-64CD-A784-52EB-F841EF5F8877}"/>
              </a:ext>
            </a:extLst>
          </p:cNvPr>
          <p:cNvSpPr txBox="1">
            <a:spLocks/>
          </p:cNvSpPr>
          <p:nvPr/>
        </p:nvSpPr>
        <p:spPr>
          <a:xfrm>
            <a:off x="668423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Review Attendances</a:t>
            </a:r>
          </a:p>
        </p:txBody>
      </p:sp>
      <p:sp>
        <p:nvSpPr>
          <p:cNvPr id="3" name="Text Placeholder 1">
            <a:extLst>
              <a:ext uri="{FF2B5EF4-FFF2-40B4-BE49-F238E27FC236}">
                <a16:creationId xmlns:a16="http://schemas.microsoft.com/office/drawing/2014/main" id="{56C46583-ABEF-A457-A745-F4E3A3A520F5}"/>
              </a:ext>
            </a:extLst>
          </p:cNvPr>
          <p:cNvSpPr txBox="1">
            <a:spLocks/>
          </p:cNvSpPr>
          <p:nvPr/>
        </p:nvSpPr>
        <p:spPr>
          <a:xfrm>
            <a:off x="732885" y="4942720"/>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3.1% increase YTD compared to same period last year</a:t>
            </a:r>
          </a:p>
        </p:txBody>
      </p:sp>
      <p:sp>
        <p:nvSpPr>
          <p:cNvPr id="11" name="Text Placeholder 1">
            <a:extLst>
              <a:ext uri="{FF2B5EF4-FFF2-40B4-BE49-F238E27FC236}">
                <a16:creationId xmlns:a16="http://schemas.microsoft.com/office/drawing/2014/main" id="{8349C4E8-8D7E-0141-2C28-A17494D2DA42}"/>
              </a:ext>
            </a:extLst>
          </p:cNvPr>
          <p:cNvSpPr txBox="1">
            <a:spLocks/>
          </p:cNvSpPr>
          <p:nvPr/>
        </p:nvSpPr>
        <p:spPr>
          <a:xfrm>
            <a:off x="6600054" y="4946772"/>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6.5% increase YTD compared to same period last year</a:t>
            </a:r>
          </a:p>
        </p:txBody>
      </p:sp>
      <p:graphicFrame>
        <p:nvGraphicFramePr>
          <p:cNvPr id="12" name="Chart 11">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3647612126"/>
              </p:ext>
            </p:extLst>
          </p:nvPr>
        </p:nvGraphicFramePr>
        <p:xfrm>
          <a:off x="774974" y="2456695"/>
          <a:ext cx="4572000" cy="24860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6734F720-D6A0-4254-AF5D-5EECC67E9493}"/>
              </a:ext>
            </a:extLst>
          </p:cNvPr>
          <p:cNvGraphicFramePr>
            <a:graphicFrameLocks/>
          </p:cNvGraphicFramePr>
          <p:nvPr>
            <p:extLst>
              <p:ext uri="{D42A27DB-BD31-4B8C-83A1-F6EECF244321}">
                <p14:modId xmlns:p14="http://schemas.microsoft.com/office/powerpoint/2010/main" val="3621149651"/>
              </p:ext>
            </p:extLst>
          </p:nvPr>
        </p:nvGraphicFramePr>
        <p:xfrm>
          <a:off x="6656904" y="2456694"/>
          <a:ext cx="4572000" cy="24860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7292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63999" y="6052156"/>
            <a:ext cx="353054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EPIC – 16/09/2026 &amp; 13/10/2026</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493287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Untriaged Outpatient Referrals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6" y="2335233"/>
            <a:ext cx="4119023" cy="4901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pic>
        <p:nvPicPr>
          <p:cNvPr id="3" name="Picture 2">
            <a:extLst>
              <a:ext uri="{FF2B5EF4-FFF2-40B4-BE49-F238E27FC236}">
                <a16:creationId xmlns:a16="http://schemas.microsoft.com/office/drawing/2014/main" id="{5578813C-10D1-BEB5-F17A-6ABCF40BE297}"/>
              </a:ext>
            </a:extLst>
          </p:cNvPr>
          <p:cNvPicPr>
            <a:picLocks noChangeAspect="1"/>
          </p:cNvPicPr>
          <p:nvPr/>
        </p:nvPicPr>
        <p:blipFill>
          <a:blip r:embed="rId3"/>
          <a:stretch>
            <a:fillRect/>
          </a:stretch>
        </p:blipFill>
        <p:spPr>
          <a:xfrm>
            <a:off x="850152" y="1897471"/>
            <a:ext cx="9306159" cy="3815070"/>
          </a:xfrm>
          <a:prstGeom prst="rect">
            <a:avLst/>
          </a:prstGeom>
        </p:spPr>
      </p:pic>
    </p:spTree>
    <p:extLst>
      <p:ext uri="{BB962C8B-B14F-4D97-AF65-F5344CB8AC3E}">
        <p14:creationId xmlns:p14="http://schemas.microsoft.com/office/powerpoint/2010/main" val="2888306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New</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870255" y="1942763"/>
            <a:ext cx="4000465"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Review</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5066974"/>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6.60% New Appointment DNA rate</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5827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Outpatient DNAs / on the day cancellation rates</a:t>
            </a:r>
          </a:p>
        </p:txBody>
      </p:sp>
      <p:sp>
        <p:nvSpPr>
          <p:cNvPr id="11" name="Text Placeholder 1">
            <a:extLst>
              <a:ext uri="{FF2B5EF4-FFF2-40B4-BE49-F238E27FC236}">
                <a16:creationId xmlns:a16="http://schemas.microsoft.com/office/drawing/2014/main" id="{9D9BCB18-0903-7454-8C18-31B4851938EA}"/>
              </a:ext>
            </a:extLst>
          </p:cNvPr>
          <p:cNvSpPr txBox="1">
            <a:spLocks/>
          </p:cNvSpPr>
          <p:nvPr/>
        </p:nvSpPr>
        <p:spPr>
          <a:xfrm>
            <a:off x="731898" y="590048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12" name="Text Placeholder 1">
            <a:extLst>
              <a:ext uri="{FF2B5EF4-FFF2-40B4-BE49-F238E27FC236}">
                <a16:creationId xmlns:a16="http://schemas.microsoft.com/office/drawing/2014/main" id="{69DBFC5C-9AD7-D58B-AD90-5D82A19A4798}"/>
              </a:ext>
            </a:extLst>
          </p:cNvPr>
          <p:cNvSpPr txBox="1">
            <a:spLocks/>
          </p:cNvSpPr>
          <p:nvPr/>
        </p:nvSpPr>
        <p:spPr>
          <a:xfrm>
            <a:off x="6805477" y="5066974"/>
            <a:ext cx="4348351"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6.82% Review Appointment DNA rate</a:t>
            </a:r>
          </a:p>
        </p:txBody>
      </p:sp>
      <p:graphicFrame>
        <p:nvGraphicFramePr>
          <p:cNvPr id="3" name="Chart 2">
            <a:extLst>
              <a:ext uri="{FF2B5EF4-FFF2-40B4-BE49-F238E27FC236}">
                <a16:creationId xmlns:a16="http://schemas.microsoft.com/office/drawing/2014/main" id="{F5322922-F99A-4CEB-8682-D54564FD924D}"/>
              </a:ext>
            </a:extLst>
          </p:cNvPr>
          <p:cNvGraphicFramePr>
            <a:graphicFrameLocks/>
          </p:cNvGraphicFramePr>
          <p:nvPr>
            <p:extLst>
              <p:ext uri="{D42A27DB-BD31-4B8C-83A1-F6EECF244321}">
                <p14:modId xmlns:p14="http://schemas.microsoft.com/office/powerpoint/2010/main" val="3668768936"/>
              </p:ext>
            </p:extLst>
          </p:nvPr>
        </p:nvGraphicFramePr>
        <p:xfrm>
          <a:off x="671513" y="2397374"/>
          <a:ext cx="4571999" cy="26718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A2F293FB-6EEC-4776-9A6F-0D7597F9486A}"/>
              </a:ext>
            </a:extLst>
          </p:cNvPr>
          <p:cNvGraphicFramePr>
            <a:graphicFrameLocks/>
          </p:cNvGraphicFramePr>
          <p:nvPr>
            <p:extLst>
              <p:ext uri="{D42A27DB-BD31-4B8C-83A1-F6EECF244321}">
                <p14:modId xmlns:p14="http://schemas.microsoft.com/office/powerpoint/2010/main" val="4160463688"/>
              </p:ext>
            </p:extLst>
          </p:nvPr>
        </p:nvGraphicFramePr>
        <p:xfrm>
          <a:off x="6805477" y="2333819"/>
          <a:ext cx="4571999" cy="27236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28600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715989" y="2007767"/>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62468" y="2010792"/>
            <a:ext cx="4119023" cy="40643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52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91177" y="5049376"/>
            <a:ext cx="461647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13.58% within 9 weeks against a target of 50%</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Outpatient Waits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662468" y="5045388"/>
            <a:ext cx="479763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44,396 waits &gt;52 weeks against a target of 0</a:t>
            </a:r>
          </a:p>
        </p:txBody>
      </p:sp>
      <p:graphicFrame>
        <p:nvGraphicFramePr>
          <p:cNvPr id="3" name="Chart 2">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323971938"/>
              </p:ext>
            </p:extLst>
          </p:nvPr>
        </p:nvGraphicFramePr>
        <p:xfrm>
          <a:off x="731898" y="2331647"/>
          <a:ext cx="4572001" cy="27145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4068541426"/>
              </p:ext>
            </p:extLst>
          </p:nvPr>
        </p:nvGraphicFramePr>
        <p:xfrm>
          <a:off x="6690674" y="2331647"/>
          <a:ext cx="4605866" cy="27212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48590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5203"/>
            <a:ext cx="10748548" cy="503150"/>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91177" y="4951056"/>
            <a:ext cx="461647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0.70% against a target of 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64208"/>
            <a:ext cx="10715372"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PIFU (Patient Initiated Follow-Up) in Review Appointments at OP Services</a:t>
            </a:r>
          </a:p>
        </p:txBody>
      </p:sp>
      <p:graphicFrame>
        <p:nvGraphicFramePr>
          <p:cNvPr id="5" name="Chart 4">
            <a:extLst>
              <a:ext uri="{FF2B5EF4-FFF2-40B4-BE49-F238E27FC236}">
                <a16:creationId xmlns:a16="http://schemas.microsoft.com/office/drawing/2014/main" id="{59980F37-5E72-4052-BFF0-A84A83930D5E}"/>
              </a:ext>
            </a:extLst>
          </p:cNvPr>
          <p:cNvGraphicFramePr>
            <a:graphicFrameLocks/>
          </p:cNvGraphicFramePr>
          <p:nvPr>
            <p:extLst>
              <p:ext uri="{D42A27DB-BD31-4B8C-83A1-F6EECF244321}">
                <p14:modId xmlns:p14="http://schemas.microsoft.com/office/powerpoint/2010/main" val="776614081"/>
              </p:ext>
            </p:extLst>
          </p:nvPr>
        </p:nvGraphicFramePr>
        <p:xfrm>
          <a:off x="731898" y="2305804"/>
          <a:ext cx="4595420" cy="26071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7347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2362" y="1128991"/>
            <a:ext cx="4680915"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58665"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SDP Dashboard</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66820" y="1606792"/>
            <a:ext cx="430361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Inpatients &amp; Day Cases</a:t>
            </a:r>
          </a:p>
        </p:txBody>
      </p:sp>
      <p:sp>
        <p:nvSpPr>
          <p:cNvPr id="6" name="Text Placeholder 1">
            <a:extLst>
              <a:ext uri="{FF2B5EF4-FFF2-40B4-BE49-F238E27FC236}">
                <a16:creationId xmlns:a16="http://schemas.microsoft.com/office/drawing/2014/main" id="{6399E639-EDFA-6A8B-CC05-18906ADC05D7}"/>
              </a:ext>
            </a:extLst>
          </p:cNvPr>
          <p:cNvSpPr txBox="1">
            <a:spLocks/>
          </p:cNvSpPr>
          <p:nvPr/>
        </p:nvSpPr>
        <p:spPr>
          <a:xfrm>
            <a:off x="666819" y="4918067"/>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5.9% increase YTD compared to same period last year</a:t>
            </a:r>
          </a:p>
        </p:txBody>
      </p:sp>
      <p:graphicFrame>
        <p:nvGraphicFramePr>
          <p:cNvPr id="3" name="Chart 2">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2550379633"/>
              </p:ext>
            </p:extLst>
          </p:nvPr>
        </p:nvGraphicFramePr>
        <p:xfrm>
          <a:off x="708908" y="2302191"/>
          <a:ext cx="4572000" cy="26143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8059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47500"/>
            <a:ext cx="4119023" cy="35749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59799" y="2077818"/>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52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598652" y="5039542"/>
            <a:ext cx="50253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54.11% within 13 weeks against a target of 55%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Inpatient / Day Case Waits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459799" y="5039542"/>
            <a:ext cx="47244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914 waits &gt;52 weeks against a target of 0</a:t>
            </a:r>
          </a:p>
        </p:txBody>
      </p:sp>
      <p:graphicFrame>
        <p:nvGraphicFramePr>
          <p:cNvPr id="3" name="Chart 2">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3407117877"/>
              </p:ext>
            </p:extLst>
          </p:nvPr>
        </p:nvGraphicFramePr>
        <p:xfrm>
          <a:off x="671513" y="2432752"/>
          <a:ext cx="4433195" cy="25995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3196547167"/>
              </p:ext>
            </p:extLst>
          </p:nvPr>
        </p:nvGraphicFramePr>
        <p:xfrm>
          <a:off x="6459799" y="2432751"/>
          <a:ext cx="4433195" cy="25995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55639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2962"/>
            <a:ext cx="10748548" cy="558538"/>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86484" y="5887537"/>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274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Average Length of Stay</a:t>
            </a:r>
          </a:p>
          <a:p>
            <a:endParaRPr lang="en-GB" sz="2400" dirty="0"/>
          </a:p>
        </p:txBody>
      </p:sp>
      <p:sp>
        <p:nvSpPr>
          <p:cNvPr id="3" name="Text Placeholder 1">
            <a:extLst>
              <a:ext uri="{FF2B5EF4-FFF2-40B4-BE49-F238E27FC236}">
                <a16:creationId xmlns:a16="http://schemas.microsoft.com/office/drawing/2014/main" id="{E9106AA4-BDDF-D756-7F8E-1D29210D5E5A}"/>
              </a:ext>
            </a:extLst>
          </p:cNvPr>
          <p:cNvSpPr txBox="1">
            <a:spLocks/>
          </p:cNvSpPr>
          <p:nvPr/>
        </p:nvSpPr>
        <p:spPr>
          <a:xfrm>
            <a:off x="695631" y="4707140"/>
            <a:ext cx="33884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3.19 against peer 4.30</a:t>
            </a:r>
          </a:p>
          <a:p>
            <a:endParaRPr lang="en-GB" sz="1200" dirty="0"/>
          </a:p>
          <a:p>
            <a:endParaRPr lang="en-GB" sz="1200" dirty="0"/>
          </a:p>
        </p:txBody>
      </p:sp>
      <p:sp>
        <p:nvSpPr>
          <p:cNvPr id="11" name="Text Placeholder 1">
            <a:extLst>
              <a:ext uri="{FF2B5EF4-FFF2-40B4-BE49-F238E27FC236}">
                <a16:creationId xmlns:a16="http://schemas.microsoft.com/office/drawing/2014/main" id="{B67313AC-CD28-A6F5-55FE-90E989FE004A}"/>
              </a:ext>
            </a:extLst>
          </p:cNvPr>
          <p:cNvSpPr txBox="1">
            <a:spLocks/>
          </p:cNvSpPr>
          <p:nvPr/>
        </p:nvSpPr>
        <p:spPr>
          <a:xfrm>
            <a:off x="4385201" y="4707138"/>
            <a:ext cx="34457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2.32 against peer 1.91</a:t>
            </a:r>
          </a:p>
          <a:p>
            <a:endParaRPr lang="en-GB" sz="1200" dirty="0"/>
          </a:p>
          <a:p>
            <a:endParaRPr lang="en-GB" sz="1200" dirty="0"/>
          </a:p>
        </p:txBody>
      </p:sp>
      <p:sp>
        <p:nvSpPr>
          <p:cNvPr id="12" name="Text Placeholder 1">
            <a:extLst>
              <a:ext uri="{FF2B5EF4-FFF2-40B4-BE49-F238E27FC236}">
                <a16:creationId xmlns:a16="http://schemas.microsoft.com/office/drawing/2014/main" id="{37142933-4E48-6EFC-C1E2-715FBA347E99}"/>
              </a:ext>
            </a:extLst>
          </p:cNvPr>
          <p:cNvSpPr txBox="1">
            <a:spLocks/>
          </p:cNvSpPr>
          <p:nvPr/>
        </p:nvSpPr>
        <p:spPr>
          <a:xfrm>
            <a:off x="8147503" y="4715812"/>
            <a:ext cx="337298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10.05 against peer 10.20</a:t>
            </a:r>
          </a:p>
          <a:p>
            <a:endParaRPr lang="en-GB" sz="1200" dirty="0"/>
          </a:p>
          <a:p>
            <a:endParaRPr lang="en-GB" sz="1200" dirty="0"/>
          </a:p>
        </p:txBody>
      </p:sp>
      <p:graphicFrame>
        <p:nvGraphicFramePr>
          <p:cNvPr id="14" name="Chart 13">
            <a:extLst>
              <a:ext uri="{FF2B5EF4-FFF2-40B4-BE49-F238E27FC236}">
                <a16:creationId xmlns:a16="http://schemas.microsoft.com/office/drawing/2014/main" id="{EDD3D21D-D933-47C8-B490-7226D0653EA9}"/>
              </a:ext>
            </a:extLst>
          </p:cNvPr>
          <p:cNvGraphicFramePr>
            <a:graphicFrameLocks/>
          </p:cNvGraphicFramePr>
          <p:nvPr>
            <p:extLst>
              <p:ext uri="{D42A27DB-BD31-4B8C-83A1-F6EECF244321}">
                <p14:modId xmlns:p14="http://schemas.microsoft.com/office/powerpoint/2010/main" val="2210548569"/>
              </p:ext>
            </p:extLst>
          </p:nvPr>
        </p:nvGraphicFramePr>
        <p:xfrm>
          <a:off x="8207627" y="2321238"/>
          <a:ext cx="3585600" cy="23418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C87FF602-B997-41F7-85F1-1DC43AA2BE5C}"/>
              </a:ext>
            </a:extLst>
          </p:cNvPr>
          <p:cNvGraphicFramePr>
            <a:graphicFrameLocks/>
          </p:cNvGraphicFramePr>
          <p:nvPr>
            <p:extLst>
              <p:ext uri="{D42A27DB-BD31-4B8C-83A1-F6EECF244321}">
                <p14:modId xmlns:p14="http://schemas.microsoft.com/office/powerpoint/2010/main" val="3730828925"/>
              </p:ext>
            </p:extLst>
          </p:nvPr>
        </p:nvGraphicFramePr>
        <p:xfrm>
          <a:off x="695631" y="2321238"/>
          <a:ext cx="3584979" cy="23605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31CF7C11-9BE0-48BA-B53A-BB4E4F723EF5}"/>
              </a:ext>
            </a:extLst>
          </p:cNvPr>
          <p:cNvGraphicFramePr>
            <a:graphicFrameLocks/>
          </p:cNvGraphicFramePr>
          <p:nvPr>
            <p:extLst>
              <p:ext uri="{D42A27DB-BD31-4B8C-83A1-F6EECF244321}">
                <p14:modId xmlns:p14="http://schemas.microsoft.com/office/powerpoint/2010/main" val="1344666917"/>
              </p:ext>
            </p:extLst>
          </p:nvPr>
        </p:nvGraphicFramePr>
        <p:xfrm>
          <a:off x="4451629" y="2321238"/>
          <a:ext cx="3584979" cy="235181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13975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2962"/>
            <a:ext cx="10748548" cy="558538"/>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86484" y="590720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274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Admissions on Day of Inpatient Surgery</a:t>
            </a:r>
          </a:p>
          <a:p>
            <a:endParaRPr lang="en-GB" sz="2400" dirty="0"/>
          </a:p>
        </p:txBody>
      </p:sp>
      <p:sp>
        <p:nvSpPr>
          <p:cNvPr id="3" name="Text Placeholder 1">
            <a:extLst>
              <a:ext uri="{FF2B5EF4-FFF2-40B4-BE49-F238E27FC236}">
                <a16:creationId xmlns:a16="http://schemas.microsoft.com/office/drawing/2014/main" id="{E9106AA4-BDDF-D756-7F8E-1D29210D5E5A}"/>
              </a:ext>
            </a:extLst>
          </p:cNvPr>
          <p:cNvSpPr txBox="1">
            <a:spLocks/>
          </p:cNvSpPr>
          <p:nvPr/>
        </p:nvSpPr>
        <p:spPr>
          <a:xfrm>
            <a:off x="695631" y="4707140"/>
            <a:ext cx="33884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82.31% against peer 89.53%</a:t>
            </a:r>
          </a:p>
          <a:p>
            <a:endParaRPr lang="en-GB" sz="1200" dirty="0"/>
          </a:p>
          <a:p>
            <a:endParaRPr lang="en-GB" sz="1200" dirty="0"/>
          </a:p>
        </p:txBody>
      </p:sp>
      <p:sp>
        <p:nvSpPr>
          <p:cNvPr id="11" name="Text Placeholder 1">
            <a:extLst>
              <a:ext uri="{FF2B5EF4-FFF2-40B4-BE49-F238E27FC236}">
                <a16:creationId xmlns:a16="http://schemas.microsoft.com/office/drawing/2014/main" id="{B67313AC-CD28-A6F5-55FE-90E989FE004A}"/>
              </a:ext>
            </a:extLst>
          </p:cNvPr>
          <p:cNvSpPr txBox="1">
            <a:spLocks/>
          </p:cNvSpPr>
          <p:nvPr/>
        </p:nvSpPr>
        <p:spPr>
          <a:xfrm>
            <a:off x="4407731" y="4689354"/>
            <a:ext cx="34457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99.75% against peer 96.05%</a:t>
            </a:r>
          </a:p>
          <a:p>
            <a:endParaRPr lang="en-GB" sz="1200" dirty="0"/>
          </a:p>
          <a:p>
            <a:endParaRPr lang="en-GB" sz="1200" dirty="0"/>
          </a:p>
        </p:txBody>
      </p:sp>
      <p:sp>
        <p:nvSpPr>
          <p:cNvPr id="12" name="Text Placeholder 1">
            <a:extLst>
              <a:ext uri="{FF2B5EF4-FFF2-40B4-BE49-F238E27FC236}">
                <a16:creationId xmlns:a16="http://schemas.microsoft.com/office/drawing/2014/main" id="{37142933-4E48-6EFC-C1E2-715FBA347E99}"/>
              </a:ext>
            </a:extLst>
          </p:cNvPr>
          <p:cNvSpPr txBox="1">
            <a:spLocks/>
          </p:cNvSpPr>
          <p:nvPr/>
        </p:nvSpPr>
        <p:spPr>
          <a:xfrm>
            <a:off x="8147504" y="4665957"/>
            <a:ext cx="337298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43.44% against peer 96.85%</a:t>
            </a:r>
          </a:p>
          <a:p>
            <a:endParaRPr lang="en-GB" sz="1200" dirty="0"/>
          </a:p>
          <a:p>
            <a:endParaRPr lang="en-GB" sz="1200" dirty="0"/>
          </a:p>
        </p:txBody>
      </p:sp>
      <p:graphicFrame>
        <p:nvGraphicFramePr>
          <p:cNvPr id="5" name="Chart 4">
            <a:extLst>
              <a:ext uri="{FF2B5EF4-FFF2-40B4-BE49-F238E27FC236}">
                <a16:creationId xmlns:a16="http://schemas.microsoft.com/office/drawing/2014/main" id="{5EC0EA5B-D723-446A-8DA8-2047BDE23BC5}"/>
              </a:ext>
            </a:extLst>
          </p:cNvPr>
          <p:cNvGraphicFramePr>
            <a:graphicFrameLocks/>
          </p:cNvGraphicFramePr>
          <p:nvPr>
            <p:extLst>
              <p:ext uri="{D42A27DB-BD31-4B8C-83A1-F6EECF244321}">
                <p14:modId xmlns:p14="http://schemas.microsoft.com/office/powerpoint/2010/main" val="1538534471"/>
              </p:ext>
            </p:extLst>
          </p:nvPr>
        </p:nvGraphicFramePr>
        <p:xfrm>
          <a:off x="686484" y="2279483"/>
          <a:ext cx="3615203" cy="23843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9517CDFD-C9C8-41CE-A6AD-A8F146100427}"/>
              </a:ext>
            </a:extLst>
          </p:cNvPr>
          <p:cNvGraphicFramePr>
            <a:graphicFrameLocks/>
          </p:cNvGraphicFramePr>
          <p:nvPr>
            <p:extLst>
              <p:ext uri="{D42A27DB-BD31-4B8C-83A1-F6EECF244321}">
                <p14:modId xmlns:p14="http://schemas.microsoft.com/office/powerpoint/2010/main" val="254957831"/>
              </p:ext>
            </p:extLst>
          </p:nvPr>
        </p:nvGraphicFramePr>
        <p:xfrm>
          <a:off x="4419048" y="2279483"/>
          <a:ext cx="3611095" cy="23935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70FFED4C-8B2A-4A31-85BB-57E02502FB92}"/>
              </a:ext>
            </a:extLst>
          </p:cNvPr>
          <p:cNvGraphicFramePr>
            <a:graphicFrameLocks/>
          </p:cNvGraphicFramePr>
          <p:nvPr>
            <p:extLst>
              <p:ext uri="{D42A27DB-BD31-4B8C-83A1-F6EECF244321}">
                <p14:modId xmlns:p14="http://schemas.microsoft.com/office/powerpoint/2010/main" val="3928132154"/>
              </p:ext>
            </p:extLst>
          </p:nvPr>
        </p:nvGraphicFramePr>
        <p:xfrm>
          <a:off x="8147504" y="2279482"/>
          <a:ext cx="3566911" cy="238434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72683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8674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74716" y="1975720"/>
            <a:ext cx="4119023" cy="36123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38337" y="5002251"/>
            <a:ext cx="497894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37.40%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Imaging</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74716" y="5016528"/>
            <a:ext cx="47026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9,731 waits &gt;26 weeks against a target of 0</a:t>
            </a:r>
          </a:p>
        </p:txBody>
      </p:sp>
      <p:graphicFrame>
        <p:nvGraphicFramePr>
          <p:cNvPr id="3" name="Chart 2">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779360683"/>
              </p:ext>
            </p:extLst>
          </p:nvPr>
        </p:nvGraphicFramePr>
        <p:xfrm>
          <a:off x="671513" y="2323148"/>
          <a:ext cx="4572001" cy="26791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0A00-000002000000}"/>
              </a:ext>
            </a:extLst>
          </p:cNvPr>
          <p:cNvGraphicFramePr>
            <a:graphicFrameLocks/>
          </p:cNvGraphicFramePr>
          <p:nvPr>
            <p:extLst>
              <p:ext uri="{D42A27DB-BD31-4B8C-83A1-F6EECF244321}">
                <p14:modId xmlns:p14="http://schemas.microsoft.com/office/powerpoint/2010/main" val="179400262"/>
              </p:ext>
            </p:extLst>
          </p:nvPr>
        </p:nvGraphicFramePr>
        <p:xfrm>
          <a:off x="6640041" y="2323148"/>
          <a:ext cx="4572000" cy="267910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130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677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97059" y="1942763"/>
            <a:ext cx="4119023" cy="4546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13217" y="5064607"/>
            <a:ext cx="4971866"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29.03%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600552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Physiological</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18430" y="5039544"/>
            <a:ext cx="4805265"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7,220 waits &gt;26 weeks against a target of 0</a:t>
            </a:r>
          </a:p>
        </p:txBody>
      </p:sp>
      <p:graphicFrame>
        <p:nvGraphicFramePr>
          <p:cNvPr id="9" name="Chart 8">
            <a:extLst>
              <a:ext uri="{FF2B5EF4-FFF2-40B4-BE49-F238E27FC236}">
                <a16:creationId xmlns:a16="http://schemas.microsoft.com/office/drawing/2014/main" id="{731CDB00-C62B-4BBC-8989-659376D2C659}"/>
              </a:ext>
            </a:extLst>
          </p:cNvPr>
          <p:cNvGraphicFramePr>
            <a:graphicFrameLocks/>
          </p:cNvGraphicFramePr>
          <p:nvPr>
            <p:extLst>
              <p:ext uri="{D42A27DB-BD31-4B8C-83A1-F6EECF244321}">
                <p14:modId xmlns:p14="http://schemas.microsoft.com/office/powerpoint/2010/main" val="2735592165"/>
              </p:ext>
            </p:extLst>
          </p:nvPr>
        </p:nvGraphicFramePr>
        <p:xfrm>
          <a:off x="701704" y="2311812"/>
          <a:ext cx="4572001" cy="27516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29F38B88-9D26-43BD-BB67-865C27FA6A7A}"/>
              </a:ext>
            </a:extLst>
          </p:cNvPr>
          <p:cNvGraphicFramePr>
            <a:graphicFrameLocks/>
          </p:cNvGraphicFramePr>
          <p:nvPr>
            <p:extLst>
              <p:ext uri="{D42A27DB-BD31-4B8C-83A1-F6EECF244321}">
                <p14:modId xmlns:p14="http://schemas.microsoft.com/office/powerpoint/2010/main" val="231690941"/>
              </p:ext>
            </p:extLst>
          </p:nvPr>
        </p:nvGraphicFramePr>
        <p:xfrm>
          <a:off x="6518430" y="2286944"/>
          <a:ext cx="4489845" cy="27537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8056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57373"/>
            <a:ext cx="4613045"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SDP Dashboard</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0907"/>
            <a:ext cx="502504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Endoscopy</a:t>
            </a:r>
          </a:p>
        </p:txBody>
      </p:sp>
      <p:sp>
        <p:nvSpPr>
          <p:cNvPr id="6" name="Text Placeholder 1">
            <a:extLst>
              <a:ext uri="{FF2B5EF4-FFF2-40B4-BE49-F238E27FC236}">
                <a16:creationId xmlns:a16="http://schemas.microsoft.com/office/drawing/2014/main" id="{B41EC962-6B21-F8F2-A095-5105C2545182}"/>
              </a:ext>
            </a:extLst>
          </p:cNvPr>
          <p:cNvSpPr txBox="1">
            <a:spLocks/>
          </p:cNvSpPr>
          <p:nvPr/>
        </p:nvSpPr>
        <p:spPr>
          <a:xfrm>
            <a:off x="638337" y="5070757"/>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0.9% decrease YTD compared to same period last year</a:t>
            </a:r>
          </a:p>
        </p:txBody>
      </p:sp>
      <p:graphicFrame>
        <p:nvGraphicFramePr>
          <p:cNvPr id="3" name="Chart 2">
            <a:extLst>
              <a:ext uri="{FF2B5EF4-FFF2-40B4-BE49-F238E27FC236}">
                <a16:creationId xmlns:a16="http://schemas.microsoft.com/office/drawing/2014/main" id="{793C2148-C038-4621-A725-F856272D958A}"/>
              </a:ext>
            </a:extLst>
          </p:cNvPr>
          <p:cNvGraphicFramePr>
            <a:graphicFrameLocks/>
          </p:cNvGraphicFramePr>
          <p:nvPr>
            <p:extLst>
              <p:ext uri="{D42A27DB-BD31-4B8C-83A1-F6EECF244321}">
                <p14:modId xmlns:p14="http://schemas.microsoft.com/office/powerpoint/2010/main" val="565626800"/>
              </p:ext>
            </p:extLst>
          </p:nvPr>
        </p:nvGraphicFramePr>
        <p:xfrm>
          <a:off x="638337" y="2291274"/>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6974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5"/>
            <a:ext cx="4119023" cy="33682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62468" y="1942763"/>
            <a:ext cx="411902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08840" y="5054651"/>
            <a:ext cx="495438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83.65%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573636"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Endoscopy</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99281" y="5004055"/>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65 waits &gt;26 weeks against a target of 0</a:t>
            </a:r>
          </a:p>
        </p:txBody>
      </p:sp>
      <p:graphicFrame>
        <p:nvGraphicFramePr>
          <p:cNvPr id="9" name="Chart 8">
            <a:extLst>
              <a:ext uri="{FF2B5EF4-FFF2-40B4-BE49-F238E27FC236}">
                <a16:creationId xmlns:a16="http://schemas.microsoft.com/office/drawing/2014/main" id="{00000000-0008-0000-0D00-000002000000}"/>
              </a:ext>
            </a:extLst>
          </p:cNvPr>
          <p:cNvGraphicFramePr>
            <a:graphicFrameLocks/>
          </p:cNvGraphicFramePr>
          <p:nvPr>
            <p:extLst>
              <p:ext uri="{D42A27DB-BD31-4B8C-83A1-F6EECF244321}">
                <p14:modId xmlns:p14="http://schemas.microsoft.com/office/powerpoint/2010/main" val="2919399073"/>
              </p:ext>
            </p:extLst>
          </p:nvPr>
        </p:nvGraphicFramePr>
        <p:xfrm>
          <a:off x="674255" y="2349516"/>
          <a:ext cx="4572000" cy="26950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E00-000002000000}"/>
              </a:ext>
            </a:extLst>
          </p:cNvPr>
          <p:cNvGraphicFramePr>
            <a:graphicFrameLocks/>
          </p:cNvGraphicFramePr>
          <p:nvPr>
            <p:extLst>
              <p:ext uri="{D42A27DB-BD31-4B8C-83A1-F6EECF244321}">
                <p14:modId xmlns:p14="http://schemas.microsoft.com/office/powerpoint/2010/main" val="3638224940"/>
              </p:ext>
            </p:extLst>
          </p:nvPr>
        </p:nvGraphicFramePr>
        <p:xfrm>
          <a:off x="6630874" y="2338088"/>
          <a:ext cx="4572001" cy="26718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96257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777310"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DNA / CND Rate for </a:t>
            </a:r>
            <a:r>
              <a:rPr lang="en-GB" sz="1800" dirty="0"/>
              <a:t>Main</a:t>
            </a:r>
            <a:r>
              <a:rPr lang="en-GB" sz="1600" dirty="0"/>
              <a:t> &amp; DPU</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250007" y="1968843"/>
            <a:ext cx="545766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Run Time </a:t>
            </a:r>
            <a:r>
              <a:rPr lang="en-GB" sz="1800" dirty="0"/>
              <a:t>Rate</a:t>
            </a:r>
            <a:r>
              <a:rPr lang="en-GB" sz="1600" dirty="0"/>
              <a:t> for Main, DPU &amp; Endoscopy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62635"/>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Main 9.75% DPU 8.75% against a target of 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58336" y="5985859"/>
            <a:ext cx="480366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457200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Theatres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313196" y="5046415"/>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Main 97.99% DPU 79.97% Endoscopy 111.41% against a target of 90%</a:t>
            </a:r>
          </a:p>
        </p:txBody>
      </p:sp>
      <p:graphicFrame>
        <p:nvGraphicFramePr>
          <p:cNvPr id="3" name="Chart 2">
            <a:extLst>
              <a:ext uri="{FF2B5EF4-FFF2-40B4-BE49-F238E27FC236}">
                <a16:creationId xmlns:a16="http://schemas.microsoft.com/office/drawing/2014/main" id="{3DA7DD48-543C-41E3-A26C-B42666244E3A}"/>
              </a:ext>
            </a:extLst>
          </p:cNvPr>
          <p:cNvGraphicFramePr>
            <a:graphicFrameLocks/>
          </p:cNvGraphicFramePr>
          <p:nvPr>
            <p:extLst>
              <p:ext uri="{D42A27DB-BD31-4B8C-83A1-F6EECF244321}">
                <p14:modId xmlns:p14="http://schemas.microsoft.com/office/powerpoint/2010/main" val="716358795"/>
              </p:ext>
            </p:extLst>
          </p:nvPr>
        </p:nvGraphicFramePr>
        <p:xfrm>
          <a:off x="671513" y="2395778"/>
          <a:ext cx="4571999"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1AAF0CD5-2DBE-4D10-BB71-A03FDDEB82DA}"/>
              </a:ext>
            </a:extLst>
          </p:cNvPr>
          <p:cNvGraphicFramePr>
            <a:graphicFrameLocks/>
          </p:cNvGraphicFramePr>
          <p:nvPr>
            <p:extLst>
              <p:ext uri="{D42A27DB-BD31-4B8C-83A1-F6EECF244321}">
                <p14:modId xmlns:p14="http://schemas.microsoft.com/office/powerpoint/2010/main" val="3998656147"/>
              </p:ext>
            </p:extLst>
          </p:nvPr>
        </p:nvGraphicFramePr>
        <p:xfrm>
          <a:off x="6344790" y="2395778"/>
          <a:ext cx="4571999" cy="266685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9551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4664800"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777310"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Op Time Rate for </a:t>
            </a:r>
            <a:r>
              <a:rPr lang="en-GB" sz="1800" dirty="0"/>
              <a:t>Main</a:t>
            </a:r>
            <a:r>
              <a:rPr lang="en-GB" sz="1600" dirty="0"/>
              <a:t> Theatre</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250007" y="1968843"/>
            <a:ext cx="545766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Op Time Rate for DPU Theatre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81346" y="5052803"/>
            <a:ext cx="463162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88.94% against a target of 85%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1703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457200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Theatres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259839" y="5033139"/>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60.19% against a target of 80%</a:t>
            </a:r>
          </a:p>
        </p:txBody>
      </p:sp>
      <p:graphicFrame>
        <p:nvGraphicFramePr>
          <p:cNvPr id="9" name="Chart 8">
            <a:extLst>
              <a:ext uri="{FF2B5EF4-FFF2-40B4-BE49-F238E27FC236}">
                <a16:creationId xmlns:a16="http://schemas.microsoft.com/office/drawing/2014/main" id="{2F5DED4C-79F7-4141-9175-2951AC1AB981}"/>
              </a:ext>
            </a:extLst>
          </p:cNvPr>
          <p:cNvGraphicFramePr>
            <a:graphicFrameLocks/>
          </p:cNvGraphicFramePr>
          <p:nvPr>
            <p:extLst>
              <p:ext uri="{D42A27DB-BD31-4B8C-83A1-F6EECF244321}">
                <p14:modId xmlns:p14="http://schemas.microsoft.com/office/powerpoint/2010/main" val="2038713261"/>
              </p:ext>
            </p:extLst>
          </p:nvPr>
        </p:nvGraphicFramePr>
        <p:xfrm>
          <a:off x="740971" y="2366139"/>
          <a:ext cx="4571999"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3A3E4088-0530-4794-8C75-F29D7A85409A}"/>
              </a:ext>
            </a:extLst>
          </p:cNvPr>
          <p:cNvGraphicFramePr>
            <a:graphicFrameLocks/>
          </p:cNvGraphicFramePr>
          <p:nvPr>
            <p:extLst>
              <p:ext uri="{D42A27DB-BD31-4B8C-83A1-F6EECF244321}">
                <p14:modId xmlns:p14="http://schemas.microsoft.com/office/powerpoint/2010/main" val="3110192873"/>
              </p:ext>
            </p:extLst>
          </p:nvPr>
        </p:nvGraphicFramePr>
        <p:xfrm>
          <a:off x="6354622" y="2366138"/>
          <a:ext cx="4571999" cy="2667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85979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82851"/>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Report 667793 – AHP Activity</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AHPs</a:t>
            </a:r>
          </a:p>
        </p:txBody>
      </p:sp>
      <p:sp>
        <p:nvSpPr>
          <p:cNvPr id="9" name="Text Placeholder 1">
            <a:extLst>
              <a:ext uri="{FF2B5EF4-FFF2-40B4-BE49-F238E27FC236}">
                <a16:creationId xmlns:a16="http://schemas.microsoft.com/office/drawing/2014/main" id="{CCBD9BFC-49F6-2C49-BA26-3E5B73B2DE76}"/>
              </a:ext>
            </a:extLst>
          </p:cNvPr>
          <p:cNvSpPr txBox="1">
            <a:spLocks/>
          </p:cNvSpPr>
          <p:nvPr/>
        </p:nvSpPr>
        <p:spPr>
          <a:xfrm>
            <a:off x="671513" y="4849829"/>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5.0% increase YTD compared to same period last year</a:t>
            </a:r>
          </a:p>
        </p:txBody>
      </p:sp>
      <p:sp>
        <p:nvSpPr>
          <p:cNvPr id="12" name="Text Placeholder 1">
            <a:extLst>
              <a:ext uri="{FF2B5EF4-FFF2-40B4-BE49-F238E27FC236}">
                <a16:creationId xmlns:a16="http://schemas.microsoft.com/office/drawing/2014/main" id="{D4ECAF9B-9F98-E552-1EE0-74047704FA7C}"/>
              </a:ext>
            </a:extLst>
          </p:cNvPr>
          <p:cNvSpPr txBox="1">
            <a:spLocks/>
          </p:cNvSpPr>
          <p:nvPr/>
        </p:nvSpPr>
        <p:spPr>
          <a:xfrm>
            <a:off x="6527059" y="4810176"/>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September 2026  3.6% increase YTD compared to same period last year</a:t>
            </a:r>
          </a:p>
        </p:txBody>
      </p:sp>
      <p:graphicFrame>
        <p:nvGraphicFramePr>
          <p:cNvPr id="3" name="Chart 2">
            <a:extLst>
              <a:ext uri="{FF2B5EF4-FFF2-40B4-BE49-F238E27FC236}">
                <a16:creationId xmlns:a16="http://schemas.microsoft.com/office/drawing/2014/main" id="{94D806B1-A3A5-48E3-A841-2B67B4A29C43}"/>
              </a:ext>
            </a:extLst>
          </p:cNvPr>
          <p:cNvGraphicFramePr>
            <a:graphicFrameLocks/>
          </p:cNvGraphicFramePr>
          <p:nvPr>
            <p:extLst>
              <p:ext uri="{D42A27DB-BD31-4B8C-83A1-F6EECF244321}">
                <p14:modId xmlns:p14="http://schemas.microsoft.com/office/powerpoint/2010/main" val="769585012"/>
              </p:ext>
            </p:extLst>
          </p:nvPr>
        </p:nvGraphicFramePr>
        <p:xfrm>
          <a:off x="755692" y="2183109"/>
          <a:ext cx="4572000" cy="2624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79ACA2A2-4038-4E89-9ADA-9AD60B7D2DFE}"/>
              </a:ext>
            </a:extLst>
          </p:cNvPr>
          <p:cNvGraphicFramePr>
            <a:graphicFrameLocks/>
          </p:cNvGraphicFramePr>
          <p:nvPr>
            <p:extLst>
              <p:ext uri="{D42A27DB-BD31-4B8C-83A1-F6EECF244321}">
                <p14:modId xmlns:p14="http://schemas.microsoft.com/office/powerpoint/2010/main" val="3648261359"/>
              </p:ext>
            </p:extLst>
          </p:nvPr>
        </p:nvGraphicFramePr>
        <p:xfrm>
          <a:off x="6527059" y="2183109"/>
          <a:ext cx="4572000" cy="2624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5971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0917" y="1104177"/>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7620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71698" y="1977940"/>
            <a:ext cx="4119023" cy="37620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61681" y="5031606"/>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39.44% waiting &lt; 13 Weeks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40299"/>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AHPs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392950" y="5021774"/>
            <a:ext cx="4766661"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18,675 waits &gt;13 weeks against a target of 0</a:t>
            </a:r>
          </a:p>
        </p:txBody>
      </p:sp>
      <p:graphicFrame>
        <p:nvGraphicFramePr>
          <p:cNvPr id="3" name="Chart 2">
            <a:extLst>
              <a:ext uri="{FF2B5EF4-FFF2-40B4-BE49-F238E27FC236}">
                <a16:creationId xmlns:a16="http://schemas.microsoft.com/office/drawing/2014/main" id="{00000000-0008-0000-1100-000002000000}"/>
              </a:ext>
            </a:extLst>
          </p:cNvPr>
          <p:cNvGraphicFramePr>
            <a:graphicFrameLocks/>
          </p:cNvGraphicFramePr>
          <p:nvPr>
            <p:extLst>
              <p:ext uri="{D42A27DB-BD31-4B8C-83A1-F6EECF244321}">
                <p14:modId xmlns:p14="http://schemas.microsoft.com/office/powerpoint/2010/main" val="2256135183"/>
              </p:ext>
            </p:extLst>
          </p:nvPr>
        </p:nvGraphicFramePr>
        <p:xfrm>
          <a:off x="730505" y="2361281"/>
          <a:ext cx="4572001" cy="26604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0000000-0008-0000-1000-000002000000}"/>
              </a:ext>
            </a:extLst>
          </p:cNvPr>
          <p:cNvGraphicFramePr>
            <a:graphicFrameLocks/>
          </p:cNvGraphicFramePr>
          <p:nvPr>
            <p:extLst>
              <p:ext uri="{D42A27DB-BD31-4B8C-83A1-F6EECF244321}">
                <p14:modId xmlns:p14="http://schemas.microsoft.com/office/powerpoint/2010/main" val="182140468"/>
              </p:ext>
            </p:extLst>
          </p:nvPr>
        </p:nvGraphicFramePr>
        <p:xfrm>
          <a:off x="6460822" y="2345053"/>
          <a:ext cx="4495250" cy="266049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297236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59799" y="2050680"/>
            <a:ext cx="4119023"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465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08863"/>
            <a:ext cx="7847798"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Adult Mental Health Services</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449154" y="5021312"/>
            <a:ext cx="445481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28 waits &gt;9 weeks against a target of 0</a:t>
            </a:r>
          </a:p>
        </p:txBody>
      </p:sp>
      <p:sp>
        <p:nvSpPr>
          <p:cNvPr id="14" name="Text Placeholder 1">
            <a:extLst>
              <a:ext uri="{FF2B5EF4-FFF2-40B4-BE49-F238E27FC236}">
                <a16:creationId xmlns:a16="http://schemas.microsoft.com/office/drawing/2014/main" id="{9EA254C6-564B-DFD0-F4A9-D9FFE822FC6D}"/>
              </a:ext>
            </a:extLst>
          </p:cNvPr>
          <p:cNvSpPr txBox="1">
            <a:spLocks/>
          </p:cNvSpPr>
          <p:nvPr/>
        </p:nvSpPr>
        <p:spPr>
          <a:xfrm>
            <a:off x="685093" y="5011696"/>
            <a:ext cx="427942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96.46% waiting &lt; 9 weeks</a:t>
            </a:r>
          </a:p>
        </p:txBody>
      </p:sp>
      <p:graphicFrame>
        <p:nvGraphicFramePr>
          <p:cNvPr id="3" name="Chart 2">
            <a:extLst>
              <a:ext uri="{FF2B5EF4-FFF2-40B4-BE49-F238E27FC236}">
                <a16:creationId xmlns:a16="http://schemas.microsoft.com/office/drawing/2014/main" id="{4FBE2968-1336-4547-82FB-E3B227636F9E}"/>
              </a:ext>
            </a:extLst>
          </p:cNvPr>
          <p:cNvGraphicFramePr>
            <a:graphicFrameLocks/>
          </p:cNvGraphicFramePr>
          <p:nvPr>
            <p:extLst>
              <p:ext uri="{D42A27DB-BD31-4B8C-83A1-F6EECF244321}">
                <p14:modId xmlns:p14="http://schemas.microsoft.com/office/powerpoint/2010/main" val="1585040293"/>
              </p:ext>
            </p:extLst>
          </p:nvPr>
        </p:nvGraphicFramePr>
        <p:xfrm>
          <a:off x="716756" y="2540169"/>
          <a:ext cx="4216101" cy="24715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0000000-0008-0000-2E00-000002000000}"/>
              </a:ext>
            </a:extLst>
          </p:cNvPr>
          <p:cNvGraphicFramePr>
            <a:graphicFrameLocks/>
          </p:cNvGraphicFramePr>
          <p:nvPr>
            <p:extLst>
              <p:ext uri="{D42A27DB-BD31-4B8C-83A1-F6EECF244321}">
                <p14:modId xmlns:p14="http://schemas.microsoft.com/office/powerpoint/2010/main" val="138439571"/>
              </p:ext>
            </p:extLst>
          </p:nvPr>
        </p:nvGraphicFramePr>
        <p:xfrm>
          <a:off x="6527124" y="2520856"/>
          <a:ext cx="4216101" cy="24715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39203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7 Day Discharges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28 Day Discharges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2" y="5083610"/>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95% discharged within 7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MH Services Monthly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Adult Mental Health Services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751697" y="5043874"/>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1 patients &gt; 28 days</a:t>
            </a:r>
          </a:p>
        </p:txBody>
      </p:sp>
      <p:graphicFrame>
        <p:nvGraphicFramePr>
          <p:cNvPr id="3" name="Chart 2">
            <a:extLst>
              <a:ext uri="{FF2B5EF4-FFF2-40B4-BE49-F238E27FC236}">
                <a16:creationId xmlns:a16="http://schemas.microsoft.com/office/drawing/2014/main" id="{00000000-0008-0000-3000-000002000000}"/>
              </a:ext>
            </a:extLst>
          </p:cNvPr>
          <p:cNvGraphicFramePr>
            <a:graphicFrameLocks/>
          </p:cNvGraphicFramePr>
          <p:nvPr>
            <p:extLst>
              <p:ext uri="{D42A27DB-BD31-4B8C-83A1-F6EECF244321}">
                <p14:modId xmlns:p14="http://schemas.microsoft.com/office/powerpoint/2010/main" val="2290558466"/>
              </p:ext>
            </p:extLst>
          </p:nvPr>
        </p:nvGraphicFramePr>
        <p:xfrm>
          <a:off x="737653" y="2408533"/>
          <a:ext cx="4572000" cy="26559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3200-000002000000}"/>
              </a:ext>
            </a:extLst>
          </p:cNvPr>
          <p:cNvGraphicFramePr>
            <a:graphicFrameLocks/>
          </p:cNvGraphicFramePr>
          <p:nvPr>
            <p:extLst>
              <p:ext uri="{D42A27DB-BD31-4B8C-83A1-F6EECF244321}">
                <p14:modId xmlns:p14="http://schemas.microsoft.com/office/powerpoint/2010/main" val="3364908047"/>
              </p:ext>
            </p:extLst>
          </p:nvPr>
        </p:nvGraphicFramePr>
        <p:xfrm>
          <a:off x="6751697" y="2417951"/>
          <a:ext cx="4572000" cy="26559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7669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7 Day Discharges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28 Day Discharges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100% discharged within 7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LD Services Monthly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Learning Disability</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746440" y="5031207"/>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0 patients &gt; 28 days</a:t>
            </a:r>
          </a:p>
        </p:txBody>
      </p:sp>
      <p:graphicFrame>
        <p:nvGraphicFramePr>
          <p:cNvPr id="9" name="Chart 8">
            <a:extLst>
              <a:ext uri="{FF2B5EF4-FFF2-40B4-BE49-F238E27FC236}">
                <a16:creationId xmlns:a16="http://schemas.microsoft.com/office/drawing/2014/main" id="{00000000-0008-0000-3500-000002000000}"/>
              </a:ext>
            </a:extLst>
          </p:cNvPr>
          <p:cNvGraphicFramePr>
            <a:graphicFrameLocks/>
          </p:cNvGraphicFramePr>
          <p:nvPr>
            <p:extLst>
              <p:ext uri="{D42A27DB-BD31-4B8C-83A1-F6EECF244321}">
                <p14:modId xmlns:p14="http://schemas.microsoft.com/office/powerpoint/2010/main" val="75068773"/>
              </p:ext>
            </p:extLst>
          </p:nvPr>
        </p:nvGraphicFramePr>
        <p:xfrm>
          <a:off x="737653" y="2397374"/>
          <a:ext cx="4572001" cy="26164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3700-000002000000}"/>
              </a:ext>
            </a:extLst>
          </p:cNvPr>
          <p:cNvGraphicFramePr>
            <a:graphicFrameLocks/>
          </p:cNvGraphicFramePr>
          <p:nvPr>
            <p:extLst>
              <p:ext uri="{D42A27DB-BD31-4B8C-83A1-F6EECF244321}">
                <p14:modId xmlns:p14="http://schemas.microsoft.com/office/powerpoint/2010/main" val="2515387120"/>
              </p:ext>
            </p:extLst>
          </p:nvPr>
        </p:nvGraphicFramePr>
        <p:xfrm>
          <a:off x="6805477" y="2397374"/>
          <a:ext cx="4572000" cy="261648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3605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44762" y="5083484"/>
            <a:ext cx="4595832"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582 waits &gt;13 weeks against a target of 0</a:t>
            </a:r>
          </a:p>
        </p:txBody>
      </p:sp>
      <p:sp>
        <p:nvSpPr>
          <p:cNvPr id="8" name="Text Placeholder 1">
            <a:extLst>
              <a:ext uri="{FF2B5EF4-FFF2-40B4-BE49-F238E27FC236}">
                <a16:creationId xmlns:a16="http://schemas.microsoft.com/office/drawing/2014/main" id="{9D3058FC-210D-42F1-7E5A-1C4EE9FF2886}"/>
              </a:ext>
            </a:extLst>
          </p:cNvPr>
          <p:cNvSpPr txBox="1">
            <a:spLocks/>
          </p:cNvSpPr>
          <p:nvPr/>
        </p:nvSpPr>
        <p:spPr>
          <a:xfrm>
            <a:off x="671513" y="1654986"/>
            <a:ext cx="4411764"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Psychological Therapies</a:t>
            </a:r>
          </a:p>
        </p:txBody>
      </p:sp>
      <p:graphicFrame>
        <p:nvGraphicFramePr>
          <p:cNvPr id="4" name="Chart 3">
            <a:extLst>
              <a:ext uri="{FF2B5EF4-FFF2-40B4-BE49-F238E27FC236}">
                <a16:creationId xmlns:a16="http://schemas.microsoft.com/office/drawing/2014/main" id="{00000000-0008-0000-3400-000002000000}"/>
              </a:ext>
            </a:extLst>
          </p:cNvPr>
          <p:cNvGraphicFramePr>
            <a:graphicFrameLocks/>
          </p:cNvGraphicFramePr>
          <p:nvPr>
            <p:extLst>
              <p:ext uri="{D42A27DB-BD31-4B8C-83A1-F6EECF244321}">
                <p14:modId xmlns:p14="http://schemas.microsoft.com/office/powerpoint/2010/main" val="1039518014"/>
              </p:ext>
            </p:extLst>
          </p:nvPr>
        </p:nvGraphicFramePr>
        <p:xfrm>
          <a:off x="713587" y="2578592"/>
          <a:ext cx="4381818" cy="24950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9657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65709" y="5039343"/>
            <a:ext cx="445588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626 waits &gt;9 weeks against a target of 0</a:t>
            </a:r>
          </a:p>
        </p:txBody>
      </p:sp>
      <p:sp>
        <p:nvSpPr>
          <p:cNvPr id="8" name="Text Placeholder 1">
            <a:extLst>
              <a:ext uri="{FF2B5EF4-FFF2-40B4-BE49-F238E27FC236}">
                <a16:creationId xmlns:a16="http://schemas.microsoft.com/office/drawing/2014/main" id="{9D3058FC-210D-42F1-7E5A-1C4EE9FF2886}"/>
              </a:ext>
            </a:extLst>
          </p:cNvPr>
          <p:cNvSpPr txBox="1">
            <a:spLocks/>
          </p:cNvSpPr>
          <p:nvPr/>
        </p:nvSpPr>
        <p:spPr>
          <a:xfrm>
            <a:off x="671513" y="1654986"/>
            <a:ext cx="4411764"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Dementia</a:t>
            </a:r>
          </a:p>
        </p:txBody>
      </p:sp>
      <p:graphicFrame>
        <p:nvGraphicFramePr>
          <p:cNvPr id="4" name="Chart 3">
            <a:extLst>
              <a:ext uri="{FF2B5EF4-FFF2-40B4-BE49-F238E27FC236}">
                <a16:creationId xmlns:a16="http://schemas.microsoft.com/office/drawing/2014/main" id="{00000000-0008-0000-3300-000002000000}"/>
              </a:ext>
            </a:extLst>
          </p:cNvPr>
          <p:cNvGraphicFramePr>
            <a:graphicFrameLocks/>
          </p:cNvGraphicFramePr>
          <p:nvPr>
            <p:extLst>
              <p:ext uri="{D42A27DB-BD31-4B8C-83A1-F6EECF244321}">
                <p14:modId xmlns:p14="http://schemas.microsoft.com/office/powerpoint/2010/main" val="1819029978"/>
              </p:ext>
            </p:extLst>
          </p:nvPr>
        </p:nvGraphicFramePr>
        <p:xfrm>
          <a:off x="701910" y="2552143"/>
          <a:ext cx="4350969" cy="2467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2210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Children’s Services</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98340"/>
            <a:ext cx="4119023" cy="39903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85715" y="2067062"/>
            <a:ext cx="4119023" cy="30481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70536"/>
            <a:ext cx="457200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74.07% waiting &lt; 9 Weeks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38337" y="5976026"/>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CAMHS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93642" y="5050872"/>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70 waits &gt;9 weeks against a target of 0</a:t>
            </a:r>
          </a:p>
        </p:txBody>
      </p:sp>
      <p:graphicFrame>
        <p:nvGraphicFramePr>
          <p:cNvPr id="3" name="Chart 2">
            <a:extLst>
              <a:ext uri="{FF2B5EF4-FFF2-40B4-BE49-F238E27FC236}">
                <a16:creationId xmlns:a16="http://schemas.microsoft.com/office/drawing/2014/main" id="{43A6DC1E-6F48-4D79-A3E6-B7087EE55E34}"/>
              </a:ext>
            </a:extLst>
          </p:cNvPr>
          <p:cNvGraphicFramePr>
            <a:graphicFrameLocks/>
          </p:cNvGraphicFramePr>
          <p:nvPr>
            <p:extLst>
              <p:ext uri="{D42A27DB-BD31-4B8C-83A1-F6EECF244321}">
                <p14:modId xmlns:p14="http://schemas.microsoft.com/office/powerpoint/2010/main" val="795569343"/>
              </p:ext>
            </p:extLst>
          </p:nvPr>
        </p:nvGraphicFramePr>
        <p:xfrm>
          <a:off x="671513" y="2363330"/>
          <a:ext cx="4572000" cy="27019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0000000-0008-0000-3800-000002000000}"/>
              </a:ext>
            </a:extLst>
          </p:cNvPr>
          <p:cNvGraphicFramePr>
            <a:graphicFrameLocks/>
          </p:cNvGraphicFramePr>
          <p:nvPr>
            <p:extLst>
              <p:ext uri="{D42A27DB-BD31-4B8C-83A1-F6EECF244321}">
                <p14:modId xmlns:p14="http://schemas.microsoft.com/office/powerpoint/2010/main" val="1694937487"/>
              </p:ext>
            </p:extLst>
          </p:nvPr>
        </p:nvGraphicFramePr>
        <p:xfrm>
          <a:off x="6585715" y="2393748"/>
          <a:ext cx="4572001" cy="26574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74375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4434" y="1202581"/>
            <a:ext cx="10635584" cy="558538"/>
          </a:xfrm>
        </p:spPr>
        <p:txBody>
          <a:bodyPr/>
          <a:lstStyle/>
          <a:p>
            <a:r>
              <a:rPr lang="en-GB" sz="2800" dirty="0"/>
              <a:t>Children’s Services</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197021"/>
            <a:ext cx="4119023" cy="35156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Unallocated Cases &gt; 20 Days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131" y="5284257"/>
            <a:ext cx="457200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41 cases &gt; 20 Days against a target of 43 cases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5505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Unallocated Cases – Family Support</a:t>
            </a:r>
          </a:p>
        </p:txBody>
      </p:sp>
      <p:graphicFrame>
        <p:nvGraphicFramePr>
          <p:cNvPr id="3" name="Chart 2">
            <a:extLst>
              <a:ext uri="{FF2B5EF4-FFF2-40B4-BE49-F238E27FC236}">
                <a16:creationId xmlns:a16="http://schemas.microsoft.com/office/drawing/2014/main" id="{BAEB5854-8993-4153-80A9-C5B64C2C7A96}"/>
              </a:ext>
            </a:extLst>
          </p:cNvPr>
          <p:cNvGraphicFramePr>
            <a:graphicFrameLocks/>
          </p:cNvGraphicFramePr>
          <p:nvPr>
            <p:extLst>
              <p:ext uri="{D42A27DB-BD31-4B8C-83A1-F6EECF244321}">
                <p14:modId xmlns:p14="http://schemas.microsoft.com/office/powerpoint/2010/main" val="2856418458"/>
              </p:ext>
            </p:extLst>
          </p:nvPr>
        </p:nvGraphicFramePr>
        <p:xfrm>
          <a:off x="731131" y="2629899"/>
          <a:ext cx="4572000" cy="26543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88334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81538"/>
            <a:ext cx="10635584" cy="558538"/>
          </a:xfrm>
        </p:spPr>
        <p:txBody>
          <a:bodyPr/>
          <a:lstStyle/>
          <a:p>
            <a:r>
              <a:rPr lang="en-GB" sz="2800" dirty="0"/>
              <a:t>Community Services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14268" y="5092614"/>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3,667 compared to target of 3,688</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53167"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89576" y="1624026"/>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Domiciliary Care Packages</a:t>
            </a:r>
          </a:p>
        </p:txBody>
      </p:sp>
      <p:sp>
        <p:nvSpPr>
          <p:cNvPr id="9" name="Text Placeholder 1">
            <a:extLst>
              <a:ext uri="{FF2B5EF4-FFF2-40B4-BE49-F238E27FC236}">
                <a16:creationId xmlns:a16="http://schemas.microsoft.com/office/drawing/2014/main" id="{A14CF80E-D59B-0F34-20B3-D6F712013EC6}"/>
              </a:ext>
            </a:extLst>
          </p:cNvPr>
          <p:cNvSpPr txBox="1">
            <a:spLocks/>
          </p:cNvSpPr>
          <p:nvPr/>
        </p:nvSpPr>
        <p:spPr>
          <a:xfrm>
            <a:off x="681345" y="2129135"/>
            <a:ext cx="4553936" cy="3802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Unmet Need Hours (Full)</a:t>
            </a:r>
          </a:p>
        </p:txBody>
      </p:sp>
      <p:sp>
        <p:nvSpPr>
          <p:cNvPr id="11" name="Text Placeholder 1">
            <a:extLst>
              <a:ext uri="{FF2B5EF4-FFF2-40B4-BE49-F238E27FC236}">
                <a16:creationId xmlns:a16="http://schemas.microsoft.com/office/drawing/2014/main" id="{8DF0A193-E358-A260-A170-5DDE42F7B755}"/>
              </a:ext>
            </a:extLst>
          </p:cNvPr>
          <p:cNvSpPr txBox="1">
            <a:spLocks/>
          </p:cNvSpPr>
          <p:nvPr/>
        </p:nvSpPr>
        <p:spPr>
          <a:xfrm>
            <a:off x="6811847" y="5096169"/>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2,551 compared to target of 2,061</a:t>
            </a:r>
          </a:p>
        </p:txBody>
      </p:sp>
      <p:sp>
        <p:nvSpPr>
          <p:cNvPr id="14" name="Text Placeholder 1">
            <a:extLst>
              <a:ext uri="{FF2B5EF4-FFF2-40B4-BE49-F238E27FC236}">
                <a16:creationId xmlns:a16="http://schemas.microsoft.com/office/drawing/2014/main" id="{32BE90AA-40CC-81EB-07B3-B4E0A27EEA15}"/>
              </a:ext>
            </a:extLst>
          </p:cNvPr>
          <p:cNvSpPr txBox="1">
            <a:spLocks/>
          </p:cNvSpPr>
          <p:nvPr/>
        </p:nvSpPr>
        <p:spPr>
          <a:xfrm>
            <a:off x="6840109" y="2123974"/>
            <a:ext cx="4553936" cy="3802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Unmet Need Hours (Partial)</a:t>
            </a:r>
          </a:p>
        </p:txBody>
      </p:sp>
      <p:graphicFrame>
        <p:nvGraphicFramePr>
          <p:cNvPr id="3" name="Chart 2">
            <a:extLst>
              <a:ext uri="{FF2B5EF4-FFF2-40B4-BE49-F238E27FC236}">
                <a16:creationId xmlns:a16="http://schemas.microsoft.com/office/drawing/2014/main" id="{967E0252-9207-4BA1-886C-B87A2C3C5C15}"/>
              </a:ext>
            </a:extLst>
          </p:cNvPr>
          <p:cNvGraphicFramePr>
            <a:graphicFrameLocks/>
          </p:cNvGraphicFramePr>
          <p:nvPr>
            <p:extLst>
              <p:ext uri="{D42A27DB-BD31-4B8C-83A1-F6EECF244321}">
                <p14:modId xmlns:p14="http://schemas.microsoft.com/office/powerpoint/2010/main" val="589087284"/>
              </p:ext>
            </p:extLst>
          </p:nvPr>
        </p:nvGraphicFramePr>
        <p:xfrm>
          <a:off x="726502" y="2493020"/>
          <a:ext cx="4572000" cy="25995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A0757CF8-CACD-444C-8966-5CAA62D21AE7}"/>
              </a:ext>
            </a:extLst>
          </p:cNvPr>
          <p:cNvGraphicFramePr>
            <a:graphicFrameLocks/>
          </p:cNvGraphicFramePr>
          <p:nvPr>
            <p:extLst>
              <p:ext uri="{D42A27DB-BD31-4B8C-83A1-F6EECF244321}">
                <p14:modId xmlns:p14="http://schemas.microsoft.com/office/powerpoint/2010/main" val="4198840086"/>
              </p:ext>
            </p:extLst>
          </p:nvPr>
        </p:nvGraphicFramePr>
        <p:xfrm>
          <a:off x="6805477" y="2493020"/>
          <a:ext cx="4572000" cy="25995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11470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349383"/>
            <a:ext cx="10635584" cy="558538"/>
          </a:xfrm>
        </p:spPr>
        <p:txBody>
          <a:bodyPr/>
          <a:lstStyle/>
          <a:p>
            <a:r>
              <a:rPr lang="en-GB" sz="2800" dirty="0"/>
              <a:t>Community Services</a:t>
            </a:r>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01008" y="4976098"/>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2026 – 753 compared to target of 780</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89576" y="1788314"/>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Direct Payments</a:t>
            </a:r>
          </a:p>
        </p:txBody>
      </p:sp>
      <p:graphicFrame>
        <p:nvGraphicFramePr>
          <p:cNvPr id="3" name="Chart 2">
            <a:extLst>
              <a:ext uri="{FF2B5EF4-FFF2-40B4-BE49-F238E27FC236}">
                <a16:creationId xmlns:a16="http://schemas.microsoft.com/office/drawing/2014/main" id="{2E6A07BF-6253-4F8B-B488-4E8C53F4E574}"/>
              </a:ext>
            </a:extLst>
          </p:cNvPr>
          <p:cNvGraphicFramePr>
            <a:graphicFrameLocks/>
          </p:cNvGraphicFramePr>
          <p:nvPr>
            <p:extLst>
              <p:ext uri="{D42A27DB-BD31-4B8C-83A1-F6EECF244321}">
                <p14:modId xmlns:p14="http://schemas.microsoft.com/office/powerpoint/2010/main" val="441798957"/>
              </p:ext>
            </p:extLst>
          </p:nvPr>
        </p:nvGraphicFramePr>
        <p:xfrm>
          <a:off x="701009" y="2346852"/>
          <a:ext cx="4571999" cy="26037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867317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24711"/>
            <a:ext cx="4057803"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4939"/>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74907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Compliance with SAI Process</a:t>
            </a:r>
          </a:p>
        </p:txBody>
      </p:sp>
      <p:sp>
        <p:nvSpPr>
          <p:cNvPr id="3" name="Text Placeholder 1">
            <a:extLst>
              <a:ext uri="{FF2B5EF4-FFF2-40B4-BE49-F238E27FC236}">
                <a16:creationId xmlns:a16="http://schemas.microsoft.com/office/drawing/2014/main" id="{190A3256-D148-1A60-351E-D83C562077F5}"/>
              </a:ext>
            </a:extLst>
          </p:cNvPr>
          <p:cNvSpPr txBox="1">
            <a:spLocks/>
          </p:cNvSpPr>
          <p:nvPr/>
        </p:nvSpPr>
        <p:spPr>
          <a:xfrm>
            <a:off x="671513" y="5088103"/>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21 SAI reports overdue / not completed</a:t>
            </a:r>
          </a:p>
        </p:txBody>
      </p:sp>
      <p:graphicFrame>
        <p:nvGraphicFramePr>
          <p:cNvPr id="8" name="Chart 7">
            <a:extLst>
              <a:ext uri="{FF2B5EF4-FFF2-40B4-BE49-F238E27FC236}">
                <a16:creationId xmlns:a16="http://schemas.microsoft.com/office/drawing/2014/main" id="{C69A9E6E-28AE-46DE-BAC5-63B52A1D96BB}"/>
              </a:ext>
            </a:extLst>
          </p:cNvPr>
          <p:cNvGraphicFramePr>
            <a:graphicFrameLocks/>
          </p:cNvGraphicFramePr>
          <p:nvPr>
            <p:extLst>
              <p:ext uri="{D42A27DB-BD31-4B8C-83A1-F6EECF244321}">
                <p14:modId xmlns:p14="http://schemas.microsoft.com/office/powerpoint/2010/main" val="1290172952"/>
              </p:ext>
            </p:extLst>
          </p:nvPr>
        </p:nvGraphicFramePr>
        <p:xfrm>
          <a:off x="671513" y="2307609"/>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26430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20546"/>
            <a:ext cx="5424487"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4" y="5956362"/>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PHA Monthly Target Monitoring Report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72604"/>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Reduce Hospital Acquired Infections</a:t>
            </a:r>
          </a:p>
        </p:txBody>
      </p:sp>
      <p:sp>
        <p:nvSpPr>
          <p:cNvPr id="3" name="Text Placeholder 1">
            <a:extLst>
              <a:ext uri="{FF2B5EF4-FFF2-40B4-BE49-F238E27FC236}">
                <a16:creationId xmlns:a16="http://schemas.microsoft.com/office/drawing/2014/main" id="{0E17853B-E9D0-EFB6-5CA3-7A3E27228E0D}"/>
              </a:ext>
            </a:extLst>
          </p:cNvPr>
          <p:cNvSpPr txBox="1">
            <a:spLocks/>
          </p:cNvSpPr>
          <p:nvPr/>
        </p:nvSpPr>
        <p:spPr>
          <a:xfrm>
            <a:off x="671513" y="2142093"/>
            <a:ext cx="349736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CDIFF</a:t>
            </a:r>
          </a:p>
        </p:txBody>
      </p:sp>
      <p:sp>
        <p:nvSpPr>
          <p:cNvPr id="5" name="Text Placeholder 1">
            <a:extLst>
              <a:ext uri="{FF2B5EF4-FFF2-40B4-BE49-F238E27FC236}">
                <a16:creationId xmlns:a16="http://schemas.microsoft.com/office/drawing/2014/main" id="{E4C726B7-5522-4BAB-E6A3-55D16C9C57FC}"/>
              </a:ext>
            </a:extLst>
          </p:cNvPr>
          <p:cNvSpPr txBox="1">
            <a:spLocks/>
          </p:cNvSpPr>
          <p:nvPr/>
        </p:nvSpPr>
        <p:spPr>
          <a:xfrm>
            <a:off x="6930422" y="2190580"/>
            <a:ext cx="349736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MRSA</a:t>
            </a:r>
          </a:p>
        </p:txBody>
      </p:sp>
      <p:sp>
        <p:nvSpPr>
          <p:cNvPr id="6" name="Text Placeholder 1">
            <a:extLst>
              <a:ext uri="{FF2B5EF4-FFF2-40B4-BE49-F238E27FC236}">
                <a16:creationId xmlns:a16="http://schemas.microsoft.com/office/drawing/2014/main" id="{99708A9E-2E3A-2186-0BFC-684DC74D5306}"/>
              </a:ext>
            </a:extLst>
          </p:cNvPr>
          <p:cNvSpPr txBox="1">
            <a:spLocks/>
          </p:cNvSpPr>
          <p:nvPr/>
        </p:nvSpPr>
        <p:spPr>
          <a:xfrm>
            <a:off x="757754" y="5228150"/>
            <a:ext cx="34973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Cumulative CDI Rate August 26 – 13.8</a:t>
            </a:r>
          </a:p>
        </p:txBody>
      </p:sp>
      <p:sp>
        <p:nvSpPr>
          <p:cNvPr id="8" name="Text Placeholder 1">
            <a:extLst>
              <a:ext uri="{FF2B5EF4-FFF2-40B4-BE49-F238E27FC236}">
                <a16:creationId xmlns:a16="http://schemas.microsoft.com/office/drawing/2014/main" id="{1B37E724-0010-CB72-57C7-B285F62B3C33}"/>
              </a:ext>
            </a:extLst>
          </p:cNvPr>
          <p:cNvSpPr txBox="1">
            <a:spLocks/>
          </p:cNvSpPr>
          <p:nvPr/>
        </p:nvSpPr>
        <p:spPr>
          <a:xfrm>
            <a:off x="6930422" y="5223235"/>
            <a:ext cx="3497364" cy="27719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Cumulative MRSA Rate August 26 – 3.255</a:t>
            </a:r>
          </a:p>
        </p:txBody>
      </p:sp>
      <p:graphicFrame>
        <p:nvGraphicFramePr>
          <p:cNvPr id="11" name="Chart 10">
            <a:extLst>
              <a:ext uri="{FF2B5EF4-FFF2-40B4-BE49-F238E27FC236}">
                <a16:creationId xmlns:a16="http://schemas.microsoft.com/office/drawing/2014/main" id="{92B4FA7E-960D-490A-9775-B3699940B218}"/>
              </a:ext>
            </a:extLst>
          </p:cNvPr>
          <p:cNvGraphicFramePr>
            <a:graphicFrameLocks/>
          </p:cNvGraphicFramePr>
          <p:nvPr>
            <p:extLst>
              <p:ext uri="{D42A27DB-BD31-4B8C-83A1-F6EECF244321}">
                <p14:modId xmlns:p14="http://schemas.microsoft.com/office/powerpoint/2010/main" val="1909984286"/>
              </p:ext>
            </p:extLst>
          </p:nvPr>
        </p:nvGraphicFramePr>
        <p:xfrm>
          <a:off x="757754" y="2545682"/>
          <a:ext cx="4810125" cy="26775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F855B4F1-3620-4517-BE9D-D50F2D0597EC}"/>
              </a:ext>
            </a:extLst>
          </p:cNvPr>
          <p:cNvGraphicFramePr>
            <a:graphicFrameLocks/>
          </p:cNvGraphicFramePr>
          <p:nvPr>
            <p:extLst>
              <p:ext uri="{D42A27DB-BD31-4B8C-83A1-F6EECF244321}">
                <p14:modId xmlns:p14="http://schemas.microsoft.com/office/powerpoint/2010/main" val="1157067444"/>
              </p:ext>
            </p:extLst>
          </p:nvPr>
        </p:nvGraphicFramePr>
        <p:xfrm>
          <a:off x="6930422" y="2556864"/>
          <a:ext cx="4810125" cy="26775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37961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714632" y="1326690"/>
            <a:ext cx="5424487"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913073"/>
            <a:ext cx="8059532"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 Compliance with elements of Palliative Care Bundle</a:t>
            </a:r>
          </a:p>
        </p:txBody>
      </p:sp>
      <p:sp>
        <p:nvSpPr>
          <p:cNvPr id="6" name="Text Placeholder 1">
            <a:extLst>
              <a:ext uri="{FF2B5EF4-FFF2-40B4-BE49-F238E27FC236}">
                <a16:creationId xmlns:a16="http://schemas.microsoft.com/office/drawing/2014/main" id="{99708A9E-2E3A-2186-0BFC-684DC74D5306}"/>
              </a:ext>
            </a:extLst>
          </p:cNvPr>
          <p:cNvSpPr txBox="1">
            <a:spLocks/>
          </p:cNvSpPr>
          <p:nvPr/>
        </p:nvSpPr>
        <p:spPr>
          <a:xfrm>
            <a:off x="757753" y="5130198"/>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September 26 – 94.51% Average Compliance against target of 95%</a:t>
            </a:r>
          </a:p>
        </p:txBody>
      </p:sp>
      <p:sp>
        <p:nvSpPr>
          <p:cNvPr id="14" name="Text Placeholder 1">
            <a:extLst>
              <a:ext uri="{FF2B5EF4-FFF2-40B4-BE49-F238E27FC236}">
                <a16:creationId xmlns:a16="http://schemas.microsoft.com/office/drawing/2014/main" id="{75747BFC-D041-89A5-127A-BB3A97F22A59}"/>
              </a:ext>
            </a:extLst>
          </p:cNvPr>
          <p:cNvSpPr txBox="1">
            <a:spLocks/>
          </p:cNvSpPr>
          <p:nvPr/>
        </p:nvSpPr>
        <p:spPr>
          <a:xfrm>
            <a:off x="714632" y="5994147"/>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graphicFrame>
        <p:nvGraphicFramePr>
          <p:cNvPr id="3" name="Chart 2">
            <a:extLst>
              <a:ext uri="{FF2B5EF4-FFF2-40B4-BE49-F238E27FC236}">
                <a16:creationId xmlns:a16="http://schemas.microsoft.com/office/drawing/2014/main" id="{B926FA02-C694-4306-BBD0-C9AED66E7CB1}"/>
              </a:ext>
            </a:extLst>
          </p:cNvPr>
          <p:cNvGraphicFramePr>
            <a:graphicFrameLocks/>
          </p:cNvGraphicFramePr>
          <p:nvPr>
            <p:extLst>
              <p:ext uri="{D42A27DB-BD31-4B8C-83A1-F6EECF244321}">
                <p14:modId xmlns:p14="http://schemas.microsoft.com/office/powerpoint/2010/main" val="2290279915"/>
              </p:ext>
            </p:extLst>
          </p:nvPr>
        </p:nvGraphicFramePr>
        <p:xfrm>
          <a:off x="775817" y="2534391"/>
          <a:ext cx="4572000" cy="25727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94520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98572" y="599796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SPPG</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18673" y="1490702"/>
            <a:ext cx="7847798" cy="48964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Support &amp; Intervention Framework (SIF) Escalations</a:t>
            </a:r>
          </a:p>
        </p:txBody>
      </p:sp>
      <p:sp>
        <p:nvSpPr>
          <p:cNvPr id="5" name="Text Placeholder 1">
            <a:extLst>
              <a:ext uri="{FF2B5EF4-FFF2-40B4-BE49-F238E27FC236}">
                <a16:creationId xmlns:a16="http://schemas.microsoft.com/office/drawing/2014/main" id="{013E419A-9BC1-275C-9BCD-B2E6E4847C60}"/>
              </a:ext>
            </a:extLst>
          </p:cNvPr>
          <p:cNvSpPr txBox="1">
            <a:spLocks/>
          </p:cNvSpPr>
          <p:nvPr/>
        </p:nvSpPr>
        <p:spPr>
          <a:xfrm>
            <a:off x="775928" y="3927077"/>
            <a:ext cx="34973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pic>
        <p:nvPicPr>
          <p:cNvPr id="2" name="Picture 1">
            <a:extLst>
              <a:ext uri="{FF2B5EF4-FFF2-40B4-BE49-F238E27FC236}">
                <a16:creationId xmlns:a16="http://schemas.microsoft.com/office/drawing/2014/main" id="{215EB8B8-A698-9A94-BE24-D598E9E77590}"/>
              </a:ext>
            </a:extLst>
          </p:cNvPr>
          <p:cNvPicPr>
            <a:picLocks noChangeAspect="1"/>
          </p:cNvPicPr>
          <p:nvPr/>
        </p:nvPicPr>
        <p:blipFill>
          <a:blip r:embed="rId3"/>
          <a:stretch>
            <a:fillRect/>
          </a:stretch>
        </p:blipFill>
        <p:spPr>
          <a:xfrm>
            <a:off x="798572" y="2039095"/>
            <a:ext cx="7680960" cy="2133600"/>
          </a:xfrm>
          <a:prstGeom prst="rect">
            <a:avLst/>
          </a:prstGeom>
        </p:spPr>
      </p:pic>
    </p:spTree>
    <p:extLst>
      <p:ext uri="{BB962C8B-B14F-4D97-AF65-F5344CB8AC3E}">
        <p14:creationId xmlns:p14="http://schemas.microsoft.com/office/powerpoint/2010/main" val="3892231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 Internal" id="{9DEF75C6-C6A6-4D2E-86DA-3E8CA84B5041}" vid="{135DE819-D551-451A-86C7-C8D63E090D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 Template - Internal</Template>
  <TotalTime>34471</TotalTime>
  <Words>6601</Words>
  <Application>Microsoft Office PowerPoint</Application>
  <PresentationFormat>Widescreen</PresentationFormat>
  <Paragraphs>746</Paragraphs>
  <Slides>49</Slides>
  <Notes>49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Aptos</vt: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McAuley, Mary</dc:creator>
  <cp:lastModifiedBy>Steven Kennedy (NHSCT)</cp:lastModifiedBy>
  <cp:revision>755</cp:revision>
  <cp:lastPrinted>2026-08-06T13:50:39Z</cp:lastPrinted>
  <dcterms:created xsi:type="dcterms:W3CDTF">2025-04-04T07:33:11Z</dcterms:created>
  <dcterms:modified xsi:type="dcterms:W3CDTF">2026-10-15T14:09:18Z</dcterms:modified>
</cp:coreProperties>
</file>